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notesSlides/notesSlide3.xml" ContentType="application/vnd.openxmlformats-officedocument.presentationml.notesSlide+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notesSlides/notesSlide4.xml" ContentType="application/vnd.openxmlformats-officedocument.presentationml.notesSlide+xml"/>
  <Override PartName="/ppt/ink/ink23.xml" ContentType="application/inkml+xml"/>
  <Override PartName="/ppt/ink/ink24.xml" ContentType="application/inkml+xml"/>
  <Override PartName="/ppt/ink/ink25.xml" ContentType="application/inkml+xml"/>
  <Override PartName="/ppt/ink/ink26.xml" ContentType="application/inkml+xml"/>
  <Override PartName="/ppt/notesSlides/notesSlide5.xml" ContentType="application/vnd.openxmlformats-officedocument.presentationml.notesSlide+xml"/>
  <Override PartName="/ppt/ink/ink27.xml" ContentType="application/inkml+xml"/>
  <Override PartName="/ppt/ink/ink28.xml" ContentType="application/inkml+xml"/>
  <Override PartName="/ppt/ink/ink29.xml" ContentType="application/inkml+xml"/>
  <Override PartName="/ppt/ink/ink30.xml" ContentType="application/inkml+xml"/>
  <Override PartName="/ppt/notesSlides/notesSlide6.xml" ContentType="application/vnd.openxmlformats-officedocument.presentationml.notesSlide+xml"/>
  <Override PartName="/ppt/ink/ink31.xml" ContentType="application/inkml+xml"/>
  <Override PartName="/ppt/ink/ink32.xml" ContentType="application/inkml+xml"/>
  <Override PartName="/ppt/ink/ink33.xml" ContentType="application/inkml+xml"/>
  <Override PartName="/ppt/ink/ink34.xml" ContentType="application/inkml+xml"/>
  <Override PartName="/ppt/notesSlides/notesSlide7.xml" ContentType="application/vnd.openxmlformats-officedocument.presentationml.notesSlide+xml"/>
  <Override PartName="/ppt/ink/ink35.xml" ContentType="application/inkml+xml"/>
  <Override PartName="/ppt/ink/ink36.xml" ContentType="application/inkml+xml"/>
  <Override PartName="/ppt/ink/ink37.xml" ContentType="application/inkml+xml"/>
  <Override PartName="/ppt/ink/ink38.xml" ContentType="application/inkml+xml"/>
  <Override PartName="/ppt/notesSlides/notesSlide8.xml" ContentType="application/vnd.openxmlformats-officedocument.presentationml.notesSlide+xml"/>
  <Override PartName="/ppt/ink/ink39.xml" ContentType="application/inkml+xml"/>
  <Override PartName="/ppt/ink/ink40.xml" ContentType="application/inkml+xml"/>
  <Override PartName="/ppt/ink/ink41.xml" ContentType="application/inkml+xml"/>
  <Override PartName="/ppt/ink/ink42.xml" ContentType="application/inkml+xml"/>
  <Override PartName="/ppt/notesSlides/notesSlide9.xml" ContentType="application/vnd.openxmlformats-officedocument.presentationml.notesSlide+xml"/>
  <Override PartName="/ppt/ink/ink43.xml" ContentType="application/inkml+xml"/>
  <Override PartName="/ppt/ink/ink44.xml" ContentType="application/inkml+xml"/>
  <Override PartName="/ppt/ink/ink45.xml" ContentType="application/inkml+xml"/>
  <Override PartName="/ppt/ink/ink46.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5"/>
    <p:sldMasterId id="2147483714" r:id="rId6"/>
  </p:sldMasterIdLst>
  <p:notesMasterIdLst>
    <p:notesMasterId r:id="rId17"/>
  </p:notesMasterIdLst>
  <p:sldIdLst>
    <p:sldId id="270" r:id="rId7"/>
    <p:sldId id="271" r:id="rId8"/>
    <p:sldId id="272" r:id="rId9"/>
    <p:sldId id="273" r:id="rId10"/>
    <p:sldId id="274" r:id="rId11"/>
    <p:sldId id="275" r:id="rId12"/>
    <p:sldId id="276" r:id="rId13"/>
    <p:sldId id="277" r:id="rId14"/>
    <p:sldId id="278" r:id="rId15"/>
    <p:sldId id="27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n Ness, Dana (DOH)" initials="vND(" lastIdx="1" clrIdx="0">
    <p:extLst>
      <p:ext uri="{19B8F6BF-5375-455C-9EA6-DF929625EA0E}">
        <p15:presenceInfo xmlns:p15="http://schemas.microsoft.com/office/powerpoint/2012/main" userId="S::Jo.Hill@doh.wa.gov::4f4f1044-09a0-4113-99c8-42c8a42c8b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357" autoAdjust="0"/>
  </p:normalViewPr>
  <p:slideViewPr>
    <p:cSldViewPr snapToGrid="0">
      <p:cViewPr varScale="1">
        <p:scale>
          <a:sx n="86" d="100"/>
          <a:sy n="86" d="100"/>
        </p:scale>
        <p:origin x="533"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570DB3-FB98-4249-AF40-5B22D9061CD7}" type="doc">
      <dgm:prSet loTypeId="urn:microsoft.com/office/officeart/2017/3/layout/HorizontalLabelsTimeline" loCatId="process" qsTypeId="urn:microsoft.com/office/officeart/2005/8/quickstyle/simple1" qsCatId="simple" csTypeId="urn:microsoft.com/office/officeart/2005/8/colors/accent1_2" csCatId="accent1" phldr="1"/>
      <dgm:spPr/>
      <dgm:t>
        <a:bodyPr/>
        <a:lstStyle/>
        <a:p>
          <a:endParaRPr lang="en-US"/>
        </a:p>
      </dgm:t>
    </dgm:pt>
    <dgm:pt modelId="{6CC6E4E8-8D7A-4052-ACD2-843598D5DCA3}">
      <dgm:prSet/>
      <dgm:spPr/>
      <dgm:t>
        <a:bodyPr/>
        <a:lstStyle/>
        <a:p>
          <a:pPr>
            <a:defRPr b="1"/>
          </a:pPr>
          <a:r>
            <a:rPr lang="en-US"/>
            <a:t>21 Jan. 2020</a:t>
          </a:r>
        </a:p>
      </dgm:t>
    </dgm:pt>
    <dgm:pt modelId="{97DDBC55-C770-49FE-8134-ACCD9BC12A3C}" type="parTrans" cxnId="{E4E9A003-D7BC-49DC-AF47-2AFC75C0B13C}">
      <dgm:prSet/>
      <dgm:spPr/>
      <dgm:t>
        <a:bodyPr/>
        <a:lstStyle/>
        <a:p>
          <a:endParaRPr lang="en-US"/>
        </a:p>
      </dgm:t>
    </dgm:pt>
    <dgm:pt modelId="{B01DEF66-53E8-4E1C-9696-F268B3A3199A}" type="sibTrans" cxnId="{E4E9A003-D7BC-49DC-AF47-2AFC75C0B13C}">
      <dgm:prSet/>
      <dgm:spPr/>
      <dgm:t>
        <a:bodyPr/>
        <a:lstStyle/>
        <a:p>
          <a:endParaRPr lang="en-US"/>
        </a:p>
      </dgm:t>
    </dgm:pt>
    <dgm:pt modelId="{EA8FDB8B-82C5-4944-A961-6CECDD023890}">
      <dgm:prSet/>
      <dgm:spPr/>
      <dgm:t>
        <a:bodyPr/>
        <a:lstStyle/>
        <a:p>
          <a:r>
            <a:rPr lang="en-US"/>
            <a:t>First Covid-19 case confirmed in WA</a:t>
          </a:r>
        </a:p>
      </dgm:t>
    </dgm:pt>
    <dgm:pt modelId="{7E186A65-DF12-4B37-8C10-C12D0958D0D2}" type="parTrans" cxnId="{63592642-7659-4FBA-96AC-0E4CFF996494}">
      <dgm:prSet/>
      <dgm:spPr/>
      <dgm:t>
        <a:bodyPr/>
        <a:lstStyle/>
        <a:p>
          <a:endParaRPr lang="en-US"/>
        </a:p>
      </dgm:t>
    </dgm:pt>
    <dgm:pt modelId="{405587BB-EED1-414B-A5DE-EF87EDCDD598}" type="sibTrans" cxnId="{63592642-7659-4FBA-96AC-0E4CFF996494}">
      <dgm:prSet/>
      <dgm:spPr/>
      <dgm:t>
        <a:bodyPr/>
        <a:lstStyle/>
        <a:p>
          <a:endParaRPr lang="en-US"/>
        </a:p>
      </dgm:t>
    </dgm:pt>
    <dgm:pt modelId="{F6642D6C-4AF7-4AA7-926D-7EF13890EE13}">
      <dgm:prSet/>
      <dgm:spPr/>
      <dgm:t>
        <a:bodyPr/>
        <a:lstStyle/>
        <a:p>
          <a:pPr>
            <a:defRPr b="1"/>
          </a:pPr>
          <a:r>
            <a:rPr lang="en-US"/>
            <a:t>29 Feb. 2020</a:t>
          </a:r>
        </a:p>
      </dgm:t>
    </dgm:pt>
    <dgm:pt modelId="{B191A33D-DC89-44A3-9BDC-C9B59C78CB61}" type="parTrans" cxnId="{3E092F9C-1D6D-4ABA-80E5-0A0CD25CC67B}">
      <dgm:prSet/>
      <dgm:spPr/>
      <dgm:t>
        <a:bodyPr/>
        <a:lstStyle/>
        <a:p>
          <a:endParaRPr lang="en-US"/>
        </a:p>
      </dgm:t>
    </dgm:pt>
    <dgm:pt modelId="{262DDA0F-D3AF-495C-8F10-3C3D5921F093}" type="sibTrans" cxnId="{3E092F9C-1D6D-4ABA-80E5-0A0CD25CC67B}">
      <dgm:prSet/>
      <dgm:spPr/>
      <dgm:t>
        <a:bodyPr/>
        <a:lstStyle/>
        <a:p>
          <a:endParaRPr lang="en-US"/>
        </a:p>
      </dgm:t>
    </dgm:pt>
    <dgm:pt modelId="{1F01F0DC-7E7D-49AC-836D-06C1C25DD8B1}">
      <dgm:prSet/>
      <dgm:spPr/>
      <dgm:t>
        <a:bodyPr/>
        <a:lstStyle/>
        <a:p>
          <a:r>
            <a:rPr lang="en-US" dirty="0"/>
            <a:t>First Covid-19 death announced in WA</a:t>
          </a:r>
        </a:p>
      </dgm:t>
    </dgm:pt>
    <dgm:pt modelId="{BCE88ACA-5D05-47DA-AE0D-028B4E287AE4}" type="parTrans" cxnId="{3BE25F6B-4C7B-4524-9432-13D97E8B0F8C}">
      <dgm:prSet/>
      <dgm:spPr/>
      <dgm:t>
        <a:bodyPr/>
        <a:lstStyle/>
        <a:p>
          <a:endParaRPr lang="en-US"/>
        </a:p>
      </dgm:t>
    </dgm:pt>
    <dgm:pt modelId="{2396B376-FFCA-48FC-84A4-499EC5716195}" type="sibTrans" cxnId="{3BE25F6B-4C7B-4524-9432-13D97E8B0F8C}">
      <dgm:prSet/>
      <dgm:spPr/>
      <dgm:t>
        <a:bodyPr/>
        <a:lstStyle/>
        <a:p>
          <a:endParaRPr lang="en-US"/>
        </a:p>
      </dgm:t>
    </dgm:pt>
    <dgm:pt modelId="{F77CEA1B-B0A5-402B-ACD6-F2BF58B58A9D}">
      <dgm:prSet/>
      <dgm:spPr/>
      <dgm:t>
        <a:bodyPr/>
        <a:lstStyle/>
        <a:p>
          <a:pPr>
            <a:defRPr b="1"/>
          </a:pPr>
          <a:r>
            <a:rPr lang="en-US"/>
            <a:t>5 Mar. 2020</a:t>
          </a:r>
        </a:p>
      </dgm:t>
    </dgm:pt>
    <dgm:pt modelId="{6E1DEC70-A400-4759-9399-EC907AC4BDD0}" type="parTrans" cxnId="{314E7014-EDDF-4610-A382-84953872A1E5}">
      <dgm:prSet/>
      <dgm:spPr/>
      <dgm:t>
        <a:bodyPr/>
        <a:lstStyle/>
        <a:p>
          <a:endParaRPr lang="en-US"/>
        </a:p>
      </dgm:t>
    </dgm:pt>
    <dgm:pt modelId="{892AB063-948E-4187-BB80-6217C9BF9F08}" type="sibTrans" cxnId="{314E7014-EDDF-4610-A382-84953872A1E5}">
      <dgm:prSet/>
      <dgm:spPr/>
      <dgm:t>
        <a:bodyPr/>
        <a:lstStyle/>
        <a:p>
          <a:endParaRPr lang="en-US"/>
        </a:p>
      </dgm:t>
    </dgm:pt>
    <dgm:pt modelId="{AA796889-3587-4D84-B1CB-79EE9CD083C5}">
      <dgm:prSet/>
      <dgm:spPr/>
      <dgm:t>
        <a:bodyPr/>
        <a:lstStyle/>
        <a:p>
          <a:r>
            <a:rPr lang="en-US" dirty="0"/>
            <a:t>Amazon, Google, Facebook, and Microsoft offices go remote</a:t>
          </a:r>
        </a:p>
      </dgm:t>
    </dgm:pt>
    <dgm:pt modelId="{74DE5441-A52E-468E-9C1D-F6588C2A10EA}" type="parTrans" cxnId="{3143E109-87E4-4B97-8E4F-9BE66DB00BD0}">
      <dgm:prSet/>
      <dgm:spPr/>
      <dgm:t>
        <a:bodyPr/>
        <a:lstStyle/>
        <a:p>
          <a:endParaRPr lang="en-US"/>
        </a:p>
      </dgm:t>
    </dgm:pt>
    <dgm:pt modelId="{14A34886-1EDD-4C27-A533-D70D0C5BDC15}" type="sibTrans" cxnId="{3143E109-87E4-4B97-8E4F-9BE66DB00BD0}">
      <dgm:prSet/>
      <dgm:spPr/>
      <dgm:t>
        <a:bodyPr/>
        <a:lstStyle/>
        <a:p>
          <a:endParaRPr lang="en-US"/>
        </a:p>
      </dgm:t>
    </dgm:pt>
    <dgm:pt modelId="{1A6A872E-43A2-4227-9769-8EA1666FCC95}">
      <dgm:prSet/>
      <dgm:spPr/>
      <dgm:t>
        <a:bodyPr/>
        <a:lstStyle/>
        <a:p>
          <a:pPr>
            <a:defRPr b="1"/>
          </a:pPr>
          <a:r>
            <a:rPr lang="en-US"/>
            <a:t>Mar. 2020</a:t>
          </a:r>
        </a:p>
      </dgm:t>
    </dgm:pt>
    <dgm:pt modelId="{7ACE1B86-E00E-4474-8794-D33E5BBBA2DE}" type="parTrans" cxnId="{701D3C40-4212-4A84-B160-550952AE8F32}">
      <dgm:prSet/>
      <dgm:spPr/>
      <dgm:t>
        <a:bodyPr/>
        <a:lstStyle/>
        <a:p>
          <a:endParaRPr lang="en-US"/>
        </a:p>
      </dgm:t>
    </dgm:pt>
    <dgm:pt modelId="{BDD1EC2A-FE7F-418C-BA70-9D17D7A90C0D}" type="sibTrans" cxnId="{701D3C40-4212-4A84-B160-550952AE8F32}">
      <dgm:prSet/>
      <dgm:spPr/>
      <dgm:t>
        <a:bodyPr/>
        <a:lstStyle/>
        <a:p>
          <a:endParaRPr lang="en-US"/>
        </a:p>
      </dgm:t>
    </dgm:pt>
    <dgm:pt modelId="{14F4DA81-9761-482B-B472-6B7FA63BF22C}">
      <dgm:prSet/>
      <dgm:spPr/>
      <dgm:t>
        <a:bodyPr/>
        <a:lstStyle/>
        <a:p>
          <a:r>
            <a:rPr lang="en-US" dirty="0"/>
            <a:t>Public-Private partnership focused on PPE </a:t>
          </a:r>
        </a:p>
      </dgm:t>
    </dgm:pt>
    <dgm:pt modelId="{735B20D3-D0BA-447A-8EAA-B638D71E0284}" type="parTrans" cxnId="{E49612C3-F8C2-4042-938E-9C44AF2B94AA}">
      <dgm:prSet/>
      <dgm:spPr/>
      <dgm:t>
        <a:bodyPr/>
        <a:lstStyle/>
        <a:p>
          <a:endParaRPr lang="en-US"/>
        </a:p>
      </dgm:t>
    </dgm:pt>
    <dgm:pt modelId="{353978C9-5833-437A-9122-B708F2E19669}" type="sibTrans" cxnId="{E49612C3-F8C2-4042-938E-9C44AF2B94AA}">
      <dgm:prSet/>
      <dgm:spPr/>
      <dgm:t>
        <a:bodyPr/>
        <a:lstStyle/>
        <a:p>
          <a:endParaRPr lang="en-US"/>
        </a:p>
      </dgm:t>
    </dgm:pt>
    <dgm:pt modelId="{5190A65E-2BD3-4E36-A90C-4CFBD73AFDBF}">
      <dgm:prSet/>
      <dgm:spPr/>
      <dgm:t>
        <a:bodyPr/>
        <a:lstStyle/>
        <a:p>
          <a:pPr>
            <a:defRPr b="1"/>
          </a:pPr>
          <a:r>
            <a:rPr lang="en-US" dirty="0"/>
            <a:t>Mar. 2020</a:t>
          </a:r>
        </a:p>
      </dgm:t>
    </dgm:pt>
    <dgm:pt modelId="{C6FE51F0-D376-4CD6-8D2A-710E4E7E6DC0}" type="parTrans" cxnId="{E42069D4-C7D6-4266-85CD-907940C56CBF}">
      <dgm:prSet/>
      <dgm:spPr/>
      <dgm:t>
        <a:bodyPr/>
        <a:lstStyle/>
        <a:p>
          <a:endParaRPr lang="en-US"/>
        </a:p>
      </dgm:t>
    </dgm:pt>
    <dgm:pt modelId="{0771008B-7F59-44FD-86C7-0493ADE4D12B}" type="sibTrans" cxnId="{E42069D4-C7D6-4266-85CD-907940C56CBF}">
      <dgm:prSet/>
      <dgm:spPr/>
      <dgm:t>
        <a:bodyPr/>
        <a:lstStyle/>
        <a:p>
          <a:endParaRPr lang="en-US"/>
        </a:p>
      </dgm:t>
    </dgm:pt>
    <dgm:pt modelId="{43F2AA14-18D7-4C38-9E99-1EFA738EBE42}">
      <dgm:prSet/>
      <dgm:spPr/>
      <dgm:t>
        <a:bodyPr/>
        <a:lstStyle/>
        <a:p>
          <a:r>
            <a:rPr lang="en-US"/>
            <a:t>WA State:</a:t>
          </a:r>
        </a:p>
      </dgm:t>
    </dgm:pt>
    <dgm:pt modelId="{E69C1184-5FB0-4204-9042-60B4D544BC3B}" type="parTrans" cxnId="{B35758C0-F568-4612-ACF6-5DABC03D7E13}">
      <dgm:prSet/>
      <dgm:spPr/>
      <dgm:t>
        <a:bodyPr/>
        <a:lstStyle/>
        <a:p>
          <a:endParaRPr lang="en-US"/>
        </a:p>
      </dgm:t>
    </dgm:pt>
    <dgm:pt modelId="{DA6E1B34-BEBD-479B-9D68-8D4F79B5FD38}" type="sibTrans" cxnId="{B35758C0-F568-4612-ACF6-5DABC03D7E13}">
      <dgm:prSet/>
      <dgm:spPr/>
      <dgm:t>
        <a:bodyPr/>
        <a:lstStyle/>
        <a:p>
          <a:endParaRPr lang="en-US"/>
        </a:p>
      </dgm:t>
    </dgm:pt>
    <dgm:pt modelId="{C6D217E0-483D-47BC-AAB8-C553F46E3FC2}">
      <dgm:prSet/>
      <dgm:spPr/>
      <dgm:t>
        <a:bodyPr/>
        <a:lstStyle/>
        <a:p>
          <a:r>
            <a:rPr lang="en-US"/>
            <a:t>Action: Governor Inslee issues Emergency Executive Orders</a:t>
          </a:r>
        </a:p>
      </dgm:t>
    </dgm:pt>
    <dgm:pt modelId="{9E8F422C-C54F-455F-9036-D8173BB23247}" type="parTrans" cxnId="{06022E62-6543-4E9F-B0E9-5B58941E5F4A}">
      <dgm:prSet/>
      <dgm:spPr/>
      <dgm:t>
        <a:bodyPr/>
        <a:lstStyle/>
        <a:p>
          <a:endParaRPr lang="en-US"/>
        </a:p>
      </dgm:t>
    </dgm:pt>
    <dgm:pt modelId="{5806960E-30C6-44FF-86A8-736FD3492383}" type="sibTrans" cxnId="{06022E62-6543-4E9F-B0E9-5B58941E5F4A}">
      <dgm:prSet/>
      <dgm:spPr/>
      <dgm:t>
        <a:bodyPr/>
        <a:lstStyle/>
        <a:p>
          <a:endParaRPr lang="en-US"/>
        </a:p>
      </dgm:t>
    </dgm:pt>
    <dgm:pt modelId="{EF8925B4-57E3-4897-BA2B-750A69C5BD10}">
      <dgm:prSet/>
      <dgm:spPr/>
      <dgm:t>
        <a:bodyPr/>
        <a:lstStyle/>
        <a:p>
          <a:r>
            <a:rPr lang="en-US" dirty="0"/>
            <a:t>Response: Test, diagnose, treat, surveillance, contact tracing </a:t>
          </a:r>
        </a:p>
      </dgm:t>
    </dgm:pt>
    <dgm:pt modelId="{37DAFA6A-5BD2-4349-BB2E-B506D71B0FB6}" type="parTrans" cxnId="{C0E665A2-AD40-4A97-8439-491D6BC0A0BA}">
      <dgm:prSet/>
      <dgm:spPr/>
      <dgm:t>
        <a:bodyPr/>
        <a:lstStyle/>
        <a:p>
          <a:endParaRPr lang="en-US"/>
        </a:p>
      </dgm:t>
    </dgm:pt>
    <dgm:pt modelId="{F2281374-D7C0-4046-BF99-319201F9AF32}" type="sibTrans" cxnId="{C0E665A2-AD40-4A97-8439-491D6BC0A0BA}">
      <dgm:prSet/>
      <dgm:spPr/>
      <dgm:t>
        <a:bodyPr/>
        <a:lstStyle/>
        <a:p>
          <a:endParaRPr lang="en-US"/>
        </a:p>
      </dgm:t>
    </dgm:pt>
    <dgm:pt modelId="{658B56F7-B8A1-4751-9C58-CFCAFF6B7444}">
      <dgm:prSet/>
      <dgm:spPr/>
      <dgm:t>
        <a:bodyPr/>
        <a:lstStyle/>
        <a:p>
          <a:r>
            <a:rPr lang="en-US" dirty="0"/>
            <a:t>Prevention tools: Social distance, hand wash, mask-up, closure of activities</a:t>
          </a:r>
        </a:p>
      </dgm:t>
    </dgm:pt>
    <dgm:pt modelId="{EEACB9AF-7040-43B9-B377-BD8120B50409}" type="parTrans" cxnId="{38E332AB-84CD-4784-9342-C63C40B75FED}">
      <dgm:prSet/>
      <dgm:spPr/>
      <dgm:t>
        <a:bodyPr/>
        <a:lstStyle/>
        <a:p>
          <a:endParaRPr lang="en-US"/>
        </a:p>
      </dgm:t>
    </dgm:pt>
    <dgm:pt modelId="{99641327-4A8A-4B1B-8E16-1B8DE2F6B6AE}" type="sibTrans" cxnId="{38E332AB-84CD-4784-9342-C63C40B75FED}">
      <dgm:prSet/>
      <dgm:spPr/>
      <dgm:t>
        <a:bodyPr/>
        <a:lstStyle/>
        <a:p>
          <a:endParaRPr lang="en-US"/>
        </a:p>
      </dgm:t>
    </dgm:pt>
    <dgm:pt modelId="{AEF5CB87-3E18-47D0-B460-74BC6132BAB4}">
      <dgm:prSet/>
      <dgm:spPr/>
      <dgm:t>
        <a:bodyPr/>
        <a:lstStyle/>
        <a:p>
          <a:pPr>
            <a:defRPr b="1"/>
          </a:pPr>
          <a:r>
            <a:rPr lang="en-US"/>
            <a:t>11 Dec. 2020</a:t>
          </a:r>
        </a:p>
      </dgm:t>
    </dgm:pt>
    <dgm:pt modelId="{20496571-51CB-48C0-B259-7E249FFFBE81}" type="parTrans" cxnId="{A31F4EE7-9018-496C-87BA-797FEE16B249}">
      <dgm:prSet/>
      <dgm:spPr/>
      <dgm:t>
        <a:bodyPr/>
        <a:lstStyle/>
        <a:p>
          <a:endParaRPr lang="en-US"/>
        </a:p>
      </dgm:t>
    </dgm:pt>
    <dgm:pt modelId="{009648B5-8169-4D46-85BB-EF3EB16B727C}" type="sibTrans" cxnId="{A31F4EE7-9018-496C-87BA-797FEE16B249}">
      <dgm:prSet/>
      <dgm:spPr/>
      <dgm:t>
        <a:bodyPr/>
        <a:lstStyle/>
        <a:p>
          <a:endParaRPr lang="en-US"/>
        </a:p>
      </dgm:t>
    </dgm:pt>
    <dgm:pt modelId="{530266D6-F2D9-4C1D-8DBA-C2061CD9B089}">
      <dgm:prSet/>
      <dgm:spPr/>
      <dgm:t>
        <a:bodyPr/>
        <a:lstStyle/>
        <a:p>
          <a:r>
            <a:rPr lang="en-US" dirty="0"/>
            <a:t>First Vaccine Approved by FDA</a:t>
          </a:r>
        </a:p>
      </dgm:t>
    </dgm:pt>
    <dgm:pt modelId="{B94C605C-329B-4CCF-A91E-9965B3514F74}" type="parTrans" cxnId="{CA078343-A4E9-40DB-8CFE-6BF7151A7775}">
      <dgm:prSet/>
      <dgm:spPr/>
      <dgm:t>
        <a:bodyPr/>
        <a:lstStyle/>
        <a:p>
          <a:endParaRPr lang="en-US"/>
        </a:p>
      </dgm:t>
    </dgm:pt>
    <dgm:pt modelId="{57CEA88E-E7DF-49EB-A4CB-16E552701382}" type="sibTrans" cxnId="{CA078343-A4E9-40DB-8CFE-6BF7151A7775}">
      <dgm:prSet/>
      <dgm:spPr/>
      <dgm:t>
        <a:bodyPr/>
        <a:lstStyle/>
        <a:p>
          <a:endParaRPr lang="en-US"/>
        </a:p>
      </dgm:t>
    </dgm:pt>
    <dgm:pt modelId="{98BC891F-0ACB-416D-AFA4-334C2ADED0D8}">
      <dgm:prSet/>
      <dgm:spPr/>
      <dgm:t>
        <a:bodyPr/>
        <a:lstStyle/>
        <a:p>
          <a:pPr>
            <a:defRPr b="1"/>
          </a:pPr>
          <a:r>
            <a:rPr lang="en-US"/>
            <a:t>Dec. 2020</a:t>
          </a:r>
        </a:p>
      </dgm:t>
    </dgm:pt>
    <dgm:pt modelId="{AC19D6BB-0FDC-4583-A2DD-AAB444A54356}" type="parTrans" cxnId="{5D20CF2C-61C3-4D12-A235-CCD699240AFE}">
      <dgm:prSet/>
      <dgm:spPr/>
      <dgm:t>
        <a:bodyPr/>
        <a:lstStyle/>
        <a:p>
          <a:endParaRPr lang="en-US"/>
        </a:p>
      </dgm:t>
    </dgm:pt>
    <dgm:pt modelId="{4781B4DF-1426-4EE5-8B73-55DB3FF469F8}" type="sibTrans" cxnId="{5D20CF2C-61C3-4D12-A235-CCD699240AFE}">
      <dgm:prSet/>
      <dgm:spPr/>
      <dgm:t>
        <a:bodyPr/>
        <a:lstStyle/>
        <a:p>
          <a:endParaRPr lang="en-US"/>
        </a:p>
      </dgm:t>
    </dgm:pt>
    <dgm:pt modelId="{EF2D1FCD-B3A7-4260-9D85-61C189C54018}">
      <dgm:prSet/>
      <dgm:spPr/>
      <dgm:t>
        <a:bodyPr/>
        <a:lstStyle/>
        <a:p>
          <a:r>
            <a:rPr lang="en-US" dirty="0"/>
            <a:t>WA State and DOH launch mass vaccination effort</a:t>
          </a:r>
        </a:p>
      </dgm:t>
    </dgm:pt>
    <dgm:pt modelId="{1752B006-26AD-4F37-9E87-6D2FAC7149C2}" type="parTrans" cxnId="{7A1A7B08-0283-4195-B109-F4E5CD6084C0}">
      <dgm:prSet/>
      <dgm:spPr/>
      <dgm:t>
        <a:bodyPr/>
        <a:lstStyle/>
        <a:p>
          <a:endParaRPr lang="en-US"/>
        </a:p>
      </dgm:t>
    </dgm:pt>
    <dgm:pt modelId="{25668C6D-8076-4F1F-8EC5-CEC2C5064703}" type="sibTrans" cxnId="{7A1A7B08-0283-4195-B109-F4E5CD6084C0}">
      <dgm:prSet/>
      <dgm:spPr/>
      <dgm:t>
        <a:bodyPr/>
        <a:lstStyle/>
        <a:p>
          <a:endParaRPr lang="en-US"/>
        </a:p>
      </dgm:t>
    </dgm:pt>
    <dgm:pt modelId="{71DCE464-B79C-409A-8512-A7B061939498}">
      <dgm:prSet/>
      <dgm:spPr/>
      <dgm:t>
        <a:bodyPr/>
        <a:lstStyle/>
        <a:p>
          <a:pPr>
            <a:defRPr b="1"/>
          </a:pPr>
          <a:r>
            <a:rPr lang="en-US"/>
            <a:t>15 Jan. 2021</a:t>
          </a:r>
        </a:p>
      </dgm:t>
    </dgm:pt>
    <dgm:pt modelId="{354129C4-4F88-4E32-9E2F-17B306F2F9EF}" type="parTrans" cxnId="{EC6D8317-B93A-46E3-B75C-803E107545F7}">
      <dgm:prSet/>
      <dgm:spPr/>
      <dgm:t>
        <a:bodyPr/>
        <a:lstStyle/>
        <a:p>
          <a:endParaRPr lang="en-US"/>
        </a:p>
      </dgm:t>
    </dgm:pt>
    <dgm:pt modelId="{F732BAAD-53A6-4730-81CE-DD4891D8F279}" type="sibTrans" cxnId="{EC6D8317-B93A-46E3-B75C-803E107545F7}">
      <dgm:prSet/>
      <dgm:spPr/>
      <dgm:t>
        <a:bodyPr/>
        <a:lstStyle/>
        <a:p>
          <a:endParaRPr lang="en-US"/>
        </a:p>
      </dgm:t>
    </dgm:pt>
    <dgm:pt modelId="{B6B62FAB-D7FA-418E-908F-C31B2E37866C}">
      <dgm:prSet/>
      <dgm:spPr/>
      <dgm:t>
        <a:bodyPr/>
        <a:lstStyle/>
        <a:p>
          <a:r>
            <a:rPr lang="en-US" dirty="0"/>
            <a:t>Private sector offers to support the public sector in mass vaccination effort</a:t>
          </a:r>
        </a:p>
      </dgm:t>
    </dgm:pt>
    <dgm:pt modelId="{EA5157B0-C372-4BA6-9A8C-0EEBBDFD8ECE}" type="parTrans" cxnId="{8811E8E7-3600-45C2-B735-0B7373B88829}">
      <dgm:prSet/>
      <dgm:spPr/>
      <dgm:t>
        <a:bodyPr/>
        <a:lstStyle/>
        <a:p>
          <a:endParaRPr lang="en-US"/>
        </a:p>
      </dgm:t>
    </dgm:pt>
    <dgm:pt modelId="{5C5BAD36-14F8-480C-91AB-3122101E2767}" type="sibTrans" cxnId="{8811E8E7-3600-45C2-B735-0B7373B88829}">
      <dgm:prSet/>
      <dgm:spPr/>
      <dgm:t>
        <a:bodyPr/>
        <a:lstStyle/>
        <a:p>
          <a:endParaRPr lang="en-US"/>
        </a:p>
      </dgm:t>
    </dgm:pt>
    <dgm:pt modelId="{89BF2E95-8A4D-426A-96C9-693CB6E32169}">
      <dgm:prSet/>
      <dgm:spPr/>
      <dgm:t>
        <a:bodyPr/>
        <a:lstStyle/>
        <a:p>
          <a:pPr>
            <a:defRPr b="1"/>
          </a:pPr>
          <a:r>
            <a:rPr lang="en-US"/>
            <a:t>18 Jan. 2021</a:t>
          </a:r>
        </a:p>
      </dgm:t>
    </dgm:pt>
    <dgm:pt modelId="{D2ECAB06-25AE-4ABD-B409-7DAC1FCD2599}" type="parTrans" cxnId="{07EB50BC-16B1-41EC-866B-FC8C1000C614}">
      <dgm:prSet/>
      <dgm:spPr/>
      <dgm:t>
        <a:bodyPr/>
        <a:lstStyle/>
        <a:p>
          <a:endParaRPr lang="en-US"/>
        </a:p>
      </dgm:t>
    </dgm:pt>
    <dgm:pt modelId="{B027C670-43E2-4175-98FB-BA2B10B261C7}" type="sibTrans" cxnId="{07EB50BC-16B1-41EC-866B-FC8C1000C614}">
      <dgm:prSet/>
      <dgm:spPr/>
      <dgm:t>
        <a:bodyPr/>
        <a:lstStyle/>
        <a:p>
          <a:endParaRPr lang="en-US"/>
        </a:p>
      </dgm:t>
    </dgm:pt>
    <dgm:pt modelId="{AA8A46B2-8938-45CB-B811-6937E24F2401}">
      <dgm:prSet/>
      <dgm:spPr/>
      <dgm:t>
        <a:bodyPr/>
        <a:lstStyle/>
        <a:p>
          <a:r>
            <a:rPr lang="en-US" dirty="0"/>
            <a:t>Governor Inslee announces Public-Private partnership and the establishment of VACCS Center</a:t>
          </a:r>
        </a:p>
      </dgm:t>
    </dgm:pt>
    <dgm:pt modelId="{3184E0D6-29AA-48C8-8A18-216F1CFD85C3}" type="parTrans" cxnId="{149ACA74-31EC-4D33-8A10-B444B4C5CD6E}">
      <dgm:prSet/>
      <dgm:spPr/>
      <dgm:t>
        <a:bodyPr/>
        <a:lstStyle/>
        <a:p>
          <a:endParaRPr lang="en-US"/>
        </a:p>
      </dgm:t>
    </dgm:pt>
    <dgm:pt modelId="{C4E4ECD6-058D-469F-8738-FA993C4B9DB8}" type="sibTrans" cxnId="{149ACA74-31EC-4D33-8A10-B444B4C5CD6E}">
      <dgm:prSet/>
      <dgm:spPr/>
      <dgm:t>
        <a:bodyPr/>
        <a:lstStyle/>
        <a:p>
          <a:endParaRPr lang="en-US"/>
        </a:p>
      </dgm:t>
    </dgm:pt>
    <dgm:pt modelId="{0A772A6D-90C8-4BD8-BAC3-DA4683879A06}">
      <dgm:prSet/>
      <dgm:spPr/>
      <dgm:t>
        <a:bodyPr/>
        <a:lstStyle/>
        <a:p>
          <a:pPr>
            <a:defRPr b="1"/>
          </a:pPr>
          <a:r>
            <a:rPr lang="en-US"/>
            <a:t>26 Jan. 2021</a:t>
          </a:r>
        </a:p>
      </dgm:t>
    </dgm:pt>
    <dgm:pt modelId="{3D2929DD-2948-49F3-833D-2427D6C78138}" type="parTrans" cxnId="{F1A83B63-F7D9-423D-8AC2-3524974B4558}">
      <dgm:prSet/>
      <dgm:spPr/>
      <dgm:t>
        <a:bodyPr/>
        <a:lstStyle/>
        <a:p>
          <a:endParaRPr lang="en-US"/>
        </a:p>
      </dgm:t>
    </dgm:pt>
    <dgm:pt modelId="{CE1E4A75-7943-459B-B2BB-285E5C79201E}" type="sibTrans" cxnId="{F1A83B63-F7D9-423D-8AC2-3524974B4558}">
      <dgm:prSet/>
      <dgm:spPr/>
      <dgm:t>
        <a:bodyPr/>
        <a:lstStyle/>
        <a:p>
          <a:endParaRPr lang="en-US"/>
        </a:p>
      </dgm:t>
    </dgm:pt>
    <dgm:pt modelId="{C2713046-AD42-4353-B2CC-6F90E6FC3C37}">
      <dgm:prSet/>
      <dgm:spPr/>
      <dgm:t>
        <a:bodyPr/>
        <a:lstStyle/>
        <a:p>
          <a:r>
            <a:rPr lang="en-US" dirty="0"/>
            <a:t>DOH Secretary Umair Shah appoints Dan Laster as the VACCS Center Director</a:t>
          </a:r>
        </a:p>
      </dgm:t>
    </dgm:pt>
    <dgm:pt modelId="{AC6AB211-2B40-4D98-A0E2-C787DCAA1F66}" type="parTrans" cxnId="{737A4F1D-9F62-4B07-9094-BDB915F9AB7B}">
      <dgm:prSet/>
      <dgm:spPr/>
      <dgm:t>
        <a:bodyPr/>
        <a:lstStyle/>
        <a:p>
          <a:endParaRPr lang="en-US"/>
        </a:p>
      </dgm:t>
    </dgm:pt>
    <dgm:pt modelId="{B71F1D57-0009-4538-88BE-DF404D98353D}" type="sibTrans" cxnId="{737A4F1D-9F62-4B07-9094-BDB915F9AB7B}">
      <dgm:prSet/>
      <dgm:spPr/>
      <dgm:t>
        <a:bodyPr/>
        <a:lstStyle/>
        <a:p>
          <a:endParaRPr lang="en-US"/>
        </a:p>
      </dgm:t>
    </dgm:pt>
    <dgm:pt modelId="{A60CDFBB-08A8-4928-9E18-12E6C90B492C}" type="pres">
      <dgm:prSet presAssocID="{38570DB3-FB98-4249-AF40-5B22D9061CD7}" presName="root" presStyleCnt="0">
        <dgm:presLayoutVars>
          <dgm:chMax/>
          <dgm:chPref/>
          <dgm:animLvl val="lvl"/>
        </dgm:presLayoutVars>
      </dgm:prSet>
      <dgm:spPr/>
    </dgm:pt>
    <dgm:pt modelId="{EB0CCC24-CDB3-42AA-B11C-39A3D50522D8}" type="pres">
      <dgm:prSet presAssocID="{38570DB3-FB98-4249-AF40-5B22D9061CD7}" presName="divider" presStyleLbl="fgAcc1" presStyleIdx="0" presStyleCnt="1"/>
      <dgm:spPr/>
    </dgm:pt>
    <dgm:pt modelId="{5F5EE9CC-3A13-40DE-8FC7-6172CEFBEAFD}" type="pres">
      <dgm:prSet presAssocID="{38570DB3-FB98-4249-AF40-5B22D9061CD7}" presName="nodes" presStyleCnt="0">
        <dgm:presLayoutVars>
          <dgm:chMax/>
          <dgm:chPref/>
          <dgm:animLvl val="lvl"/>
        </dgm:presLayoutVars>
      </dgm:prSet>
      <dgm:spPr/>
    </dgm:pt>
    <dgm:pt modelId="{D2D69A88-E14E-4450-8B85-F8802F2CD1EF}" type="pres">
      <dgm:prSet presAssocID="{6CC6E4E8-8D7A-4052-ACD2-843598D5DCA3}" presName="composite" presStyleCnt="0"/>
      <dgm:spPr/>
    </dgm:pt>
    <dgm:pt modelId="{545C0C26-E236-42BD-A396-EBB91F1500B4}" type="pres">
      <dgm:prSet presAssocID="{6CC6E4E8-8D7A-4052-ACD2-843598D5DCA3}" presName="L1TextContainer" presStyleLbl="alignNode1" presStyleIdx="0" presStyleCnt="10">
        <dgm:presLayoutVars>
          <dgm:chMax val="1"/>
          <dgm:chPref val="1"/>
          <dgm:bulletEnabled val="1"/>
        </dgm:presLayoutVars>
      </dgm:prSet>
      <dgm:spPr/>
    </dgm:pt>
    <dgm:pt modelId="{64F89EFF-35DF-43A8-BB4E-1919E399AFAA}" type="pres">
      <dgm:prSet presAssocID="{6CC6E4E8-8D7A-4052-ACD2-843598D5DCA3}" presName="L2TextContainerWrapper" presStyleCnt="0">
        <dgm:presLayoutVars>
          <dgm:bulletEnabled val="1"/>
        </dgm:presLayoutVars>
      </dgm:prSet>
      <dgm:spPr/>
    </dgm:pt>
    <dgm:pt modelId="{52B81FF6-F156-43B1-B39D-C9C1B2444121}" type="pres">
      <dgm:prSet presAssocID="{6CC6E4E8-8D7A-4052-ACD2-843598D5DCA3}" presName="L2TextContainer" presStyleLbl="bgAccFollowNode1" presStyleIdx="0" presStyleCnt="10"/>
      <dgm:spPr/>
    </dgm:pt>
    <dgm:pt modelId="{2A81E34B-41BA-4ABD-8681-D24955368CD9}" type="pres">
      <dgm:prSet presAssocID="{6CC6E4E8-8D7A-4052-ACD2-843598D5DCA3}" presName="FlexibleEmptyPlaceHolder" presStyleCnt="0"/>
      <dgm:spPr/>
    </dgm:pt>
    <dgm:pt modelId="{3BF164A0-01F3-4AC3-A8B6-878D635238ED}" type="pres">
      <dgm:prSet presAssocID="{6CC6E4E8-8D7A-4052-ACD2-843598D5DCA3}" presName="ConnectLine" presStyleLbl="sibTrans1D1" presStyleIdx="0" presStyleCnt="10"/>
      <dgm:spPr/>
    </dgm:pt>
    <dgm:pt modelId="{8327325A-1BAC-43B9-93C6-4A08D9388A46}" type="pres">
      <dgm:prSet presAssocID="{6CC6E4E8-8D7A-4052-ACD2-843598D5DCA3}" presName="ConnectorPoint" presStyleLbl="node1" presStyleIdx="0" presStyleCnt="10"/>
      <dgm:spPr>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gm:spPr>
    </dgm:pt>
    <dgm:pt modelId="{631AF306-006B-490A-9E4B-2C9E67E07E08}" type="pres">
      <dgm:prSet presAssocID="{6CC6E4E8-8D7A-4052-ACD2-843598D5DCA3}" presName="EmptyPlaceHolder" presStyleCnt="0"/>
      <dgm:spPr/>
    </dgm:pt>
    <dgm:pt modelId="{55A40FAE-1BC9-48BB-9F75-D8B5D02561D7}" type="pres">
      <dgm:prSet presAssocID="{B01DEF66-53E8-4E1C-9696-F268B3A3199A}" presName="spaceBetweenRectangles" presStyleCnt="0"/>
      <dgm:spPr/>
    </dgm:pt>
    <dgm:pt modelId="{52C15722-96CA-4690-A479-798101CEB44C}" type="pres">
      <dgm:prSet presAssocID="{F6642D6C-4AF7-4AA7-926D-7EF13890EE13}" presName="composite" presStyleCnt="0"/>
      <dgm:spPr/>
    </dgm:pt>
    <dgm:pt modelId="{CF59F0C3-8112-4B00-9F4A-686299EFAC8A}" type="pres">
      <dgm:prSet presAssocID="{F6642D6C-4AF7-4AA7-926D-7EF13890EE13}" presName="L1TextContainer" presStyleLbl="alignNode1" presStyleIdx="1" presStyleCnt="10">
        <dgm:presLayoutVars>
          <dgm:chMax val="1"/>
          <dgm:chPref val="1"/>
          <dgm:bulletEnabled val="1"/>
        </dgm:presLayoutVars>
      </dgm:prSet>
      <dgm:spPr/>
    </dgm:pt>
    <dgm:pt modelId="{358C4CF5-45AB-4159-8AEC-6104CDC6881D}" type="pres">
      <dgm:prSet presAssocID="{F6642D6C-4AF7-4AA7-926D-7EF13890EE13}" presName="L2TextContainerWrapper" presStyleCnt="0">
        <dgm:presLayoutVars>
          <dgm:bulletEnabled val="1"/>
        </dgm:presLayoutVars>
      </dgm:prSet>
      <dgm:spPr/>
    </dgm:pt>
    <dgm:pt modelId="{C763195D-910F-4080-9ABB-A1213A9EE51B}" type="pres">
      <dgm:prSet presAssocID="{F6642D6C-4AF7-4AA7-926D-7EF13890EE13}" presName="L2TextContainer" presStyleLbl="bgAccFollowNode1" presStyleIdx="1" presStyleCnt="10"/>
      <dgm:spPr/>
    </dgm:pt>
    <dgm:pt modelId="{0055F48A-29C1-4471-B837-73C8EEE5CAA9}" type="pres">
      <dgm:prSet presAssocID="{F6642D6C-4AF7-4AA7-926D-7EF13890EE13}" presName="FlexibleEmptyPlaceHolder" presStyleCnt="0"/>
      <dgm:spPr/>
    </dgm:pt>
    <dgm:pt modelId="{22B2B2FF-1B4C-4498-B596-64FBBA600879}" type="pres">
      <dgm:prSet presAssocID="{F6642D6C-4AF7-4AA7-926D-7EF13890EE13}" presName="ConnectLine" presStyleLbl="sibTrans1D1" presStyleIdx="1" presStyleCnt="10"/>
      <dgm:spPr/>
    </dgm:pt>
    <dgm:pt modelId="{1CC1660F-FF19-4737-9FD6-F24401F81122}" type="pres">
      <dgm:prSet presAssocID="{F6642D6C-4AF7-4AA7-926D-7EF13890EE13}" presName="ConnectorPoint" presStyleLbl="node1" presStyleIdx="1" presStyleCnt="10"/>
      <dgm:spPr>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gm:spPr>
    </dgm:pt>
    <dgm:pt modelId="{0A10A212-D7CA-4712-8FE7-B61FD0E0D5F3}" type="pres">
      <dgm:prSet presAssocID="{F6642D6C-4AF7-4AA7-926D-7EF13890EE13}" presName="EmptyPlaceHolder" presStyleCnt="0"/>
      <dgm:spPr/>
    </dgm:pt>
    <dgm:pt modelId="{C8E1C9E2-7E8C-4636-9521-3B36DD2BD33F}" type="pres">
      <dgm:prSet presAssocID="{262DDA0F-D3AF-495C-8F10-3C3D5921F093}" presName="spaceBetweenRectangles" presStyleCnt="0"/>
      <dgm:spPr/>
    </dgm:pt>
    <dgm:pt modelId="{91AF6169-D932-403E-8ED7-662A75FD7A5F}" type="pres">
      <dgm:prSet presAssocID="{F77CEA1B-B0A5-402B-ACD6-F2BF58B58A9D}" presName="composite" presStyleCnt="0"/>
      <dgm:spPr/>
    </dgm:pt>
    <dgm:pt modelId="{69EC96E0-7047-4372-83AA-B29424157345}" type="pres">
      <dgm:prSet presAssocID="{F77CEA1B-B0A5-402B-ACD6-F2BF58B58A9D}" presName="L1TextContainer" presStyleLbl="alignNode1" presStyleIdx="2" presStyleCnt="10">
        <dgm:presLayoutVars>
          <dgm:chMax val="1"/>
          <dgm:chPref val="1"/>
          <dgm:bulletEnabled val="1"/>
        </dgm:presLayoutVars>
      </dgm:prSet>
      <dgm:spPr/>
    </dgm:pt>
    <dgm:pt modelId="{1C0125B6-693A-421A-A296-B3EC71D7C291}" type="pres">
      <dgm:prSet presAssocID="{F77CEA1B-B0A5-402B-ACD6-F2BF58B58A9D}" presName="L2TextContainerWrapper" presStyleCnt="0">
        <dgm:presLayoutVars>
          <dgm:bulletEnabled val="1"/>
        </dgm:presLayoutVars>
      </dgm:prSet>
      <dgm:spPr/>
    </dgm:pt>
    <dgm:pt modelId="{059D4474-FC84-4873-AD27-9DD6A45D64FC}" type="pres">
      <dgm:prSet presAssocID="{F77CEA1B-B0A5-402B-ACD6-F2BF58B58A9D}" presName="L2TextContainer" presStyleLbl="bgAccFollowNode1" presStyleIdx="2" presStyleCnt="10"/>
      <dgm:spPr/>
    </dgm:pt>
    <dgm:pt modelId="{A4AE9155-D0F5-494A-BCCA-7A7F87725780}" type="pres">
      <dgm:prSet presAssocID="{F77CEA1B-B0A5-402B-ACD6-F2BF58B58A9D}" presName="FlexibleEmptyPlaceHolder" presStyleCnt="0"/>
      <dgm:spPr/>
    </dgm:pt>
    <dgm:pt modelId="{4495CD43-5F45-4B58-AF11-7DB19C87C6EE}" type="pres">
      <dgm:prSet presAssocID="{F77CEA1B-B0A5-402B-ACD6-F2BF58B58A9D}" presName="ConnectLine" presStyleLbl="sibTrans1D1" presStyleIdx="2" presStyleCnt="10"/>
      <dgm:spPr/>
    </dgm:pt>
    <dgm:pt modelId="{9A353140-6E8E-4035-A8D6-C8970C30B31D}" type="pres">
      <dgm:prSet presAssocID="{F77CEA1B-B0A5-402B-ACD6-F2BF58B58A9D}" presName="ConnectorPoint" presStyleLbl="node1" presStyleIdx="2" presStyleCnt="10"/>
      <dgm:spPr>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gm:spPr>
    </dgm:pt>
    <dgm:pt modelId="{0AA99915-7858-4E7F-86DF-228B94C2D59A}" type="pres">
      <dgm:prSet presAssocID="{F77CEA1B-B0A5-402B-ACD6-F2BF58B58A9D}" presName="EmptyPlaceHolder" presStyleCnt="0"/>
      <dgm:spPr/>
    </dgm:pt>
    <dgm:pt modelId="{9407A623-C713-40C9-9864-ACAC6C81036A}" type="pres">
      <dgm:prSet presAssocID="{892AB063-948E-4187-BB80-6217C9BF9F08}" presName="spaceBetweenRectangles" presStyleCnt="0"/>
      <dgm:spPr/>
    </dgm:pt>
    <dgm:pt modelId="{E5271312-F581-466C-BC38-3AF9D13DE86C}" type="pres">
      <dgm:prSet presAssocID="{1A6A872E-43A2-4227-9769-8EA1666FCC95}" presName="composite" presStyleCnt="0"/>
      <dgm:spPr/>
    </dgm:pt>
    <dgm:pt modelId="{0D7D64CC-F478-4552-8122-300F6B13A8BA}" type="pres">
      <dgm:prSet presAssocID="{1A6A872E-43A2-4227-9769-8EA1666FCC95}" presName="L1TextContainer" presStyleLbl="alignNode1" presStyleIdx="3" presStyleCnt="10">
        <dgm:presLayoutVars>
          <dgm:chMax val="1"/>
          <dgm:chPref val="1"/>
          <dgm:bulletEnabled val="1"/>
        </dgm:presLayoutVars>
      </dgm:prSet>
      <dgm:spPr/>
    </dgm:pt>
    <dgm:pt modelId="{C688F6B7-34A2-4AD0-A9CF-12180460C477}" type="pres">
      <dgm:prSet presAssocID="{1A6A872E-43A2-4227-9769-8EA1666FCC95}" presName="L2TextContainerWrapper" presStyleCnt="0">
        <dgm:presLayoutVars>
          <dgm:bulletEnabled val="1"/>
        </dgm:presLayoutVars>
      </dgm:prSet>
      <dgm:spPr/>
    </dgm:pt>
    <dgm:pt modelId="{0F951DF3-2A9E-4C72-96FC-C53244CAC2F7}" type="pres">
      <dgm:prSet presAssocID="{1A6A872E-43A2-4227-9769-8EA1666FCC95}" presName="L2TextContainer" presStyleLbl="bgAccFollowNode1" presStyleIdx="3" presStyleCnt="10"/>
      <dgm:spPr/>
    </dgm:pt>
    <dgm:pt modelId="{D71BD2F1-3533-4713-A091-42CEAE463E56}" type="pres">
      <dgm:prSet presAssocID="{1A6A872E-43A2-4227-9769-8EA1666FCC95}" presName="FlexibleEmptyPlaceHolder" presStyleCnt="0"/>
      <dgm:spPr/>
    </dgm:pt>
    <dgm:pt modelId="{AAE95F3A-0DCF-4E09-867B-994C0B8C0F05}" type="pres">
      <dgm:prSet presAssocID="{1A6A872E-43A2-4227-9769-8EA1666FCC95}" presName="ConnectLine" presStyleLbl="sibTrans1D1" presStyleIdx="3" presStyleCnt="10"/>
      <dgm:spPr/>
    </dgm:pt>
    <dgm:pt modelId="{F7E9C89F-B760-4FC7-875B-4DBFC54DB80E}" type="pres">
      <dgm:prSet presAssocID="{1A6A872E-43A2-4227-9769-8EA1666FCC95}" presName="ConnectorPoint" presStyleLbl="node1" presStyleIdx="3" presStyleCnt="10"/>
      <dgm:spPr>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gm:spPr>
    </dgm:pt>
    <dgm:pt modelId="{23380F90-E9EA-4749-BBB6-308C93CE7354}" type="pres">
      <dgm:prSet presAssocID="{1A6A872E-43A2-4227-9769-8EA1666FCC95}" presName="EmptyPlaceHolder" presStyleCnt="0"/>
      <dgm:spPr/>
    </dgm:pt>
    <dgm:pt modelId="{309DD314-65F8-4EAC-8C6F-12FAF580640C}" type="pres">
      <dgm:prSet presAssocID="{BDD1EC2A-FE7F-418C-BA70-9D17D7A90C0D}" presName="spaceBetweenRectangles" presStyleCnt="0"/>
      <dgm:spPr/>
    </dgm:pt>
    <dgm:pt modelId="{8F6B1B33-7D47-457E-B81C-AD69FC00E723}" type="pres">
      <dgm:prSet presAssocID="{5190A65E-2BD3-4E36-A90C-4CFBD73AFDBF}" presName="composite" presStyleCnt="0"/>
      <dgm:spPr/>
    </dgm:pt>
    <dgm:pt modelId="{68B18643-4814-40A4-87FC-B1B4641E3DF0}" type="pres">
      <dgm:prSet presAssocID="{5190A65E-2BD3-4E36-A90C-4CFBD73AFDBF}" presName="L1TextContainer" presStyleLbl="alignNode1" presStyleIdx="4" presStyleCnt="10" custLinFactNeighborY="-2289">
        <dgm:presLayoutVars>
          <dgm:chMax val="1"/>
          <dgm:chPref val="1"/>
          <dgm:bulletEnabled val="1"/>
        </dgm:presLayoutVars>
      </dgm:prSet>
      <dgm:spPr/>
    </dgm:pt>
    <dgm:pt modelId="{4C9CB000-E6A3-4BE4-B914-CE919E12C91A}" type="pres">
      <dgm:prSet presAssocID="{5190A65E-2BD3-4E36-A90C-4CFBD73AFDBF}" presName="L2TextContainerWrapper" presStyleCnt="0">
        <dgm:presLayoutVars>
          <dgm:bulletEnabled val="1"/>
        </dgm:presLayoutVars>
      </dgm:prSet>
      <dgm:spPr/>
    </dgm:pt>
    <dgm:pt modelId="{3D518A1D-9358-4D7E-A9AC-21A590F65CB9}" type="pres">
      <dgm:prSet presAssocID="{5190A65E-2BD3-4E36-A90C-4CFBD73AFDBF}" presName="L2TextContainer" presStyleLbl="bgAccFollowNode1" presStyleIdx="4" presStyleCnt="10" custScaleY="100447" custLinFactNeighborX="-135" custLinFactNeighborY="-1028"/>
      <dgm:spPr/>
    </dgm:pt>
    <dgm:pt modelId="{04750255-3787-4772-918C-4394A74D13BF}" type="pres">
      <dgm:prSet presAssocID="{5190A65E-2BD3-4E36-A90C-4CFBD73AFDBF}" presName="FlexibleEmptyPlaceHolder" presStyleCnt="0"/>
      <dgm:spPr/>
    </dgm:pt>
    <dgm:pt modelId="{EB8F3FD6-1195-4295-BEAB-20AE8D9C006E}" type="pres">
      <dgm:prSet presAssocID="{5190A65E-2BD3-4E36-A90C-4CFBD73AFDBF}" presName="ConnectLine" presStyleLbl="sibTrans1D1" presStyleIdx="4" presStyleCnt="10"/>
      <dgm:spPr/>
    </dgm:pt>
    <dgm:pt modelId="{9875B1EF-4CD0-49F0-AE46-6B23618E29CC}" type="pres">
      <dgm:prSet presAssocID="{5190A65E-2BD3-4E36-A90C-4CFBD73AFDBF}" presName="ConnectorPoint" presStyleLbl="node1" presStyleIdx="4" presStyleCnt="10"/>
      <dgm:spPr>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gm:spPr>
    </dgm:pt>
    <dgm:pt modelId="{D8CBBB3E-7760-4EF9-A5A0-81B78552168C}" type="pres">
      <dgm:prSet presAssocID="{5190A65E-2BD3-4E36-A90C-4CFBD73AFDBF}" presName="EmptyPlaceHolder" presStyleCnt="0"/>
      <dgm:spPr/>
    </dgm:pt>
    <dgm:pt modelId="{FAF14D4F-EA2A-4F3C-9907-776B2A2D65C5}" type="pres">
      <dgm:prSet presAssocID="{0771008B-7F59-44FD-86C7-0493ADE4D12B}" presName="spaceBetweenRectangles" presStyleCnt="0"/>
      <dgm:spPr/>
    </dgm:pt>
    <dgm:pt modelId="{635C6D08-7F51-4F02-B3EB-503E694C5991}" type="pres">
      <dgm:prSet presAssocID="{AEF5CB87-3E18-47D0-B460-74BC6132BAB4}" presName="composite" presStyleCnt="0"/>
      <dgm:spPr/>
    </dgm:pt>
    <dgm:pt modelId="{419E906B-2502-484E-B5AA-F6CBFB589A64}" type="pres">
      <dgm:prSet presAssocID="{AEF5CB87-3E18-47D0-B460-74BC6132BAB4}" presName="L1TextContainer" presStyleLbl="alignNode1" presStyleIdx="5" presStyleCnt="10">
        <dgm:presLayoutVars>
          <dgm:chMax val="1"/>
          <dgm:chPref val="1"/>
          <dgm:bulletEnabled val="1"/>
        </dgm:presLayoutVars>
      </dgm:prSet>
      <dgm:spPr/>
    </dgm:pt>
    <dgm:pt modelId="{100134F8-A18B-41F6-8A6F-FDA5420F8F59}" type="pres">
      <dgm:prSet presAssocID="{AEF5CB87-3E18-47D0-B460-74BC6132BAB4}" presName="L2TextContainerWrapper" presStyleCnt="0">
        <dgm:presLayoutVars>
          <dgm:bulletEnabled val="1"/>
        </dgm:presLayoutVars>
      </dgm:prSet>
      <dgm:spPr/>
    </dgm:pt>
    <dgm:pt modelId="{89EC7D03-0A56-483C-B7C0-9FEB444FE8CA}" type="pres">
      <dgm:prSet presAssocID="{AEF5CB87-3E18-47D0-B460-74BC6132BAB4}" presName="L2TextContainer" presStyleLbl="bgAccFollowNode1" presStyleIdx="5" presStyleCnt="10"/>
      <dgm:spPr/>
    </dgm:pt>
    <dgm:pt modelId="{D307BBC7-65E2-4559-91C9-CC2E19CFF152}" type="pres">
      <dgm:prSet presAssocID="{AEF5CB87-3E18-47D0-B460-74BC6132BAB4}" presName="FlexibleEmptyPlaceHolder" presStyleCnt="0"/>
      <dgm:spPr/>
    </dgm:pt>
    <dgm:pt modelId="{3970A304-E9C8-4DEE-9F6E-BEB24F31D0FD}" type="pres">
      <dgm:prSet presAssocID="{AEF5CB87-3E18-47D0-B460-74BC6132BAB4}" presName="ConnectLine" presStyleLbl="sibTrans1D1" presStyleIdx="5" presStyleCnt="10"/>
      <dgm:spPr/>
    </dgm:pt>
    <dgm:pt modelId="{D86CDFF8-6CF8-4144-992E-A8B35403BC0C}" type="pres">
      <dgm:prSet presAssocID="{AEF5CB87-3E18-47D0-B460-74BC6132BAB4}" presName="ConnectorPoint" presStyleLbl="node1" presStyleIdx="5" presStyleCnt="10"/>
      <dgm:spPr>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gm:spPr>
    </dgm:pt>
    <dgm:pt modelId="{344D2D72-96A7-4C88-8CF3-2B5C5AC2DC2E}" type="pres">
      <dgm:prSet presAssocID="{AEF5CB87-3E18-47D0-B460-74BC6132BAB4}" presName="EmptyPlaceHolder" presStyleCnt="0"/>
      <dgm:spPr/>
    </dgm:pt>
    <dgm:pt modelId="{5BE33880-94F3-4C8E-ABD1-9894FE526CAD}" type="pres">
      <dgm:prSet presAssocID="{009648B5-8169-4D46-85BB-EF3EB16B727C}" presName="spaceBetweenRectangles" presStyleCnt="0"/>
      <dgm:spPr/>
    </dgm:pt>
    <dgm:pt modelId="{662823BD-571D-4A2F-97B8-36E1F6BF9CE1}" type="pres">
      <dgm:prSet presAssocID="{98BC891F-0ACB-416D-AFA4-334C2ADED0D8}" presName="composite" presStyleCnt="0"/>
      <dgm:spPr/>
    </dgm:pt>
    <dgm:pt modelId="{9FBE8A01-CFE6-4675-9047-011A88909AC9}" type="pres">
      <dgm:prSet presAssocID="{98BC891F-0ACB-416D-AFA4-334C2ADED0D8}" presName="L1TextContainer" presStyleLbl="alignNode1" presStyleIdx="6" presStyleCnt="10">
        <dgm:presLayoutVars>
          <dgm:chMax val="1"/>
          <dgm:chPref val="1"/>
          <dgm:bulletEnabled val="1"/>
        </dgm:presLayoutVars>
      </dgm:prSet>
      <dgm:spPr/>
    </dgm:pt>
    <dgm:pt modelId="{02C7BA88-0C25-4EF1-801E-0B5A751A58EF}" type="pres">
      <dgm:prSet presAssocID="{98BC891F-0ACB-416D-AFA4-334C2ADED0D8}" presName="L2TextContainerWrapper" presStyleCnt="0">
        <dgm:presLayoutVars>
          <dgm:bulletEnabled val="1"/>
        </dgm:presLayoutVars>
      </dgm:prSet>
      <dgm:spPr/>
    </dgm:pt>
    <dgm:pt modelId="{D3C386B0-2F70-4292-AECF-82F685DDF8D3}" type="pres">
      <dgm:prSet presAssocID="{98BC891F-0ACB-416D-AFA4-334C2ADED0D8}" presName="L2TextContainer" presStyleLbl="bgAccFollowNode1" presStyleIdx="6" presStyleCnt="10"/>
      <dgm:spPr/>
    </dgm:pt>
    <dgm:pt modelId="{0AA7B690-1081-485F-B45D-4CF7747E20B4}" type="pres">
      <dgm:prSet presAssocID="{98BC891F-0ACB-416D-AFA4-334C2ADED0D8}" presName="FlexibleEmptyPlaceHolder" presStyleCnt="0"/>
      <dgm:spPr/>
    </dgm:pt>
    <dgm:pt modelId="{B49F776C-0B9D-4EEB-AD1F-C4739ED292BA}" type="pres">
      <dgm:prSet presAssocID="{98BC891F-0ACB-416D-AFA4-334C2ADED0D8}" presName="ConnectLine" presStyleLbl="sibTrans1D1" presStyleIdx="6" presStyleCnt="10"/>
      <dgm:spPr/>
    </dgm:pt>
    <dgm:pt modelId="{F61125BB-853B-48AB-A132-C56B1D39B046}" type="pres">
      <dgm:prSet presAssocID="{98BC891F-0ACB-416D-AFA4-334C2ADED0D8}" presName="ConnectorPoint" presStyleLbl="node1" presStyleIdx="6" presStyleCnt="10"/>
      <dgm:spPr>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gm:spPr>
    </dgm:pt>
    <dgm:pt modelId="{1EB89FD8-21CD-416F-A537-F9ED82DCC994}" type="pres">
      <dgm:prSet presAssocID="{98BC891F-0ACB-416D-AFA4-334C2ADED0D8}" presName="EmptyPlaceHolder" presStyleCnt="0"/>
      <dgm:spPr/>
    </dgm:pt>
    <dgm:pt modelId="{99D6ED1F-33EA-47A0-9EA9-30D791946C96}" type="pres">
      <dgm:prSet presAssocID="{4781B4DF-1426-4EE5-8B73-55DB3FF469F8}" presName="spaceBetweenRectangles" presStyleCnt="0"/>
      <dgm:spPr/>
    </dgm:pt>
    <dgm:pt modelId="{ACFF056A-0628-4102-B7DC-98052608F2E8}" type="pres">
      <dgm:prSet presAssocID="{71DCE464-B79C-409A-8512-A7B061939498}" presName="composite" presStyleCnt="0"/>
      <dgm:spPr/>
    </dgm:pt>
    <dgm:pt modelId="{5678A76F-3FDD-446A-9D0D-D852728739CB}" type="pres">
      <dgm:prSet presAssocID="{71DCE464-B79C-409A-8512-A7B061939498}" presName="L1TextContainer" presStyleLbl="alignNode1" presStyleIdx="7" presStyleCnt="10">
        <dgm:presLayoutVars>
          <dgm:chMax val="1"/>
          <dgm:chPref val="1"/>
          <dgm:bulletEnabled val="1"/>
        </dgm:presLayoutVars>
      </dgm:prSet>
      <dgm:spPr/>
    </dgm:pt>
    <dgm:pt modelId="{7D914A2F-D495-4479-9A65-421E7EF58038}" type="pres">
      <dgm:prSet presAssocID="{71DCE464-B79C-409A-8512-A7B061939498}" presName="L2TextContainerWrapper" presStyleCnt="0">
        <dgm:presLayoutVars>
          <dgm:bulletEnabled val="1"/>
        </dgm:presLayoutVars>
      </dgm:prSet>
      <dgm:spPr/>
    </dgm:pt>
    <dgm:pt modelId="{4FB946AC-903A-475B-B5D4-5D7D75DFBC48}" type="pres">
      <dgm:prSet presAssocID="{71DCE464-B79C-409A-8512-A7B061939498}" presName="L2TextContainer" presStyleLbl="bgAccFollowNode1" presStyleIdx="7" presStyleCnt="10" custScaleY="90412"/>
      <dgm:spPr/>
    </dgm:pt>
    <dgm:pt modelId="{F6E930D1-EB8C-4318-A241-D204A63F3A5F}" type="pres">
      <dgm:prSet presAssocID="{71DCE464-B79C-409A-8512-A7B061939498}" presName="FlexibleEmptyPlaceHolder" presStyleCnt="0"/>
      <dgm:spPr/>
    </dgm:pt>
    <dgm:pt modelId="{69CB1790-9CBE-48B1-927D-581BC2BA3694}" type="pres">
      <dgm:prSet presAssocID="{71DCE464-B79C-409A-8512-A7B061939498}" presName="ConnectLine" presStyleLbl="sibTrans1D1" presStyleIdx="7" presStyleCnt="10"/>
      <dgm:spPr/>
    </dgm:pt>
    <dgm:pt modelId="{4FD72809-E393-4E64-BFBE-4DC5196CF3E2}" type="pres">
      <dgm:prSet presAssocID="{71DCE464-B79C-409A-8512-A7B061939498}" presName="ConnectorPoint" presStyleLbl="node1" presStyleIdx="7" presStyleCnt="10"/>
      <dgm:spPr>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gm:spPr>
    </dgm:pt>
    <dgm:pt modelId="{2609A035-8BDC-408B-914A-55DAF547DDF3}" type="pres">
      <dgm:prSet presAssocID="{71DCE464-B79C-409A-8512-A7B061939498}" presName="EmptyPlaceHolder" presStyleCnt="0"/>
      <dgm:spPr/>
    </dgm:pt>
    <dgm:pt modelId="{AFFF6567-2D87-489C-92A2-7FDA7532B0CC}" type="pres">
      <dgm:prSet presAssocID="{F732BAAD-53A6-4730-81CE-DD4891D8F279}" presName="spaceBetweenRectangles" presStyleCnt="0"/>
      <dgm:spPr/>
    </dgm:pt>
    <dgm:pt modelId="{16774A7C-3A18-4FFE-9A4F-549B9C29ADCB}" type="pres">
      <dgm:prSet presAssocID="{89BF2E95-8A4D-426A-96C9-693CB6E32169}" presName="composite" presStyleCnt="0"/>
      <dgm:spPr/>
    </dgm:pt>
    <dgm:pt modelId="{3624A955-0445-46A2-A2D3-EC32918D6121}" type="pres">
      <dgm:prSet presAssocID="{89BF2E95-8A4D-426A-96C9-693CB6E32169}" presName="L1TextContainer" presStyleLbl="alignNode1" presStyleIdx="8" presStyleCnt="10">
        <dgm:presLayoutVars>
          <dgm:chMax val="1"/>
          <dgm:chPref val="1"/>
          <dgm:bulletEnabled val="1"/>
        </dgm:presLayoutVars>
      </dgm:prSet>
      <dgm:spPr/>
    </dgm:pt>
    <dgm:pt modelId="{983477FD-A997-44B1-9A8F-19ECD9F4D4AB}" type="pres">
      <dgm:prSet presAssocID="{89BF2E95-8A4D-426A-96C9-693CB6E32169}" presName="L2TextContainerWrapper" presStyleCnt="0">
        <dgm:presLayoutVars>
          <dgm:bulletEnabled val="1"/>
        </dgm:presLayoutVars>
      </dgm:prSet>
      <dgm:spPr/>
    </dgm:pt>
    <dgm:pt modelId="{A2C34238-8A69-4AC3-A33C-40D310B4BFFB}" type="pres">
      <dgm:prSet presAssocID="{89BF2E95-8A4D-426A-96C9-693CB6E32169}" presName="L2TextContainer" presStyleLbl="bgAccFollowNode1" presStyleIdx="8" presStyleCnt="10"/>
      <dgm:spPr/>
    </dgm:pt>
    <dgm:pt modelId="{9F9B9AF3-3752-423D-A906-94297154D404}" type="pres">
      <dgm:prSet presAssocID="{89BF2E95-8A4D-426A-96C9-693CB6E32169}" presName="FlexibleEmptyPlaceHolder" presStyleCnt="0"/>
      <dgm:spPr/>
    </dgm:pt>
    <dgm:pt modelId="{5BA4B23D-F4E4-462A-94A3-03EDFFB8C9E3}" type="pres">
      <dgm:prSet presAssocID="{89BF2E95-8A4D-426A-96C9-693CB6E32169}" presName="ConnectLine" presStyleLbl="sibTrans1D1" presStyleIdx="8" presStyleCnt="10"/>
      <dgm:spPr/>
    </dgm:pt>
    <dgm:pt modelId="{2218C394-1A36-4189-848C-0DBCDB0FB0D7}" type="pres">
      <dgm:prSet presAssocID="{89BF2E95-8A4D-426A-96C9-693CB6E32169}" presName="ConnectorPoint" presStyleLbl="node1" presStyleIdx="8" presStyleCnt="10"/>
      <dgm:spPr>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gm:spPr>
    </dgm:pt>
    <dgm:pt modelId="{03156715-8CA2-4318-8E7D-BA348BDFD84D}" type="pres">
      <dgm:prSet presAssocID="{89BF2E95-8A4D-426A-96C9-693CB6E32169}" presName="EmptyPlaceHolder" presStyleCnt="0"/>
      <dgm:spPr/>
    </dgm:pt>
    <dgm:pt modelId="{A007B1E8-BBE4-4B30-ADAE-CD3C5CD8EE46}" type="pres">
      <dgm:prSet presAssocID="{B027C670-43E2-4175-98FB-BA2B10B261C7}" presName="spaceBetweenRectangles" presStyleCnt="0"/>
      <dgm:spPr/>
    </dgm:pt>
    <dgm:pt modelId="{C1379DF2-1A80-4FCA-9FCB-82F377B32D11}" type="pres">
      <dgm:prSet presAssocID="{0A772A6D-90C8-4BD8-BAC3-DA4683879A06}" presName="composite" presStyleCnt="0"/>
      <dgm:spPr/>
    </dgm:pt>
    <dgm:pt modelId="{3E902956-6C1B-410B-87CA-6A91DE6F4CDB}" type="pres">
      <dgm:prSet presAssocID="{0A772A6D-90C8-4BD8-BAC3-DA4683879A06}" presName="L1TextContainer" presStyleLbl="alignNode1" presStyleIdx="9" presStyleCnt="10">
        <dgm:presLayoutVars>
          <dgm:chMax val="1"/>
          <dgm:chPref val="1"/>
          <dgm:bulletEnabled val="1"/>
        </dgm:presLayoutVars>
      </dgm:prSet>
      <dgm:spPr/>
    </dgm:pt>
    <dgm:pt modelId="{2AC24AAD-B0F0-419C-B8BA-B109DB046BA3}" type="pres">
      <dgm:prSet presAssocID="{0A772A6D-90C8-4BD8-BAC3-DA4683879A06}" presName="L2TextContainerWrapper" presStyleCnt="0">
        <dgm:presLayoutVars>
          <dgm:bulletEnabled val="1"/>
        </dgm:presLayoutVars>
      </dgm:prSet>
      <dgm:spPr/>
    </dgm:pt>
    <dgm:pt modelId="{72C98D65-49D8-4FB5-A116-3B1CA078E433}" type="pres">
      <dgm:prSet presAssocID="{0A772A6D-90C8-4BD8-BAC3-DA4683879A06}" presName="L2TextContainer" presStyleLbl="bgAccFollowNode1" presStyleIdx="9" presStyleCnt="10"/>
      <dgm:spPr/>
    </dgm:pt>
    <dgm:pt modelId="{E41905E0-FD63-4D9A-B56F-3AEB9AC9EAC7}" type="pres">
      <dgm:prSet presAssocID="{0A772A6D-90C8-4BD8-BAC3-DA4683879A06}" presName="FlexibleEmptyPlaceHolder" presStyleCnt="0"/>
      <dgm:spPr/>
    </dgm:pt>
    <dgm:pt modelId="{AFAE00A7-7EE9-4186-8F28-16AD44D19755}" type="pres">
      <dgm:prSet presAssocID="{0A772A6D-90C8-4BD8-BAC3-DA4683879A06}" presName="ConnectLine" presStyleLbl="sibTrans1D1" presStyleIdx="9" presStyleCnt="10"/>
      <dgm:spPr/>
    </dgm:pt>
    <dgm:pt modelId="{5CA52AB4-F0AB-4C9F-B581-28158854C75A}" type="pres">
      <dgm:prSet presAssocID="{0A772A6D-90C8-4BD8-BAC3-DA4683879A06}" presName="ConnectorPoint" presStyleLbl="node1" presStyleIdx="9" presStyleCnt="10"/>
      <dgm:spPr>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gm:spPr>
    </dgm:pt>
    <dgm:pt modelId="{E9779796-7F50-48C7-AA84-AA7DC137B37B}" type="pres">
      <dgm:prSet presAssocID="{0A772A6D-90C8-4BD8-BAC3-DA4683879A06}" presName="EmptyPlaceHolder" presStyleCnt="0"/>
      <dgm:spPr/>
    </dgm:pt>
  </dgm:ptLst>
  <dgm:cxnLst>
    <dgm:cxn modelId="{549ADC02-BF0D-4047-9993-FEE2EC25A548}" type="presOf" srcId="{C6D217E0-483D-47BC-AAB8-C553F46E3FC2}" destId="{3D518A1D-9358-4D7E-A9AC-21A590F65CB9}" srcOrd="0" destOrd="1" presId="urn:microsoft.com/office/officeart/2017/3/layout/HorizontalLabelsTimeline"/>
    <dgm:cxn modelId="{E4E9A003-D7BC-49DC-AF47-2AFC75C0B13C}" srcId="{38570DB3-FB98-4249-AF40-5B22D9061CD7}" destId="{6CC6E4E8-8D7A-4052-ACD2-843598D5DCA3}" srcOrd="0" destOrd="0" parTransId="{97DDBC55-C770-49FE-8134-ACCD9BC12A3C}" sibTransId="{B01DEF66-53E8-4E1C-9696-F268B3A3199A}"/>
    <dgm:cxn modelId="{7A1A7B08-0283-4195-B109-F4E5CD6084C0}" srcId="{98BC891F-0ACB-416D-AFA4-334C2ADED0D8}" destId="{EF2D1FCD-B3A7-4260-9D85-61C189C54018}" srcOrd="0" destOrd="0" parTransId="{1752B006-26AD-4F37-9E87-6D2FAC7149C2}" sibTransId="{25668C6D-8076-4F1F-8EC5-CEC2C5064703}"/>
    <dgm:cxn modelId="{4EF5E108-AE39-4550-8CD3-4C6AD1FD054B}" type="presOf" srcId="{6CC6E4E8-8D7A-4052-ACD2-843598D5DCA3}" destId="{545C0C26-E236-42BD-A396-EBB91F1500B4}" srcOrd="0" destOrd="0" presId="urn:microsoft.com/office/officeart/2017/3/layout/HorizontalLabelsTimeline"/>
    <dgm:cxn modelId="{3143E109-87E4-4B97-8E4F-9BE66DB00BD0}" srcId="{F77CEA1B-B0A5-402B-ACD6-F2BF58B58A9D}" destId="{AA796889-3587-4D84-B1CB-79EE9CD083C5}" srcOrd="0" destOrd="0" parTransId="{74DE5441-A52E-468E-9C1D-F6588C2A10EA}" sibTransId="{14A34886-1EDD-4C27-A533-D70D0C5BDC15}"/>
    <dgm:cxn modelId="{A4641E13-4934-4464-BF57-B2962B7C2780}" type="presOf" srcId="{43F2AA14-18D7-4C38-9E99-1EFA738EBE42}" destId="{3D518A1D-9358-4D7E-A9AC-21A590F65CB9}" srcOrd="0" destOrd="0" presId="urn:microsoft.com/office/officeart/2017/3/layout/HorizontalLabelsTimeline"/>
    <dgm:cxn modelId="{314E7014-EDDF-4610-A382-84953872A1E5}" srcId="{38570DB3-FB98-4249-AF40-5B22D9061CD7}" destId="{F77CEA1B-B0A5-402B-ACD6-F2BF58B58A9D}" srcOrd="2" destOrd="0" parTransId="{6E1DEC70-A400-4759-9399-EC907AC4BDD0}" sibTransId="{892AB063-948E-4187-BB80-6217C9BF9F08}"/>
    <dgm:cxn modelId="{EC6D8317-B93A-46E3-B75C-803E107545F7}" srcId="{38570DB3-FB98-4249-AF40-5B22D9061CD7}" destId="{71DCE464-B79C-409A-8512-A7B061939498}" srcOrd="7" destOrd="0" parTransId="{354129C4-4F88-4E32-9E2F-17B306F2F9EF}" sibTransId="{F732BAAD-53A6-4730-81CE-DD4891D8F279}"/>
    <dgm:cxn modelId="{BB71AC1B-6101-46BE-B264-F3D50F7779CE}" type="presOf" srcId="{530266D6-F2D9-4C1D-8DBA-C2061CD9B089}" destId="{89EC7D03-0A56-483C-B7C0-9FEB444FE8CA}" srcOrd="0" destOrd="0" presId="urn:microsoft.com/office/officeart/2017/3/layout/HorizontalLabelsTimeline"/>
    <dgm:cxn modelId="{737A4F1D-9F62-4B07-9094-BDB915F9AB7B}" srcId="{0A772A6D-90C8-4BD8-BAC3-DA4683879A06}" destId="{C2713046-AD42-4353-B2CC-6F90E6FC3C37}" srcOrd="0" destOrd="0" parTransId="{AC6AB211-2B40-4D98-A0E2-C787DCAA1F66}" sibTransId="{B71F1D57-0009-4538-88BE-DF404D98353D}"/>
    <dgm:cxn modelId="{5D20CF2C-61C3-4D12-A235-CCD699240AFE}" srcId="{38570DB3-FB98-4249-AF40-5B22D9061CD7}" destId="{98BC891F-0ACB-416D-AFA4-334C2ADED0D8}" srcOrd="6" destOrd="0" parTransId="{AC19D6BB-0FDC-4583-A2DD-AAB444A54356}" sibTransId="{4781B4DF-1426-4EE5-8B73-55DB3FF469F8}"/>
    <dgm:cxn modelId="{EB1D8135-F254-4EDA-A75C-A3979B8973BC}" type="presOf" srcId="{F6642D6C-4AF7-4AA7-926D-7EF13890EE13}" destId="{CF59F0C3-8112-4B00-9F4A-686299EFAC8A}" srcOrd="0" destOrd="0" presId="urn:microsoft.com/office/officeart/2017/3/layout/HorizontalLabelsTimeline"/>
    <dgm:cxn modelId="{701D3C40-4212-4A84-B160-550952AE8F32}" srcId="{38570DB3-FB98-4249-AF40-5B22D9061CD7}" destId="{1A6A872E-43A2-4227-9769-8EA1666FCC95}" srcOrd="3" destOrd="0" parTransId="{7ACE1B86-E00E-4474-8794-D33E5BBBA2DE}" sibTransId="{BDD1EC2A-FE7F-418C-BA70-9D17D7A90C0D}"/>
    <dgm:cxn modelId="{63592642-7659-4FBA-96AC-0E4CFF996494}" srcId="{6CC6E4E8-8D7A-4052-ACD2-843598D5DCA3}" destId="{EA8FDB8B-82C5-4944-A961-6CECDD023890}" srcOrd="0" destOrd="0" parTransId="{7E186A65-DF12-4B37-8C10-C12D0958D0D2}" sibTransId="{405587BB-EED1-414B-A5DE-EF87EDCDD598}"/>
    <dgm:cxn modelId="{06022E62-6543-4E9F-B0E9-5B58941E5F4A}" srcId="{43F2AA14-18D7-4C38-9E99-1EFA738EBE42}" destId="{C6D217E0-483D-47BC-AAB8-C553F46E3FC2}" srcOrd="0" destOrd="0" parTransId="{9E8F422C-C54F-455F-9036-D8173BB23247}" sibTransId="{5806960E-30C6-44FF-86A8-736FD3492383}"/>
    <dgm:cxn modelId="{F1A83B63-F7D9-423D-8AC2-3524974B4558}" srcId="{38570DB3-FB98-4249-AF40-5B22D9061CD7}" destId="{0A772A6D-90C8-4BD8-BAC3-DA4683879A06}" srcOrd="9" destOrd="0" parTransId="{3D2929DD-2948-49F3-833D-2427D6C78138}" sibTransId="{CE1E4A75-7943-459B-B2BB-285E5C79201E}"/>
    <dgm:cxn modelId="{CA078343-A4E9-40DB-8CFE-6BF7151A7775}" srcId="{AEF5CB87-3E18-47D0-B460-74BC6132BAB4}" destId="{530266D6-F2D9-4C1D-8DBA-C2061CD9B089}" srcOrd="0" destOrd="0" parTransId="{B94C605C-329B-4CCF-A91E-9965B3514F74}" sibTransId="{57CEA88E-E7DF-49EB-A4CB-16E552701382}"/>
    <dgm:cxn modelId="{62BC4946-0C61-4F22-AE2A-393F40620F50}" type="presOf" srcId="{658B56F7-B8A1-4751-9C58-CFCAFF6B7444}" destId="{3D518A1D-9358-4D7E-A9AC-21A590F65CB9}" srcOrd="0" destOrd="3" presId="urn:microsoft.com/office/officeart/2017/3/layout/HorizontalLabelsTimeline"/>
    <dgm:cxn modelId="{07C0FF66-52BE-439C-BA5E-C0B42587272C}" type="presOf" srcId="{AA8A46B2-8938-45CB-B811-6937E24F2401}" destId="{A2C34238-8A69-4AC3-A33C-40D310B4BFFB}" srcOrd="0" destOrd="0" presId="urn:microsoft.com/office/officeart/2017/3/layout/HorizontalLabelsTimeline"/>
    <dgm:cxn modelId="{3BE25F6B-4C7B-4524-9432-13D97E8B0F8C}" srcId="{F6642D6C-4AF7-4AA7-926D-7EF13890EE13}" destId="{1F01F0DC-7E7D-49AC-836D-06C1C25DD8B1}" srcOrd="0" destOrd="0" parTransId="{BCE88ACA-5D05-47DA-AE0D-028B4E287AE4}" sibTransId="{2396B376-FFCA-48FC-84A4-499EC5716195}"/>
    <dgm:cxn modelId="{BBDF6D4C-0E8B-4411-9F5A-EE7B66C8C780}" type="presOf" srcId="{71DCE464-B79C-409A-8512-A7B061939498}" destId="{5678A76F-3FDD-446A-9D0D-D852728739CB}" srcOrd="0" destOrd="0" presId="urn:microsoft.com/office/officeart/2017/3/layout/HorizontalLabelsTimeline"/>
    <dgm:cxn modelId="{8F553770-5655-425C-A48E-15260A5A3910}" type="presOf" srcId="{38570DB3-FB98-4249-AF40-5B22D9061CD7}" destId="{A60CDFBB-08A8-4928-9E18-12E6C90B492C}" srcOrd="0" destOrd="0" presId="urn:microsoft.com/office/officeart/2017/3/layout/HorizontalLabelsTimeline"/>
    <dgm:cxn modelId="{149ACA74-31EC-4D33-8A10-B444B4C5CD6E}" srcId="{89BF2E95-8A4D-426A-96C9-693CB6E32169}" destId="{AA8A46B2-8938-45CB-B811-6937E24F2401}" srcOrd="0" destOrd="0" parTransId="{3184E0D6-29AA-48C8-8A18-216F1CFD85C3}" sibTransId="{C4E4ECD6-058D-469F-8738-FA993C4B9DB8}"/>
    <dgm:cxn modelId="{AFB6B284-55FA-439F-81B6-78A05B45870F}" type="presOf" srcId="{B6B62FAB-D7FA-418E-908F-C31B2E37866C}" destId="{4FB946AC-903A-475B-B5D4-5D7D75DFBC48}" srcOrd="0" destOrd="0" presId="urn:microsoft.com/office/officeart/2017/3/layout/HorizontalLabelsTimeline"/>
    <dgm:cxn modelId="{6A0BDB89-8E7A-4E84-922D-730F8416CE62}" type="presOf" srcId="{AA796889-3587-4D84-B1CB-79EE9CD083C5}" destId="{059D4474-FC84-4873-AD27-9DD6A45D64FC}" srcOrd="0" destOrd="0" presId="urn:microsoft.com/office/officeart/2017/3/layout/HorizontalLabelsTimeline"/>
    <dgm:cxn modelId="{FB7EC58E-206D-459F-9716-E6E1CD4EA828}" type="presOf" srcId="{1F01F0DC-7E7D-49AC-836D-06C1C25DD8B1}" destId="{C763195D-910F-4080-9ABB-A1213A9EE51B}" srcOrd="0" destOrd="0" presId="urn:microsoft.com/office/officeart/2017/3/layout/HorizontalLabelsTimeline"/>
    <dgm:cxn modelId="{B0703495-3045-4DCE-8F10-0B7EB4A3DE70}" type="presOf" srcId="{0A772A6D-90C8-4BD8-BAC3-DA4683879A06}" destId="{3E902956-6C1B-410B-87CA-6A91DE6F4CDB}" srcOrd="0" destOrd="0" presId="urn:microsoft.com/office/officeart/2017/3/layout/HorizontalLabelsTimeline"/>
    <dgm:cxn modelId="{3E092F9C-1D6D-4ABA-80E5-0A0CD25CC67B}" srcId="{38570DB3-FB98-4249-AF40-5B22D9061CD7}" destId="{F6642D6C-4AF7-4AA7-926D-7EF13890EE13}" srcOrd="1" destOrd="0" parTransId="{B191A33D-DC89-44A3-9BDC-C9B59C78CB61}" sibTransId="{262DDA0F-D3AF-495C-8F10-3C3D5921F093}"/>
    <dgm:cxn modelId="{C0E665A2-AD40-4A97-8439-491D6BC0A0BA}" srcId="{43F2AA14-18D7-4C38-9E99-1EFA738EBE42}" destId="{EF8925B4-57E3-4897-BA2B-750A69C5BD10}" srcOrd="1" destOrd="0" parTransId="{37DAFA6A-5BD2-4349-BB2E-B506D71B0FB6}" sibTransId="{F2281374-D7C0-4046-BF99-319201F9AF32}"/>
    <dgm:cxn modelId="{38E332AB-84CD-4784-9342-C63C40B75FED}" srcId="{43F2AA14-18D7-4C38-9E99-1EFA738EBE42}" destId="{658B56F7-B8A1-4751-9C58-CFCAFF6B7444}" srcOrd="2" destOrd="0" parTransId="{EEACB9AF-7040-43B9-B377-BD8120B50409}" sibTransId="{99641327-4A8A-4B1B-8E16-1B8DE2F6B6AE}"/>
    <dgm:cxn modelId="{C3E42EB0-0823-4FA1-9791-28491C8AC4E9}" type="presOf" srcId="{EF8925B4-57E3-4897-BA2B-750A69C5BD10}" destId="{3D518A1D-9358-4D7E-A9AC-21A590F65CB9}" srcOrd="0" destOrd="2" presId="urn:microsoft.com/office/officeart/2017/3/layout/HorizontalLabelsTimeline"/>
    <dgm:cxn modelId="{593063BA-2B9F-425F-8FAB-D5554D729F9D}" type="presOf" srcId="{C2713046-AD42-4353-B2CC-6F90E6FC3C37}" destId="{72C98D65-49D8-4FB5-A116-3B1CA078E433}" srcOrd="0" destOrd="0" presId="urn:microsoft.com/office/officeart/2017/3/layout/HorizontalLabelsTimeline"/>
    <dgm:cxn modelId="{07EB50BC-16B1-41EC-866B-FC8C1000C614}" srcId="{38570DB3-FB98-4249-AF40-5B22D9061CD7}" destId="{89BF2E95-8A4D-426A-96C9-693CB6E32169}" srcOrd="8" destOrd="0" parTransId="{D2ECAB06-25AE-4ABD-B409-7DAC1FCD2599}" sibTransId="{B027C670-43E2-4175-98FB-BA2B10B261C7}"/>
    <dgm:cxn modelId="{B35758C0-F568-4612-ACF6-5DABC03D7E13}" srcId="{5190A65E-2BD3-4E36-A90C-4CFBD73AFDBF}" destId="{43F2AA14-18D7-4C38-9E99-1EFA738EBE42}" srcOrd="0" destOrd="0" parTransId="{E69C1184-5FB0-4204-9042-60B4D544BC3B}" sibTransId="{DA6E1B34-BEBD-479B-9D68-8D4F79B5FD38}"/>
    <dgm:cxn modelId="{E49612C3-F8C2-4042-938E-9C44AF2B94AA}" srcId="{1A6A872E-43A2-4227-9769-8EA1666FCC95}" destId="{14F4DA81-9761-482B-B472-6B7FA63BF22C}" srcOrd="0" destOrd="0" parTransId="{735B20D3-D0BA-447A-8EAA-B638D71E0284}" sibTransId="{353978C9-5833-437A-9122-B708F2E19669}"/>
    <dgm:cxn modelId="{04B8F4C5-A218-4898-B65C-AFAB378D993D}" type="presOf" srcId="{1A6A872E-43A2-4227-9769-8EA1666FCC95}" destId="{0D7D64CC-F478-4552-8122-300F6B13A8BA}" srcOrd="0" destOrd="0" presId="urn:microsoft.com/office/officeart/2017/3/layout/HorizontalLabelsTimeline"/>
    <dgm:cxn modelId="{E42069D4-C7D6-4266-85CD-907940C56CBF}" srcId="{38570DB3-FB98-4249-AF40-5B22D9061CD7}" destId="{5190A65E-2BD3-4E36-A90C-4CFBD73AFDBF}" srcOrd="4" destOrd="0" parTransId="{C6FE51F0-D376-4CD6-8D2A-710E4E7E6DC0}" sibTransId="{0771008B-7F59-44FD-86C7-0493ADE4D12B}"/>
    <dgm:cxn modelId="{C6A3A4D5-A9C3-4A1E-A66B-989625A1D32B}" type="presOf" srcId="{EA8FDB8B-82C5-4944-A961-6CECDD023890}" destId="{52B81FF6-F156-43B1-B39D-C9C1B2444121}" srcOrd="0" destOrd="0" presId="urn:microsoft.com/office/officeart/2017/3/layout/HorizontalLabelsTimeline"/>
    <dgm:cxn modelId="{5F07BAD5-1EC8-4216-958E-12A0B4FB159E}" type="presOf" srcId="{89BF2E95-8A4D-426A-96C9-693CB6E32169}" destId="{3624A955-0445-46A2-A2D3-EC32918D6121}" srcOrd="0" destOrd="0" presId="urn:microsoft.com/office/officeart/2017/3/layout/HorizontalLabelsTimeline"/>
    <dgm:cxn modelId="{C4EB44DF-6268-490D-B536-FA2565D9DAF5}" type="presOf" srcId="{98BC891F-0ACB-416D-AFA4-334C2ADED0D8}" destId="{9FBE8A01-CFE6-4675-9047-011A88909AC9}" srcOrd="0" destOrd="0" presId="urn:microsoft.com/office/officeart/2017/3/layout/HorizontalLabelsTimeline"/>
    <dgm:cxn modelId="{1A88E5E3-3185-426C-BF0C-2A060DF2AE2A}" type="presOf" srcId="{F77CEA1B-B0A5-402B-ACD6-F2BF58B58A9D}" destId="{69EC96E0-7047-4372-83AA-B29424157345}" srcOrd="0" destOrd="0" presId="urn:microsoft.com/office/officeart/2017/3/layout/HorizontalLabelsTimeline"/>
    <dgm:cxn modelId="{A31F4EE7-9018-496C-87BA-797FEE16B249}" srcId="{38570DB3-FB98-4249-AF40-5B22D9061CD7}" destId="{AEF5CB87-3E18-47D0-B460-74BC6132BAB4}" srcOrd="5" destOrd="0" parTransId="{20496571-51CB-48C0-B259-7E249FFFBE81}" sibTransId="{009648B5-8169-4D46-85BB-EF3EB16B727C}"/>
    <dgm:cxn modelId="{8811E8E7-3600-45C2-B735-0B7373B88829}" srcId="{71DCE464-B79C-409A-8512-A7B061939498}" destId="{B6B62FAB-D7FA-418E-908F-C31B2E37866C}" srcOrd="0" destOrd="0" parTransId="{EA5157B0-C372-4BA6-9A8C-0EEBBDFD8ECE}" sibTransId="{5C5BAD36-14F8-480C-91AB-3122101E2767}"/>
    <dgm:cxn modelId="{D2508DE9-2D1F-4792-9FF8-4B5A370E386D}" type="presOf" srcId="{5190A65E-2BD3-4E36-A90C-4CFBD73AFDBF}" destId="{68B18643-4814-40A4-87FC-B1B4641E3DF0}" srcOrd="0" destOrd="0" presId="urn:microsoft.com/office/officeart/2017/3/layout/HorizontalLabelsTimeline"/>
    <dgm:cxn modelId="{333F2FED-F6DF-4DAA-8A8C-3C3032F1FFBA}" type="presOf" srcId="{AEF5CB87-3E18-47D0-B460-74BC6132BAB4}" destId="{419E906B-2502-484E-B5AA-F6CBFB589A64}" srcOrd="0" destOrd="0" presId="urn:microsoft.com/office/officeart/2017/3/layout/HorizontalLabelsTimeline"/>
    <dgm:cxn modelId="{99313EF5-1A25-40D7-BD56-030CB13255C4}" type="presOf" srcId="{EF2D1FCD-B3A7-4260-9D85-61C189C54018}" destId="{D3C386B0-2F70-4292-AECF-82F685DDF8D3}" srcOrd="0" destOrd="0" presId="urn:microsoft.com/office/officeart/2017/3/layout/HorizontalLabelsTimeline"/>
    <dgm:cxn modelId="{278B37F8-D676-4D8B-B385-10B004F64017}" type="presOf" srcId="{14F4DA81-9761-482B-B472-6B7FA63BF22C}" destId="{0F951DF3-2A9E-4C72-96FC-C53244CAC2F7}" srcOrd="0" destOrd="0" presId="urn:microsoft.com/office/officeart/2017/3/layout/HorizontalLabelsTimeline"/>
    <dgm:cxn modelId="{496CEB90-253D-4638-BEFA-45C1EE882C0C}" type="presParOf" srcId="{A60CDFBB-08A8-4928-9E18-12E6C90B492C}" destId="{EB0CCC24-CDB3-42AA-B11C-39A3D50522D8}" srcOrd="0" destOrd="0" presId="urn:microsoft.com/office/officeart/2017/3/layout/HorizontalLabelsTimeline"/>
    <dgm:cxn modelId="{E93652D6-2C82-4015-A38F-26A8D204269E}" type="presParOf" srcId="{A60CDFBB-08A8-4928-9E18-12E6C90B492C}" destId="{5F5EE9CC-3A13-40DE-8FC7-6172CEFBEAFD}" srcOrd="1" destOrd="0" presId="urn:microsoft.com/office/officeart/2017/3/layout/HorizontalLabelsTimeline"/>
    <dgm:cxn modelId="{A7C0B178-B37D-480E-A297-50DC29748CA5}" type="presParOf" srcId="{5F5EE9CC-3A13-40DE-8FC7-6172CEFBEAFD}" destId="{D2D69A88-E14E-4450-8B85-F8802F2CD1EF}" srcOrd="0" destOrd="0" presId="urn:microsoft.com/office/officeart/2017/3/layout/HorizontalLabelsTimeline"/>
    <dgm:cxn modelId="{A904C9EE-3BDB-4A47-B234-AFD72E62DF41}" type="presParOf" srcId="{D2D69A88-E14E-4450-8B85-F8802F2CD1EF}" destId="{545C0C26-E236-42BD-A396-EBB91F1500B4}" srcOrd="0" destOrd="0" presId="urn:microsoft.com/office/officeart/2017/3/layout/HorizontalLabelsTimeline"/>
    <dgm:cxn modelId="{FF34CFAF-FE0E-451D-B7C3-3E923049BFB3}" type="presParOf" srcId="{D2D69A88-E14E-4450-8B85-F8802F2CD1EF}" destId="{64F89EFF-35DF-43A8-BB4E-1919E399AFAA}" srcOrd="1" destOrd="0" presId="urn:microsoft.com/office/officeart/2017/3/layout/HorizontalLabelsTimeline"/>
    <dgm:cxn modelId="{3F4E686E-6DBD-4C42-BB72-EF1AF08E62AD}" type="presParOf" srcId="{64F89EFF-35DF-43A8-BB4E-1919E399AFAA}" destId="{52B81FF6-F156-43B1-B39D-C9C1B2444121}" srcOrd="0" destOrd="0" presId="urn:microsoft.com/office/officeart/2017/3/layout/HorizontalLabelsTimeline"/>
    <dgm:cxn modelId="{00C683E7-E794-4BE1-834E-FA5B4BD96FAF}" type="presParOf" srcId="{64F89EFF-35DF-43A8-BB4E-1919E399AFAA}" destId="{2A81E34B-41BA-4ABD-8681-D24955368CD9}" srcOrd="1" destOrd="0" presId="urn:microsoft.com/office/officeart/2017/3/layout/HorizontalLabelsTimeline"/>
    <dgm:cxn modelId="{1E0C1A0F-0C91-4E3F-A1ED-FD6417FED472}" type="presParOf" srcId="{D2D69A88-E14E-4450-8B85-F8802F2CD1EF}" destId="{3BF164A0-01F3-4AC3-A8B6-878D635238ED}" srcOrd="2" destOrd="0" presId="urn:microsoft.com/office/officeart/2017/3/layout/HorizontalLabelsTimeline"/>
    <dgm:cxn modelId="{6C972544-5187-4FDB-8A47-E955AA78F475}" type="presParOf" srcId="{D2D69A88-E14E-4450-8B85-F8802F2CD1EF}" destId="{8327325A-1BAC-43B9-93C6-4A08D9388A46}" srcOrd="3" destOrd="0" presId="urn:microsoft.com/office/officeart/2017/3/layout/HorizontalLabelsTimeline"/>
    <dgm:cxn modelId="{4B5839D6-7F16-4AE3-A4A6-657E4624AD1E}" type="presParOf" srcId="{D2D69A88-E14E-4450-8B85-F8802F2CD1EF}" destId="{631AF306-006B-490A-9E4B-2C9E67E07E08}" srcOrd="4" destOrd="0" presId="urn:microsoft.com/office/officeart/2017/3/layout/HorizontalLabelsTimeline"/>
    <dgm:cxn modelId="{7E9B2F0D-6F9A-4A20-9432-C20E5EA1CD5C}" type="presParOf" srcId="{5F5EE9CC-3A13-40DE-8FC7-6172CEFBEAFD}" destId="{55A40FAE-1BC9-48BB-9F75-D8B5D02561D7}" srcOrd="1" destOrd="0" presId="urn:microsoft.com/office/officeart/2017/3/layout/HorizontalLabelsTimeline"/>
    <dgm:cxn modelId="{6A007E3E-6112-4768-B755-D989D55614AD}" type="presParOf" srcId="{5F5EE9CC-3A13-40DE-8FC7-6172CEFBEAFD}" destId="{52C15722-96CA-4690-A479-798101CEB44C}" srcOrd="2" destOrd="0" presId="urn:microsoft.com/office/officeart/2017/3/layout/HorizontalLabelsTimeline"/>
    <dgm:cxn modelId="{2A0B493D-0254-410F-A8DC-D5E7EE3E1119}" type="presParOf" srcId="{52C15722-96CA-4690-A479-798101CEB44C}" destId="{CF59F0C3-8112-4B00-9F4A-686299EFAC8A}" srcOrd="0" destOrd="0" presId="urn:microsoft.com/office/officeart/2017/3/layout/HorizontalLabelsTimeline"/>
    <dgm:cxn modelId="{5D26F85B-DB94-4DED-A6D6-A06550779E16}" type="presParOf" srcId="{52C15722-96CA-4690-A479-798101CEB44C}" destId="{358C4CF5-45AB-4159-8AEC-6104CDC6881D}" srcOrd="1" destOrd="0" presId="urn:microsoft.com/office/officeart/2017/3/layout/HorizontalLabelsTimeline"/>
    <dgm:cxn modelId="{3193AFA3-BB94-451A-911F-BD0BBD4F254D}" type="presParOf" srcId="{358C4CF5-45AB-4159-8AEC-6104CDC6881D}" destId="{C763195D-910F-4080-9ABB-A1213A9EE51B}" srcOrd="0" destOrd="0" presId="urn:microsoft.com/office/officeart/2017/3/layout/HorizontalLabelsTimeline"/>
    <dgm:cxn modelId="{82066CDF-609F-46CA-A098-862A40E9D11D}" type="presParOf" srcId="{358C4CF5-45AB-4159-8AEC-6104CDC6881D}" destId="{0055F48A-29C1-4471-B837-73C8EEE5CAA9}" srcOrd="1" destOrd="0" presId="urn:microsoft.com/office/officeart/2017/3/layout/HorizontalLabelsTimeline"/>
    <dgm:cxn modelId="{E1B9C673-3FC9-454F-85AE-E44D57CFCA33}" type="presParOf" srcId="{52C15722-96CA-4690-A479-798101CEB44C}" destId="{22B2B2FF-1B4C-4498-B596-64FBBA600879}" srcOrd="2" destOrd="0" presId="urn:microsoft.com/office/officeart/2017/3/layout/HorizontalLabelsTimeline"/>
    <dgm:cxn modelId="{783F0298-C00C-4342-8038-5860CFD14244}" type="presParOf" srcId="{52C15722-96CA-4690-A479-798101CEB44C}" destId="{1CC1660F-FF19-4737-9FD6-F24401F81122}" srcOrd="3" destOrd="0" presId="urn:microsoft.com/office/officeart/2017/3/layout/HorizontalLabelsTimeline"/>
    <dgm:cxn modelId="{70EBB678-A875-451B-A2F2-563BCAD8603B}" type="presParOf" srcId="{52C15722-96CA-4690-A479-798101CEB44C}" destId="{0A10A212-D7CA-4712-8FE7-B61FD0E0D5F3}" srcOrd="4" destOrd="0" presId="urn:microsoft.com/office/officeart/2017/3/layout/HorizontalLabelsTimeline"/>
    <dgm:cxn modelId="{2BB6C16F-93F1-4E9A-957B-E2EDD66308D4}" type="presParOf" srcId="{5F5EE9CC-3A13-40DE-8FC7-6172CEFBEAFD}" destId="{C8E1C9E2-7E8C-4636-9521-3B36DD2BD33F}" srcOrd="3" destOrd="0" presId="urn:microsoft.com/office/officeart/2017/3/layout/HorizontalLabelsTimeline"/>
    <dgm:cxn modelId="{7B71D241-BCD3-4EC8-AD0A-1B8D7679E986}" type="presParOf" srcId="{5F5EE9CC-3A13-40DE-8FC7-6172CEFBEAFD}" destId="{91AF6169-D932-403E-8ED7-662A75FD7A5F}" srcOrd="4" destOrd="0" presId="urn:microsoft.com/office/officeart/2017/3/layout/HorizontalLabelsTimeline"/>
    <dgm:cxn modelId="{808CD64F-6FE8-40AB-A6C1-DF0CDCF6202C}" type="presParOf" srcId="{91AF6169-D932-403E-8ED7-662A75FD7A5F}" destId="{69EC96E0-7047-4372-83AA-B29424157345}" srcOrd="0" destOrd="0" presId="urn:microsoft.com/office/officeart/2017/3/layout/HorizontalLabelsTimeline"/>
    <dgm:cxn modelId="{1068C358-5D99-41ED-B19B-0A1106BDE0F2}" type="presParOf" srcId="{91AF6169-D932-403E-8ED7-662A75FD7A5F}" destId="{1C0125B6-693A-421A-A296-B3EC71D7C291}" srcOrd="1" destOrd="0" presId="urn:microsoft.com/office/officeart/2017/3/layout/HorizontalLabelsTimeline"/>
    <dgm:cxn modelId="{AFB4D488-0FA7-47EE-83FA-80A0468DD7EB}" type="presParOf" srcId="{1C0125B6-693A-421A-A296-B3EC71D7C291}" destId="{059D4474-FC84-4873-AD27-9DD6A45D64FC}" srcOrd="0" destOrd="0" presId="urn:microsoft.com/office/officeart/2017/3/layout/HorizontalLabelsTimeline"/>
    <dgm:cxn modelId="{59ECE28B-DA9B-4C0C-8EA1-754FC5AA79C8}" type="presParOf" srcId="{1C0125B6-693A-421A-A296-B3EC71D7C291}" destId="{A4AE9155-D0F5-494A-BCCA-7A7F87725780}" srcOrd="1" destOrd="0" presId="urn:microsoft.com/office/officeart/2017/3/layout/HorizontalLabelsTimeline"/>
    <dgm:cxn modelId="{751B2343-908A-41EB-B5EE-964C10F56FC8}" type="presParOf" srcId="{91AF6169-D932-403E-8ED7-662A75FD7A5F}" destId="{4495CD43-5F45-4B58-AF11-7DB19C87C6EE}" srcOrd="2" destOrd="0" presId="urn:microsoft.com/office/officeart/2017/3/layout/HorizontalLabelsTimeline"/>
    <dgm:cxn modelId="{8EFC3857-2558-4AE5-B876-59C3019A7ED4}" type="presParOf" srcId="{91AF6169-D932-403E-8ED7-662A75FD7A5F}" destId="{9A353140-6E8E-4035-A8D6-C8970C30B31D}" srcOrd="3" destOrd="0" presId="urn:microsoft.com/office/officeart/2017/3/layout/HorizontalLabelsTimeline"/>
    <dgm:cxn modelId="{3B5F8949-7706-48D1-AE4E-BA8715E54B58}" type="presParOf" srcId="{91AF6169-D932-403E-8ED7-662A75FD7A5F}" destId="{0AA99915-7858-4E7F-86DF-228B94C2D59A}" srcOrd="4" destOrd="0" presId="urn:microsoft.com/office/officeart/2017/3/layout/HorizontalLabelsTimeline"/>
    <dgm:cxn modelId="{8FE68FEC-C5A5-4474-906C-78FD39B73588}" type="presParOf" srcId="{5F5EE9CC-3A13-40DE-8FC7-6172CEFBEAFD}" destId="{9407A623-C713-40C9-9864-ACAC6C81036A}" srcOrd="5" destOrd="0" presId="urn:microsoft.com/office/officeart/2017/3/layout/HorizontalLabelsTimeline"/>
    <dgm:cxn modelId="{1A20B7CA-E22E-46FD-83E7-258A8F90FCB9}" type="presParOf" srcId="{5F5EE9CC-3A13-40DE-8FC7-6172CEFBEAFD}" destId="{E5271312-F581-466C-BC38-3AF9D13DE86C}" srcOrd="6" destOrd="0" presId="urn:microsoft.com/office/officeart/2017/3/layout/HorizontalLabelsTimeline"/>
    <dgm:cxn modelId="{77A03A37-4F2A-453E-8F88-2F4717F7916F}" type="presParOf" srcId="{E5271312-F581-466C-BC38-3AF9D13DE86C}" destId="{0D7D64CC-F478-4552-8122-300F6B13A8BA}" srcOrd="0" destOrd="0" presId="urn:microsoft.com/office/officeart/2017/3/layout/HorizontalLabelsTimeline"/>
    <dgm:cxn modelId="{E5FFD8D8-5C2C-4953-B681-9BE4D416351A}" type="presParOf" srcId="{E5271312-F581-466C-BC38-3AF9D13DE86C}" destId="{C688F6B7-34A2-4AD0-A9CF-12180460C477}" srcOrd="1" destOrd="0" presId="urn:microsoft.com/office/officeart/2017/3/layout/HorizontalLabelsTimeline"/>
    <dgm:cxn modelId="{9AE97E3C-BE8C-4B05-BB6C-D9EFE402EC26}" type="presParOf" srcId="{C688F6B7-34A2-4AD0-A9CF-12180460C477}" destId="{0F951DF3-2A9E-4C72-96FC-C53244CAC2F7}" srcOrd="0" destOrd="0" presId="urn:microsoft.com/office/officeart/2017/3/layout/HorizontalLabelsTimeline"/>
    <dgm:cxn modelId="{A8E1692D-9778-4CF5-AB64-E48BD246F82E}" type="presParOf" srcId="{C688F6B7-34A2-4AD0-A9CF-12180460C477}" destId="{D71BD2F1-3533-4713-A091-42CEAE463E56}" srcOrd="1" destOrd="0" presId="urn:microsoft.com/office/officeart/2017/3/layout/HorizontalLabelsTimeline"/>
    <dgm:cxn modelId="{5AFA33B4-B16A-4C4E-A9CF-E74A68CD2838}" type="presParOf" srcId="{E5271312-F581-466C-BC38-3AF9D13DE86C}" destId="{AAE95F3A-0DCF-4E09-867B-994C0B8C0F05}" srcOrd="2" destOrd="0" presId="urn:microsoft.com/office/officeart/2017/3/layout/HorizontalLabelsTimeline"/>
    <dgm:cxn modelId="{98EB903F-33B1-4B78-839C-BBBE2F79FD4C}" type="presParOf" srcId="{E5271312-F581-466C-BC38-3AF9D13DE86C}" destId="{F7E9C89F-B760-4FC7-875B-4DBFC54DB80E}" srcOrd="3" destOrd="0" presId="urn:microsoft.com/office/officeart/2017/3/layout/HorizontalLabelsTimeline"/>
    <dgm:cxn modelId="{F3CC6C00-6B5B-44AE-BDC4-B9A951291B3E}" type="presParOf" srcId="{E5271312-F581-466C-BC38-3AF9D13DE86C}" destId="{23380F90-E9EA-4749-BBB6-308C93CE7354}" srcOrd="4" destOrd="0" presId="urn:microsoft.com/office/officeart/2017/3/layout/HorizontalLabelsTimeline"/>
    <dgm:cxn modelId="{82D4BD2E-A834-47FB-90C3-C7C29510F43D}" type="presParOf" srcId="{5F5EE9CC-3A13-40DE-8FC7-6172CEFBEAFD}" destId="{309DD314-65F8-4EAC-8C6F-12FAF580640C}" srcOrd="7" destOrd="0" presId="urn:microsoft.com/office/officeart/2017/3/layout/HorizontalLabelsTimeline"/>
    <dgm:cxn modelId="{C2FD7EE0-A2FA-4C1D-ADF6-C64820DAE708}" type="presParOf" srcId="{5F5EE9CC-3A13-40DE-8FC7-6172CEFBEAFD}" destId="{8F6B1B33-7D47-457E-B81C-AD69FC00E723}" srcOrd="8" destOrd="0" presId="urn:microsoft.com/office/officeart/2017/3/layout/HorizontalLabelsTimeline"/>
    <dgm:cxn modelId="{FF103121-84AB-44AB-AF31-7D3E3BF1CA6A}" type="presParOf" srcId="{8F6B1B33-7D47-457E-B81C-AD69FC00E723}" destId="{68B18643-4814-40A4-87FC-B1B4641E3DF0}" srcOrd="0" destOrd="0" presId="urn:microsoft.com/office/officeart/2017/3/layout/HorizontalLabelsTimeline"/>
    <dgm:cxn modelId="{9B246306-8ACC-4232-A2D4-B940CF7E6B62}" type="presParOf" srcId="{8F6B1B33-7D47-457E-B81C-AD69FC00E723}" destId="{4C9CB000-E6A3-4BE4-B914-CE919E12C91A}" srcOrd="1" destOrd="0" presId="urn:microsoft.com/office/officeart/2017/3/layout/HorizontalLabelsTimeline"/>
    <dgm:cxn modelId="{14DC7146-4262-4E6F-B2E4-A2324667FD9E}" type="presParOf" srcId="{4C9CB000-E6A3-4BE4-B914-CE919E12C91A}" destId="{3D518A1D-9358-4D7E-A9AC-21A590F65CB9}" srcOrd="0" destOrd="0" presId="urn:microsoft.com/office/officeart/2017/3/layout/HorizontalLabelsTimeline"/>
    <dgm:cxn modelId="{4AC77157-0BA4-44E3-809A-B751C55CB98F}" type="presParOf" srcId="{4C9CB000-E6A3-4BE4-B914-CE919E12C91A}" destId="{04750255-3787-4772-918C-4394A74D13BF}" srcOrd="1" destOrd="0" presId="urn:microsoft.com/office/officeart/2017/3/layout/HorizontalLabelsTimeline"/>
    <dgm:cxn modelId="{F6CA5E8A-2B29-4A58-BCCA-B2615A6454AD}" type="presParOf" srcId="{8F6B1B33-7D47-457E-B81C-AD69FC00E723}" destId="{EB8F3FD6-1195-4295-BEAB-20AE8D9C006E}" srcOrd="2" destOrd="0" presId="urn:microsoft.com/office/officeart/2017/3/layout/HorizontalLabelsTimeline"/>
    <dgm:cxn modelId="{3BF99E4C-7100-4531-8B42-3E75908752C8}" type="presParOf" srcId="{8F6B1B33-7D47-457E-B81C-AD69FC00E723}" destId="{9875B1EF-4CD0-49F0-AE46-6B23618E29CC}" srcOrd="3" destOrd="0" presId="urn:microsoft.com/office/officeart/2017/3/layout/HorizontalLabelsTimeline"/>
    <dgm:cxn modelId="{F97EB61F-24FA-45CE-901A-C88C53A2384B}" type="presParOf" srcId="{8F6B1B33-7D47-457E-B81C-AD69FC00E723}" destId="{D8CBBB3E-7760-4EF9-A5A0-81B78552168C}" srcOrd="4" destOrd="0" presId="urn:microsoft.com/office/officeart/2017/3/layout/HorizontalLabelsTimeline"/>
    <dgm:cxn modelId="{1E6C2A41-C785-49F4-A945-A2EB191F151E}" type="presParOf" srcId="{5F5EE9CC-3A13-40DE-8FC7-6172CEFBEAFD}" destId="{FAF14D4F-EA2A-4F3C-9907-776B2A2D65C5}" srcOrd="9" destOrd="0" presId="urn:microsoft.com/office/officeart/2017/3/layout/HorizontalLabelsTimeline"/>
    <dgm:cxn modelId="{14CFFC57-ED1E-4768-BEEF-2D2D27616CF8}" type="presParOf" srcId="{5F5EE9CC-3A13-40DE-8FC7-6172CEFBEAFD}" destId="{635C6D08-7F51-4F02-B3EB-503E694C5991}" srcOrd="10" destOrd="0" presId="urn:microsoft.com/office/officeart/2017/3/layout/HorizontalLabelsTimeline"/>
    <dgm:cxn modelId="{C0E3EB30-9240-491C-910A-475571D1E961}" type="presParOf" srcId="{635C6D08-7F51-4F02-B3EB-503E694C5991}" destId="{419E906B-2502-484E-B5AA-F6CBFB589A64}" srcOrd="0" destOrd="0" presId="urn:microsoft.com/office/officeart/2017/3/layout/HorizontalLabelsTimeline"/>
    <dgm:cxn modelId="{BE8E58ED-93E7-4707-8EDB-5D4118309595}" type="presParOf" srcId="{635C6D08-7F51-4F02-B3EB-503E694C5991}" destId="{100134F8-A18B-41F6-8A6F-FDA5420F8F59}" srcOrd="1" destOrd="0" presId="urn:microsoft.com/office/officeart/2017/3/layout/HorizontalLabelsTimeline"/>
    <dgm:cxn modelId="{1B1D9B6B-6FA8-4E98-9C8E-B3C0B6992F00}" type="presParOf" srcId="{100134F8-A18B-41F6-8A6F-FDA5420F8F59}" destId="{89EC7D03-0A56-483C-B7C0-9FEB444FE8CA}" srcOrd="0" destOrd="0" presId="urn:microsoft.com/office/officeart/2017/3/layout/HorizontalLabelsTimeline"/>
    <dgm:cxn modelId="{122E1B92-BDD3-405B-89AC-11F4E9C99DEC}" type="presParOf" srcId="{100134F8-A18B-41F6-8A6F-FDA5420F8F59}" destId="{D307BBC7-65E2-4559-91C9-CC2E19CFF152}" srcOrd="1" destOrd="0" presId="urn:microsoft.com/office/officeart/2017/3/layout/HorizontalLabelsTimeline"/>
    <dgm:cxn modelId="{B55E55B1-229F-4431-9BF4-D8CFC13BDF47}" type="presParOf" srcId="{635C6D08-7F51-4F02-B3EB-503E694C5991}" destId="{3970A304-E9C8-4DEE-9F6E-BEB24F31D0FD}" srcOrd="2" destOrd="0" presId="urn:microsoft.com/office/officeart/2017/3/layout/HorizontalLabelsTimeline"/>
    <dgm:cxn modelId="{190C050C-89E3-4B09-8FE3-152D92F99684}" type="presParOf" srcId="{635C6D08-7F51-4F02-B3EB-503E694C5991}" destId="{D86CDFF8-6CF8-4144-992E-A8B35403BC0C}" srcOrd="3" destOrd="0" presId="urn:microsoft.com/office/officeart/2017/3/layout/HorizontalLabelsTimeline"/>
    <dgm:cxn modelId="{B4FA7483-8933-4484-A662-FEA5BE2DFA57}" type="presParOf" srcId="{635C6D08-7F51-4F02-B3EB-503E694C5991}" destId="{344D2D72-96A7-4C88-8CF3-2B5C5AC2DC2E}" srcOrd="4" destOrd="0" presId="urn:microsoft.com/office/officeart/2017/3/layout/HorizontalLabelsTimeline"/>
    <dgm:cxn modelId="{1B3A0C3C-98B7-4DDB-8E66-59157FA52C6D}" type="presParOf" srcId="{5F5EE9CC-3A13-40DE-8FC7-6172CEFBEAFD}" destId="{5BE33880-94F3-4C8E-ABD1-9894FE526CAD}" srcOrd="11" destOrd="0" presId="urn:microsoft.com/office/officeart/2017/3/layout/HorizontalLabelsTimeline"/>
    <dgm:cxn modelId="{E306EBED-CCE7-4DCA-8FF6-ECDAA8BF2C65}" type="presParOf" srcId="{5F5EE9CC-3A13-40DE-8FC7-6172CEFBEAFD}" destId="{662823BD-571D-4A2F-97B8-36E1F6BF9CE1}" srcOrd="12" destOrd="0" presId="urn:microsoft.com/office/officeart/2017/3/layout/HorizontalLabelsTimeline"/>
    <dgm:cxn modelId="{2F944343-240E-49FA-899F-9A954C843D34}" type="presParOf" srcId="{662823BD-571D-4A2F-97B8-36E1F6BF9CE1}" destId="{9FBE8A01-CFE6-4675-9047-011A88909AC9}" srcOrd="0" destOrd="0" presId="urn:microsoft.com/office/officeart/2017/3/layout/HorizontalLabelsTimeline"/>
    <dgm:cxn modelId="{A37EF830-F51C-4790-8FE7-B3FC97CB5D85}" type="presParOf" srcId="{662823BD-571D-4A2F-97B8-36E1F6BF9CE1}" destId="{02C7BA88-0C25-4EF1-801E-0B5A751A58EF}" srcOrd="1" destOrd="0" presId="urn:microsoft.com/office/officeart/2017/3/layout/HorizontalLabelsTimeline"/>
    <dgm:cxn modelId="{607EB9B4-9B8A-4412-BD7B-E818A87E297B}" type="presParOf" srcId="{02C7BA88-0C25-4EF1-801E-0B5A751A58EF}" destId="{D3C386B0-2F70-4292-AECF-82F685DDF8D3}" srcOrd="0" destOrd="0" presId="urn:microsoft.com/office/officeart/2017/3/layout/HorizontalLabelsTimeline"/>
    <dgm:cxn modelId="{74F5243C-B1A2-4AF6-BCF8-58C107FDF164}" type="presParOf" srcId="{02C7BA88-0C25-4EF1-801E-0B5A751A58EF}" destId="{0AA7B690-1081-485F-B45D-4CF7747E20B4}" srcOrd="1" destOrd="0" presId="urn:microsoft.com/office/officeart/2017/3/layout/HorizontalLabelsTimeline"/>
    <dgm:cxn modelId="{CE16DD7C-301F-4141-B4A7-53F7C7509DDF}" type="presParOf" srcId="{662823BD-571D-4A2F-97B8-36E1F6BF9CE1}" destId="{B49F776C-0B9D-4EEB-AD1F-C4739ED292BA}" srcOrd="2" destOrd="0" presId="urn:microsoft.com/office/officeart/2017/3/layout/HorizontalLabelsTimeline"/>
    <dgm:cxn modelId="{F74181E3-8FF9-4E0F-A932-F0673800FCAF}" type="presParOf" srcId="{662823BD-571D-4A2F-97B8-36E1F6BF9CE1}" destId="{F61125BB-853B-48AB-A132-C56B1D39B046}" srcOrd="3" destOrd="0" presId="urn:microsoft.com/office/officeart/2017/3/layout/HorizontalLabelsTimeline"/>
    <dgm:cxn modelId="{CE417378-E99D-4AF1-919A-D88883032CA3}" type="presParOf" srcId="{662823BD-571D-4A2F-97B8-36E1F6BF9CE1}" destId="{1EB89FD8-21CD-416F-A537-F9ED82DCC994}" srcOrd="4" destOrd="0" presId="urn:microsoft.com/office/officeart/2017/3/layout/HorizontalLabelsTimeline"/>
    <dgm:cxn modelId="{C27F7C93-3950-43E9-B052-CD0C2430F557}" type="presParOf" srcId="{5F5EE9CC-3A13-40DE-8FC7-6172CEFBEAFD}" destId="{99D6ED1F-33EA-47A0-9EA9-30D791946C96}" srcOrd="13" destOrd="0" presId="urn:microsoft.com/office/officeart/2017/3/layout/HorizontalLabelsTimeline"/>
    <dgm:cxn modelId="{B0D42FC7-432D-483F-B0ED-BD6DF8F6FBB2}" type="presParOf" srcId="{5F5EE9CC-3A13-40DE-8FC7-6172CEFBEAFD}" destId="{ACFF056A-0628-4102-B7DC-98052608F2E8}" srcOrd="14" destOrd="0" presId="urn:microsoft.com/office/officeart/2017/3/layout/HorizontalLabelsTimeline"/>
    <dgm:cxn modelId="{E4B20BB1-E069-4054-BD7E-E4A451A22E4B}" type="presParOf" srcId="{ACFF056A-0628-4102-B7DC-98052608F2E8}" destId="{5678A76F-3FDD-446A-9D0D-D852728739CB}" srcOrd="0" destOrd="0" presId="urn:microsoft.com/office/officeart/2017/3/layout/HorizontalLabelsTimeline"/>
    <dgm:cxn modelId="{22072AC7-4D98-44CA-A218-DB0639017089}" type="presParOf" srcId="{ACFF056A-0628-4102-B7DC-98052608F2E8}" destId="{7D914A2F-D495-4479-9A65-421E7EF58038}" srcOrd="1" destOrd="0" presId="urn:microsoft.com/office/officeart/2017/3/layout/HorizontalLabelsTimeline"/>
    <dgm:cxn modelId="{0678A635-6E94-40D2-A668-539F1EA60DC6}" type="presParOf" srcId="{7D914A2F-D495-4479-9A65-421E7EF58038}" destId="{4FB946AC-903A-475B-B5D4-5D7D75DFBC48}" srcOrd="0" destOrd="0" presId="urn:microsoft.com/office/officeart/2017/3/layout/HorizontalLabelsTimeline"/>
    <dgm:cxn modelId="{0780039E-24A1-462A-8B82-7C9A3FDABF3E}" type="presParOf" srcId="{7D914A2F-D495-4479-9A65-421E7EF58038}" destId="{F6E930D1-EB8C-4318-A241-D204A63F3A5F}" srcOrd="1" destOrd="0" presId="urn:microsoft.com/office/officeart/2017/3/layout/HorizontalLabelsTimeline"/>
    <dgm:cxn modelId="{E1C37329-9584-435A-AF8F-BA5F3DAC34A8}" type="presParOf" srcId="{ACFF056A-0628-4102-B7DC-98052608F2E8}" destId="{69CB1790-9CBE-48B1-927D-581BC2BA3694}" srcOrd="2" destOrd="0" presId="urn:microsoft.com/office/officeart/2017/3/layout/HorizontalLabelsTimeline"/>
    <dgm:cxn modelId="{1B6A2BBD-813B-4EF6-AE11-29ED97458C80}" type="presParOf" srcId="{ACFF056A-0628-4102-B7DC-98052608F2E8}" destId="{4FD72809-E393-4E64-BFBE-4DC5196CF3E2}" srcOrd="3" destOrd="0" presId="urn:microsoft.com/office/officeart/2017/3/layout/HorizontalLabelsTimeline"/>
    <dgm:cxn modelId="{B202F4E6-F1D1-43D4-AA74-E7109105FBCC}" type="presParOf" srcId="{ACFF056A-0628-4102-B7DC-98052608F2E8}" destId="{2609A035-8BDC-408B-914A-55DAF547DDF3}" srcOrd="4" destOrd="0" presId="urn:microsoft.com/office/officeart/2017/3/layout/HorizontalLabelsTimeline"/>
    <dgm:cxn modelId="{08B62FA7-E220-4C22-9BD0-567F7F437B6D}" type="presParOf" srcId="{5F5EE9CC-3A13-40DE-8FC7-6172CEFBEAFD}" destId="{AFFF6567-2D87-489C-92A2-7FDA7532B0CC}" srcOrd="15" destOrd="0" presId="urn:microsoft.com/office/officeart/2017/3/layout/HorizontalLabelsTimeline"/>
    <dgm:cxn modelId="{5F0311EF-B701-4C01-8A92-59EDE801102B}" type="presParOf" srcId="{5F5EE9CC-3A13-40DE-8FC7-6172CEFBEAFD}" destId="{16774A7C-3A18-4FFE-9A4F-549B9C29ADCB}" srcOrd="16" destOrd="0" presId="urn:microsoft.com/office/officeart/2017/3/layout/HorizontalLabelsTimeline"/>
    <dgm:cxn modelId="{2E13ABBE-0F5F-4E57-91CD-2F36105ED681}" type="presParOf" srcId="{16774A7C-3A18-4FFE-9A4F-549B9C29ADCB}" destId="{3624A955-0445-46A2-A2D3-EC32918D6121}" srcOrd="0" destOrd="0" presId="urn:microsoft.com/office/officeart/2017/3/layout/HorizontalLabelsTimeline"/>
    <dgm:cxn modelId="{18558616-B89E-47B8-8957-B0E0A271FD96}" type="presParOf" srcId="{16774A7C-3A18-4FFE-9A4F-549B9C29ADCB}" destId="{983477FD-A997-44B1-9A8F-19ECD9F4D4AB}" srcOrd="1" destOrd="0" presId="urn:microsoft.com/office/officeart/2017/3/layout/HorizontalLabelsTimeline"/>
    <dgm:cxn modelId="{34FBA164-7F5E-41BD-AB97-B1C1BE999A3A}" type="presParOf" srcId="{983477FD-A997-44B1-9A8F-19ECD9F4D4AB}" destId="{A2C34238-8A69-4AC3-A33C-40D310B4BFFB}" srcOrd="0" destOrd="0" presId="urn:microsoft.com/office/officeart/2017/3/layout/HorizontalLabelsTimeline"/>
    <dgm:cxn modelId="{833B9AC1-D18D-41FA-BB41-6EB05D2BC3C9}" type="presParOf" srcId="{983477FD-A997-44B1-9A8F-19ECD9F4D4AB}" destId="{9F9B9AF3-3752-423D-A906-94297154D404}" srcOrd="1" destOrd="0" presId="urn:microsoft.com/office/officeart/2017/3/layout/HorizontalLabelsTimeline"/>
    <dgm:cxn modelId="{491A2FBB-701E-4575-8940-A317523F6138}" type="presParOf" srcId="{16774A7C-3A18-4FFE-9A4F-549B9C29ADCB}" destId="{5BA4B23D-F4E4-462A-94A3-03EDFFB8C9E3}" srcOrd="2" destOrd="0" presId="urn:microsoft.com/office/officeart/2017/3/layout/HorizontalLabelsTimeline"/>
    <dgm:cxn modelId="{980643C3-0FCF-4365-8A2D-69661C98E00B}" type="presParOf" srcId="{16774A7C-3A18-4FFE-9A4F-549B9C29ADCB}" destId="{2218C394-1A36-4189-848C-0DBCDB0FB0D7}" srcOrd="3" destOrd="0" presId="urn:microsoft.com/office/officeart/2017/3/layout/HorizontalLabelsTimeline"/>
    <dgm:cxn modelId="{335D8CCD-54F1-4EB5-AAFF-01A191A520A1}" type="presParOf" srcId="{16774A7C-3A18-4FFE-9A4F-549B9C29ADCB}" destId="{03156715-8CA2-4318-8E7D-BA348BDFD84D}" srcOrd="4" destOrd="0" presId="urn:microsoft.com/office/officeart/2017/3/layout/HorizontalLabelsTimeline"/>
    <dgm:cxn modelId="{B2DDB548-E830-4ED6-BCD2-9246629A93CC}" type="presParOf" srcId="{5F5EE9CC-3A13-40DE-8FC7-6172CEFBEAFD}" destId="{A007B1E8-BBE4-4B30-ADAE-CD3C5CD8EE46}" srcOrd="17" destOrd="0" presId="urn:microsoft.com/office/officeart/2017/3/layout/HorizontalLabelsTimeline"/>
    <dgm:cxn modelId="{D675D2D9-0D59-4DD6-BA9D-CC62B49E4FDC}" type="presParOf" srcId="{5F5EE9CC-3A13-40DE-8FC7-6172CEFBEAFD}" destId="{C1379DF2-1A80-4FCA-9FCB-82F377B32D11}" srcOrd="18" destOrd="0" presId="urn:microsoft.com/office/officeart/2017/3/layout/HorizontalLabelsTimeline"/>
    <dgm:cxn modelId="{182A77CE-4296-49CF-BD81-B8E5C928BC19}" type="presParOf" srcId="{C1379DF2-1A80-4FCA-9FCB-82F377B32D11}" destId="{3E902956-6C1B-410B-87CA-6A91DE6F4CDB}" srcOrd="0" destOrd="0" presId="urn:microsoft.com/office/officeart/2017/3/layout/HorizontalLabelsTimeline"/>
    <dgm:cxn modelId="{9E5DD63A-3C66-4C0D-BC2F-A29EFB2B0B93}" type="presParOf" srcId="{C1379DF2-1A80-4FCA-9FCB-82F377B32D11}" destId="{2AC24AAD-B0F0-419C-B8BA-B109DB046BA3}" srcOrd="1" destOrd="0" presId="urn:microsoft.com/office/officeart/2017/3/layout/HorizontalLabelsTimeline"/>
    <dgm:cxn modelId="{8D3A0CB0-53E8-406A-999B-F59F92835EBA}" type="presParOf" srcId="{2AC24AAD-B0F0-419C-B8BA-B109DB046BA3}" destId="{72C98D65-49D8-4FB5-A116-3B1CA078E433}" srcOrd="0" destOrd="0" presId="urn:microsoft.com/office/officeart/2017/3/layout/HorizontalLabelsTimeline"/>
    <dgm:cxn modelId="{8F6AF6F4-470A-4E60-9FA0-A9618A8EB03B}" type="presParOf" srcId="{2AC24AAD-B0F0-419C-B8BA-B109DB046BA3}" destId="{E41905E0-FD63-4D9A-B56F-3AEB9AC9EAC7}" srcOrd="1" destOrd="0" presId="urn:microsoft.com/office/officeart/2017/3/layout/HorizontalLabelsTimeline"/>
    <dgm:cxn modelId="{33DC541E-72D6-4987-BC73-3D9010FB5A30}" type="presParOf" srcId="{C1379DF2-1A80-4FCA-9FCB-82F377B32D11}" destId="{AFAE00A7-7EE9-4186-8F28-16AD44D19755}" srcOrd="2" destOrd="0" presId="urn:microsoft.com/office/officeart/2017/3/layout/HorizontalLabelsTimeline"/>
    <dgm:cxn modelId="{F9B28A42-EEAE-4E3A-8C1B-A7481453E173}" type="presParOf" srcId="{C1379DF2-1A80-4FCA-9FCB-82F377B32D11}" destId="{5CA52AB4-F0AB-4C9F-B581-28158854C75A}" srcOrd="3" destOrd="0" presId="urn:microsoft.com/office/officeart/2017/3/layout/HorizontalLabelsTimeline"/>
    <dgm:cxn modelId="{742B8E77-2911-4A56-889F-32E4F25BB2B1}" type="presParOf" srcId="{C1379DF2-1A80-4FCA-9FCB-82F377B32D11}" destId="{E9779796-7F50-48C7-AA84-AA7DC137B37B}" srcOrd="4" destOrd="0" presId="urn:microsoft.com/office/officeart/2017/3/layout/HorizontalLabels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0CCC24-CDB3-42AA-B11C-39A3D50522D8}">
      <dsp:nvSpPr>
        <dsp:cNvPr id="0" name=""/>
        <dsp:cNvSpPr/>
      </dsp:nvSpPr>
      <dsp:spPr>
        <a:xfrm>
          <a:off x="0" y="2956207"/>
          <a:ext cx="10895369" cy="0"/>
        </a:xfrm>
        <a:prstGeom prst="line">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45C0C26-E236-42BD-A396-EBB91F1500B4}">
      <dsp:nvSpPr>
        <dsp:cNvPr id="0" name=""/>
        <dsp:cNvSpPr/>
      </dsp:nvSpPr>
      <dsp:spPr>
        <a:xfrm>
          <a:off x="129261" y="1832848"/>
          <a:ext cx="1739856" cy="709489"/>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622300">
            <a:lnSpc>
              <a:spcPct val="90000"/>
            </a:lnSpc>
            <a:spcBef>
              <a:spcPct val="0"/>
            </a:spcBef>
            <a:spcAft>
              <a:spcPct val="35000"/>
            </a:spcAft>
            <a:buNone/>
            <a:defRPr b="1"/>
          </a:pPr>
          <a:r>
            <a:rPr lang="en-US" sz="1400" kern="1200"/>
            <a:t>21 Jan. 2020</a:t>
          </a:r>
        </a:p>
      </dsp:txBody>
      <dsp:txXfrm>
        <a:off x="129261" y="1832848"/>
        <a:ext cx="1739856" cy="709489"/>
      </dsp:txXfrm>
    </dsp:sp>
    <dsp:sp modelId="{52B81FF6-F156-43B1-B39D-C9C1B2444121}">
      <dsp:nvSpPr>
        <dsp:cNvPr id="0" name=""/>
        <dsp:cNvSpPr/>
      </dsp:nvSpPr>
      <dsp:spPr>
        <a:xfrm>
          <a:off x="129261" y="1118037"/>
          <a:ext cx="1739856" cy="714810"/>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kern="1200"/>
            <a:t>First Covid-19 case confirmed in WA</a:t>
          </a:r>
        </a:p>
      </dsp:txBody>
      <dsp:txXfrm>
        <a:off x="129261" y="1118037"/>
        <a:ext cx="1739856" cy="714810"/>
      </dsp:txXfrm>
    </dsp:sp>
    <dsp:sp modelId="{3BF164A0-01F3-4AC3-A8B6-878D635238ED}">
      <dsp:nvSpPr>
        <dsp:cNvPr id="0" name=""/>
        <dsp:cNvSpPr/>
      </dsp:nvSpPr>
      <dsp:spPr>
        <a:xfrm>
          <a:off x="999189" y="2542338"/>
          <a:ext cx="0" cy="413868"/>
        </a:xfrm>
        <a:prstGeom prst="line">
          <a:avLst/>
        </a:pr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F59F0C3-8112-4B00-9F4A-686299EFAC8A}">
      <dsp:nvSpPr>
        <dsp:cNvPr id="0" name=""/>
        <dsp:cNvSpPr/>
      </dsp:nvSpPr>
      <dsp:spPr>
        <a:xfrm>
          <a:off x="1117815" y="3370075"/>
          <a:ext cx="1739856" cy="709489"/>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622300">
            <a:lnSpc>
              <a:spcPct val="90000"/>
            </a:lnSpc>
            <a:spcBef>
              <a:spcPct val="0"/>
            </a:spcBef>
            <a:spcAft>
              <a:spcPct val="35000"/>
            </a:spcAft>
            <a:buNone/>
            <a:defRPr b="1"/>
          </a:pPr>
          <a:r>
            <a:rPr lang="en-US" sz="1400" kern="1200"/>
            <a:t>29 Feb. 2020</a:t>
          </a:r>
        </a:p>
      </dsp:txBody>
      <dsp:txXfrm>
        <a:off x="1117815" y="3370075"/>
        <a:ext cx="1739856" cy="709489"/>
      </dsp:txXfrm>
    </dsp:sp>
    <dsp:sp modelId="{C763195D-910F-4080-9ABB-A1213A9EE51B}">
      <dsp:nvSpPr>
        <dsp:cNvPr id="0" name=""/>
        <dsp:cNvSpPr/>
      </dsp:nvSpPr>
      <dsp:spPr>
        <a:xfrm>
          <a:off x="1117815" y="4079565"/>
          <a:ext cx="1739856" cy="714810"/>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kern="1200" dirty="0"/>
            <a:t>First Covid-19 death announced in WA</a:t>
          </a:r>
        </a:p>
      </dsp:txBody>
      <dsp:txXfrm>
        <a:off x="1117815" y="4079565"/>
        <a:ext cx="1739856" cy="714810"/>
      </dsp:txXfrm>
    </dsp:sp>
    <dsp:sp modelId="{22B2B2FF-1B4C-4498-B596-64FBBA600879}">
      <dsp:nvSpPr>
        <dsp:cNvPr id="0" name=""/>
        <dsp:cNvSpPr/>
      </dsp:nvSpPr>
      <dsp:spPr>
        <a:xfrm>
          <a:off x="1987743" y="2956206"/>
          <a:ext cx="0" cy="413868"/>
        </a:xfrm>
        <a:prstGeom prst="line">
          <a:avLst/>
        </a:pr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327325A-1BAC-43B9-93C6-4A08D9388A46}">
      <dsp:nvSpPr>
        <dsp:cNvPr id="0" name=""/>
        <dsp:cNvSpPr/>
      </dsp:nvSpPr>
      <dsp:spPr>
        <a:xfrm rot="2700000">
          <a:off x="953201" y="2910219"/>
          <a:ext cx="91975" cy="91975"/>
        </a:xfrm>
        <a:prstGeom prst="rect">
          <a:avLst/>
        </a:prstGeom>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C1660F-FF19-4737-9FD6-F24401F81122}">
      <dsp:nvSpPr>
        <dsp:cNvPr id="0" name=""/>
        <dsp:cNvSpPr/>
      </dsp:nvSpPr>
      <dsp:spPr>
        <a:xfrm rot="2700000">
          <a:off x="1941756" y="2910219"/>
          <a:ext cx="91975" cy="91975"/>
        </a:xfrm>
        <a:prstGeom prst="rect">
          <a:avLst/>
        </a:prstGeom>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EC96E0-7047-4372-83AA-B29424157345}">
      <dsp:nvSpPr>
        <dsp:cNvPr id="0" name=""/>
        <dsp:cNvSpPr/>
      </dsp:nvSpPr>
      <dsp:spPr>
        <a:xfrm>
          <a:off x="2106370" y="1832848"/>
          <a:ext cx="1739856" cy="709489"/>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622300">
            <a:lnSpc>
              <a:spcPct val="90000"/>
            </a:lnSpc>
            <a:spcBef>
              <a:spcPct val="0"/>
            </a:spcBef>
            <a:spcAft>
              <a:spcPct val="35000"/>
            </a:spcAft>
            <a:buNone/>
            <a:defRPr b="1"/>
          </a:pPr>
          <a:r>
            <a:rPr lang="en-US" sz="1400" kern="1200"/>
            <a:t>5 Mar. 2020</a:t>
          </a:r>
        </a:p>
      </dsp:txBody>
      <dsp:txXfrm>
        <a:off x="2106370" y="1832848"/>
        <a:ext cx="1739856" cy="709489"/>
      </dsp:txXfrm>
    </dsp:sp>
    <dsp:sp modelId="{059D4474-FC84-4873-AD27-9DD6A45D64FC}">
      <dsp:nvSpPr>
        <dsp:cNvPr id="0" name=""/>
        <dsp:cNvSpPr/>
      </dsp:nvSpPr>
      <dsp:spPr>
        <a:xfrm>
          <a:off x="2106370" y="943344"/>
          <a:ext cx="1739856" cy="889504"/>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kern="1200" dirty="0"/>
            <a:t>Amazon, Google, Facebook, and Microsoft offices go remote</a:t>
          </a:r>
        </a:p>
      </dsp:txBody>
      <dsp:txXfrm>
        <a:off x="2106370" y="943344"/>
        <a:ext cx="1739856" cy="889504"/>
      </dsp:txXfrm>
    </dsp:sp>
    <dsp:sp modelId="{4495CD43-5F45-4B58-AF11-7DB19C87C6EE}">
      <dsp:nvSpPr>
        <dsp:cNvPr id="0" name=""/>
        <dsp:cNvSpPr/>
      </dsp:nvSpPr>
      <dsp:spPr>
        <a:xfrm>
          <a:off x="2976298" y="2542338"/>
          <a:ext cx="0" cy="413868"/>
        </a:xfrm>
        <a:prstGeom prst="line">
          <a:avLst/>
        </a:pr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D7D64CC-F478-4552-8122-300F6B13A8BA}">
      <dsp:nvSpPr>
        <dsp:cNvPr id="0" name=""/>
        <dsp:cNvSpPr/>
      </dsp:nvSpPr>
      <dsp:spPr>
        <a:xfrm>
          <a:off x="3094925" y="3370075"/>
          <a:ext cx="1739856" cy="709489"/>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622300">
            <a:lnSpc>
              <a:spcPct val="90000"/>
            </a:lnSpc>
            <a:spcBef>
              <a:spcPct val="0"/>
            </a:spcBef>
            <a:spcAft>
              <a:spcPct val="35000"/>
            </a:spcAft>
            <a:buNone/>
            <a:defRPr b="1"/>
          </a:pPr>
          <a:r>
            <a:rPr lang="en-US" sz="1400" kern="1200"/>
            <a:t>Mar. 2020</a:t>
          </a:r>
        </a:p>
      </dsp:txBody>
      <dsp:txXfrm>
        <a:off x="3094925" y="3370075"/>
        <a:ext cx="1739856" cy="709489"/>
      </dsp:txXfrm>
    </dsp:sp>
    <dsp:sp modelId="{0F951DF3-2A9E-4C72-96FC-C53244CAC2F7}">
      <dsp:nvSpPr>
        <dsp:cNvPr id="0" name=""/>
        <dsp:cNvSpPr/>
      </dsp:nvSpPr>
      <dsp:spPr>
        <a:xfrm>
          <a:off x="3094925" y="4079565"/>
          <a:ext cx="1739856" cy="737148"/>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kern="1200" dirty="0"/>
            <a:t>Public-Private partnership focused on PPE </a:t>
          </a:r>
        </a:p>
      </dsp:txBody>
      <dsp:txXfrm>
        <a:off x="3094925" y="4079565"/>
        <a:ext cx="1739856" cy="737148"/>
      </dsp:txXfrm>
    </dsp:sp>
    <dsp:sp modelId="{AAE95F3A-0DCF-4E09-867B-994C0B8C0F05}">
      <dsp:nvSpPr>
        <dsp:cNvPr id="0" name=""/>
        <dsp:cNvSpPr/>
      </dsp:nvSpPr>
      <dsp:spPr>
        <a:xfrm>
          <a:off x="3964853" y="2956206"/>
          <a:ext cx="0" cy="413868"/>
        </a:xfrm>
        <a:prstGeom prst="line">
          <a:avLst/>
        </a:pr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A353140-6E8E-4035-A8D6-C8970C30B31D}">
      <dsp:nvSpPr>
        <dsp:cNvPr id="0" name=""/>
        <dsp:cNvSpPr/>
      </dsp:nvSpPr>
      <dsp:spPr>
        <a:xfrm rot="2700000">
          <a:off x="2930310" y="2910219"/>
          <a:ext cx="91975" cy="91975"/>
        </a:xfrm>
        <a:prstGeom prst="rect">
          <a:avLst/>
        </a:prstGeom>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E9C89F-B760-4FC7-875B-4DBFC54DB80E}">
      <dsp:nvSpPr>
        <dsp:cNvPr id="0" name=""/>
        <dsp:cNvSpPr/>
      </dsp:nvSpPr>
      <dsp:spPr>
        <a:xfrm rot="2700000">
          <a:off x="3918865" y="2910219"/>
          <a:ext cx="91975" cy="91975"/>
        </a:xfrm>
        <a:prstGeom prst="rect">
          <a:avLst/>
        </a:prstGeom>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B18643-4814-40A4-87FC-B1B4641E3DF0}">
      <dsp:nvSpPr>
        <dsp:cNvPr id="0" name=""/>
        <dsp:cNvSpPr/>
      </dsp:nvSpPr>
      <dsp:spPr>
        <a:xfrm>
          <a:off x="4083479" y="1818049"/>
          <a:ext cx="1739856" cy="708910"/>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622300">
            <a:lnSpc>
              <a:spcPct val="90000"/>
            </a:lnSpc>
            <a:spcBef>
              <a:spcPct val="0"/>
            </a:spcBef>
            <a:spcAft>
              <a:spcPct val="35000"/>
            </a:spcAft>
            <a:buNone/>
            <a:defRPr b="1"/>
          </a:pPr>
          <a:r>
            <a:rPr lang="en-US" sz="1400" kern="1200" dirty="0"/>
            <a:t>Mar. 2020</a:t>
          </a:r>
        </a:p>
      </dsp:txBody>
      <dsp:txXfrm>
        <a:off x="4083479" y="1818049"/>
        <a:ext cx="1739856" cy="708910"/>
      </dsp:txXfrm>
    </dsp:sp>
    <dsp:sp modelId="{3D518A1D-9358-4D7E-A9AC-21A590F65CB9}">
      <dsp:nvSpPr>
        <dsp:cNvPr id="0" name=""/>
        <dsp:cNvSpPr/>
      </dsp:nvSpPr>
      <dsp:spPr>
        <a:xfrm>
          <a:off x="4081130" y="75215"/>
          <a:ext cx="1739856" cy="1743159"/>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kern="1200"/>
            <a:t>WA State:</a:t>
          </a:r>
        </a:p>
        <a:p>
          <a:pPr marL="57150" lvl="1" indent="-57150" algn="l" defTabSz="400050">
            <a:lnSpc>
              <a:spcPct val="90000"/>
            </a:lnSpc>
            <a:spcBef>
              <a:spcPct val="0"/>
            </a:spcBef>
            <a:spcAft>
              <a:spcPct val="15000"/>
            </a:spcAft>
            <a:buChar char="•"/>
          </a:pPr>
          <a:r>
            <a:rPr lang="en-US" sz="900" kern="1200"/>
            <a:t>Action: Governor Inslee issues Emergency Executive Orders</a:t>
          </a:r>
        </a:p>
        <a:p>
          <a:pPr marL="57150" lvl="1" indent="-57150" algn="l" defTabSz="400050">
            <a:lnSpc>
              <a:spcPct val="90000"/>
            </a:lnSpc>
            <a:spcBef>
              <a:spcPct val="0"/>
            </a:spcBef>
            <a:spcAft>
              <a:spcPct val="15000"/>
            </a:spcAft>
            <a:buChar char="•"/>
          </a:pPr>
          <a:r>
            <a:rPr lang="en-US" sz="900" kern="1200" dirty="0"/>
            <a:t>Response: Test, diagnose, treat, surveillance, contact tracing </a:t>
          </a:r>
        </a:p>
        <a:p>
          <a:pPr marL="57150" lvl="1" indent="-57150" algn="l" defTabSz="400050">
            <a:lnSpc>
              <a:spcPct val="90000"/>
            </a:lnSpc>
            <a:spcBef>
              <a:spcPct val="0"/>
            </a:spcBef>
            <a:spcAft>
              <a:spcPct val="15000"/>
            </a:spcAft>
            <a:buChar char="•"/>
          </a:pPr>
          <a:r>
            <a:rPr lang="en-US" sz="900" kern="1200" dirty="0"/>
            <a:t>Prevention tools: Social distance, hand wash, mask-up, closure of activities</a:t>
          </a:r>
        </a:p>
      </dsp:txBody>
      <dsp:txXfrm>
        <a:off x="4081130" y="75215"/>
        <a:ext cx="1739856" cy="1743159"/>
      </dsp:txXfrm>
    </dsp:sp>
    <dsp:sp modelId="{EB8F3FD6-1195-4295-BEAB-20AE8D9C006E}">
      <dsp:nvSpPr>
        <dsp:cNvPr id="0" name=""/>
        <dsp:cNvSpPr/>
      </dsp:nvSpPr>
      <dsp:spPr>
        <a:xfrm>
          <a:off x="4953407" y="2527538"/>
          <a:ext cx="0" cy="413531"/>
        </a:xfrm>
        <a:prstGeom prst="line">
          <a:avLst/>
        </a:pr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19E906B-2502-484E-B5AA-F6CBFB589A64}">
      <dsp:nvSpPr>
        <dsp:cNvPr id="0" name=""/>
        <dsp:cNvSpPr/>
      </dsp:nvSpPr>
      <dsp:spPr>
        <a:xfrm>
          <a:off x="5072034" y="3370075"/>
          <a:ext cx="1739856" cy="709489"/>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622300">
            <a:lnSpc>
              <a:spcPct val="90000"/>
            </a:lnSpc>
            <a:spcBef>
              <a:spcPct val="0"/>
            </a:spcBef>
            <a:spcAft>
              <a:spcPct val="35000"/>
            </a:spcAft>
            <a:buNone/>
            <a:defRPr b="1"/>
          </a:pPr>
          <a:r>
            <a:rPr lang="en-US" sz="1400" kern="1200"/>
            <a:t>11 Dec. 2020</a:t>
          </a:r>
        </a:p>
      </dsp:txBody>
      <dsp:txXfrm>
        <a:off x="5072034" y="3370075"/>
        <a:ext cx="1739856" cy="709489"/>
      </dsp:txXfrm>
    </dsp:sp>
    <dsp:sp modelId="{89EC7D03-0A56-483C-B7C0-9FEB444FE8CA}">
      <dsp:nvSpPr>
        <dsp:cNvPr id="0" name=""/>
        <dsp:cNvSpPr/>
      </dsp:nvSpPr>
      <dsp:spPr>
        <a:xfrm>
          <a:off x="5072034" y="4079565"/>
          <a:ext cx="1739856" cy="714810"/>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kern="1200" dirty="0"/>
            <a:t>First Vaccine Approved by FDA</a:t>
          </a:r>
        </a:p>
      </dsp:txBody>
      <dsp:txXfrm>
        <a:off x="5072034" y="4079565"/>
        <a:ext cx="1739856" cy="714810"/>
      </dsp:txXfrm>
    </dsp:sp>
    <dsp:sp modelId="{3970A304-E9C8-4DEE-9F6E-BEB24F31D0FD}">
      <dsp:nvSpPr>
        <dsp:cNvPr id="0" name=""/>
        <dsp:cNvSpPr/>
      </dsp:nvSpPr>
      <dsp:spPr>
        <a:xfrm>
          <a:off x="5941962" y="2956206"/>
          <a:ext cx="0" cy="413868"/>
        </a:xfrm>
        <a:prstGeom prst="line">
          <a:avLst/>
        </a:pr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875B1EF-4CD0-49F0-AE46-6B23618E29CC}">
      <dsp:nvSpPr>
        <dsp:cNvPr id="0" name=""/>
        <dsp:cNvSpPr/>
      </dsp:nvSpPr>
      <dsp:spPr>
        <a:xfrm rot="2700000">
          <a:off x="4907457" y="2895457"/>
          <a:ext cx="91900" cy="91900"/>
        </a:xfrm>
        <a:prstGeom prst="rect">
          <a:avLst/>
        </a:prstGeom>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6CDFF8-6CF8-4144-992E-A8B35403BC0C}">
      <dsp:nvSpPr>
        <dsp:cNvPr id="0" name=""/>
        <dsp:cNvSpPr/>
      </dsp:nvSpPr>
      <dsp:spPr>
        <a:xfrm rot="2700000">
          <a:off x="5895974" y="2910219"/>
          <a:ext cx="91975" cy="91975"/>
        </a:xfrm>
        <a:prstGeom prst="rect">
          <a:avLst/>
        </a:prstGeom>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BE8A01-CFE6-4675-9047-011A88909AC9}">
      <dsp:nvSpPr>
        <dsp:cNvPr id="0" name=""/>
        <dsp:cNvSpPr/>
      </dsp:nvSpPr>
      <dsp:spPr>
        <a:xfrm>
          <a:off x="6060588" y="1832848"/>
          <a:ext cx="1739856" cy="709489"/>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622300">
            <a:lnSpc>
              <a:spcPct val="90000"/>
            </a:lnSpc>
            <a:spcBef>
              <a:spcPct val="0"/>
            </a:spcBef>
            <a:spcAft>
              <a:spcPct val="35000"/>
            </a:spcAft>
            <a:buNone/>
            <a:defRPr b="1"/>
          </a:pPr>
          <a:r>
            <a:rPr lang="en-US" sz="1400" kern="1200"/>
            <a:t>Dec. 2020</a:t>
          </a:r>
        </a:p>
      </dsp:txBody>
      <dsp:txXfrm>
        <a:off x="6060588" y="1832848"/>
        <a:ext cx="1739856" cy="709489"/>
      </dsp:txXfrm>
    </dsp:sp>
    <dsp:sp modelId="{D3C386B0-2F70-4292-AECF-82F685DDF8D3}">
      <dsp:nvSpPr>
        <dsp:cNvPr id="0" name=""/>
        <dsp:cNvSpPr/>
      </dsp:nvSpPr>
      <dsp:spPr>
        <a:xfrm>
          <a:off x="6060588" y="1095699"/>
          <a:ext cx="1739856" cy="737148"/>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kern="1200" dirty="0"/>
            <a:t>WA State and DOH launch mass vaccination effort</a:t>
          </a:r>
        </a:p>
      </dsp:txBody>
      <dsp:txXfrm>
        <a:off x="6060588" y="1095699"/>
        <a:ext cx="1739856" cy="737148"/>
      </dsp:txXfrm>
    </dsp:sp>
    <dsp:sp modelId="{B49F776C-0B9D-4EEB-AD1F-C4739ED292BA}">
      <dsp:nvSpPr>
        <dsp:cNvPr id="0" name=""/>
        <dsp:cNvSpPr/>
      </dsp:nvSpPr>
      <dsp:spPr>
        <a:xfrm>
          <a:off x="6930516" y="2542338"/>
          <a:ext cx="0" cy="413868"/>
        </a:xfrm>
        <a:prstGeom prst="line">
          <a:avLst/>
        </a:pr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678A76F-3FDD-446A-9D0D-D852728739CB}">
      <dsp:nvSpPr>
        <dsp:cNvPr id="0" name=""/>
        <dsp:cNvSpPr/>
      </dsp:nvSpPr>
      <dsp:spPr>
        <a:xfrm>
          <a:off x="7049143" y="3381452"/>
          <a:ext cx="1739856" cy="709489"/>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622300">
            <a:lnSpc>
              <a:spcPct val="90000"/>
            </a:lnSpc>
            <a:spcBef>
              <a:spcPct val="0"/>
            </a:spcBef>
            <a:spcAft>
              <a:spcPct val="35000"/>
            </a:spcAft>
            <a:buNone/>
            <a:defRPr b="1"/>
          </a:pPr>
          <a:r>
            <a:rPr lang="en-US" sz="1400" kern="1200"/>
            <a:t>15 Jan. 2021</a:t>
          </a:r>
        </a:p>
      </dsp:txBody>
      <dsp:txXfrm>
        <a:off x="7049143" y="3381452"/>
        <a:ext cx="1739856" cy="709489"/>
      </dsp:txXfrm>
    </dsp:sp>
    <dsp:sp modelId="{4FB946AC-903A-475B-B5D4-5D7D75DFBC48}">
      <dsp:nvSpPr>
        <dsp:cNvPr id="0" name=""/>
        <dsp:cNvSpPr/>
      </dsp:nvSpPr>
      <dsp:spPr>
        <a:xfrm>
          <a:off x="7049143" y="4113694"/>
          <a:ext cx="1739856" cy="858205"/>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kern="1200" dirty="0"/>
            <a:t>Private sector offers to support the public sector in mass vaccination effort</a:t>
          </a:r>
        </a:p>
      </dsp:txBody>
      <dsp:txXfrm>
        <a:off x="7049143" y="4113694"/>
        <a:ext cx="1739856" cy="858205"/>
      </dsp:txXfrm>
    </dsp:sp>
    <dsp:sp modelId="{69CB1790-9CBE-48B1-927D-581BC2BA3694}">
      <dsp:nvSpPr>
        <dsp:cNvPr id="0" name=""/>
        <dsp:cNvSpPr/>
      </dsp:nvSpPr>
      <dsp:spPr>
        <a:xfrm>
          <a:off x="7919071" y="2967583"/>
          <a:ext cx="0" cy="413868"/>
        </a:xfrm>
        <a:prstGeom prst="line">
          <a:avLst/>
        </a:pr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61125BB-853B-48AB-A132-C56B1D39B046}">
      <dsp:nvSpPr>
        <dsp:cNvPr id="0" name=""/>
        <dsp:cNvSpPr/>
      </dsp:nvSpPr>
      <dsp:spPr>
        <a:xfrm rot="2700000">
          <a:off x="6884529" y="2910219"/>
          <a:ext cx="91975" cy="91975"/>
        </a:xfrm>
        <a:prstGeom prst="rect">
          <a:avLst/>
        </a:prstGeom>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D72809-E393-4E64-BFBE-4DC5196CF3E2}">
      <dsp:nvSpPr>
        <dsp:cNvPr id="0" name=""/>
        <dsp:cNvSpPr/>
      </dsp:nvSpPr>
      <dsp:spPr>
        <a:xfrm rot="2700000">
          <a:off x="7873083" y="2921595"/>
          <a:ext cx="91975" cy="91975"/>
        </a:xfrm>
        <a:prstGeom prst="rect">
          <a:avLst/>
        </a:prstGeom>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24A955-0445-46A2-A2D3-EC32918D6121}">
      <dsp:nvSpPr>
        <dsp:cNvPr id="0" name=""/>
        <dsp:cNvSpPr/>
      </dsp:nvSpPr>
      <dsp:spPr>
        <a:xfrm>
          <a:off x="8037697" y="1832848"/>
          <a:ext cx="1739856" cy="709489"/>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622300">
            <a:lnSpc>
              <a:spcPct val="90000"/>
            </a:lnSpc>
            <a:spcBef>
              <a:spcPct val="0"/>
            </a:spcBef>
            <a:spcAft>
              <a:spcPct val="35000"/>
            </a:spcAft>
            <a:buNone/>
            <a:defRPr b="1"/>
          </a:pPr>
          <a:r>
            <a:rPr lang="en-US" sz="1400" kern="1200"/>
            <a:t>18 Jan. 2021</a:t>
          </a:r>
        </a:p>
      </dsp:txBody>
      <dsp:txXfrm>
        <a:off x="8037697" y="1832848"/>
        <a:ext cx="1739856" cy="709489"/>
      </dsp:txXfrm>
    </dsp:sp>
    <dsp:sp modelId="{A2C34238-8A69-4AC3-A33C-40D310B4BFFB}">
      <dsp:nvSpPr>
        <dsp:cNvPr id="0" name=""/>
        <dsp:cNvSpPr/>
      </dsp:nvSpPr>
      <dsp:spPr>
        <a:xfrm>
          <a:off x="8037697" y="604267"/>
          <a:ext cx="1739856" cy="1228581"/>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kern="1200" dirty="0"/>
            <a:t>Governor Inslee announces Public-Private partnership and the establishment of VACCS Center</a:t>
          </a:r>
        </a:p>
      </dsp:txBody>
      <dsp:txXfrm>
        <a:off x="8037697" y="604267"/>
        <a:ext cx="1739856" cy="1228581"/>
      </dsp:txXfrm>
    </dsp:sp>
    <dsp:sp modelId="{5BA4B23D-F4E4-462A-94A3-03EDFFB8C9E3}">
      <dsp:nvSpPr>
        <dsp:cNvPr id="0" name=""/>
        <dsp:cNvSpPr/>
      </dsp:nvSpPr>
      <dsp:spPr>
        <a:xfrm>
          <a:off x="8907626" y="2542338"/>
          <a:ext cx="0" cy="413868"/>
        </a:xfrm>
        <a:prstGeom prst="line">
          <a:avLst/>
        </a:pr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E902956-6C1B-410B-87CA-6A91DE6F4CDB}">
      <dsp:nvSpPr>
        <dsp:cNvPr id="0" name=""/>
        <dsp:cNvSpPr/>
      </dsp:nvSpPr>
      <dsp:spPr>
        <a:xfrm>
          <a:off x="9026252" y="3370075"/>
          <a:ext cx="1739856" cy="709489"/>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622300">
            <a:lnSpc>
              <a:spcPct val="90000"/>
            </a:lnSpc>
            <a:spcBef>
              <a:spcPct val="0"/>
            </a:spcBef>
            <a:spcAft>
              <a:spcPct val="35000"/>
            </a:spcAft>
            <a:buNone/>
            <a:defRPr b="1"/>
          </a:pPr>
          <a:r>
            <a:rPr lang="en-US" sz="1400" kern="1200"/>
            <a:t>26 Jan. 2021</a:t>
          </a:r>
        </a:p>
      </dsp:txBody>
      <dsp:txXfrm>
        <a:off x="9026252" y="3370075"/>
        <a:ext cx="1739856" cy="709489"/>
      </dsp:txXfrm>
    </dsp:sp>
    <dsp:sp modelId="{72C98D65-49D8-4FB5-A116-3B1CA078E433}">
      <dsp:nvSpPr>
        <dsp:cNvPr id="0" name=""/>
        <dsp:cNvSpPr/>
      </dsp:nvSpPr>
      <dsp:spPr>
        <a:xfrm>
          <a:off x="9026252" y="4079565"/>
          <a:ext cx="1739856" cy="1049878"/>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kern="1200" dirty="0"/>
            <a:t>DOH Secretary Umair Shah appoints Dan Laster as the VACCS Center Director</a:t>
          </a:r>
        </a:p>
      </dsp:txBody>
      <dsp:txXfrm>
        <a:off x="9026252" y="4079565"/>
        <a:ext cx="1739856" cy="1049878"/>
      </dsp:txXfrm>
    </dsp:sp>
    <dsp:sp modelId="{AFAE00A7-7EE9-4186-8F28-16AD44D19755}">
      <dsp:nvSpPr>
        <dsp:cNvPr id="0" name=""/>
        <dsp:cNvSpPr/>
      </dsp:nvSpPr>
      <dsp:spPr>
        <a:xfrm>
          <a:off x="9896180" y="2956206"/>
          <a:ext cx="0" cy="413868"/>
        </a:xfrm>
        <a:prstGeom prst="line">
          <a:avLst/>
        </a:pr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218C394-1A36-4189-848C-0DBCDB0FB0D7}">
      <dsp:nvSpPr>
        <dsp:cNvPr id="0" name=""/>
        <dsp:cNvSpPr/>
      </dsp:nvSpPr>
      <dsp:spPr>
        <a:xfrm rot="2700000">
          <a:off x="8861638" y="2910219"/>
          <a:ext cx="91975" cy="91975"/>
        </a:xfrm>
        <a:prstGeom prst="rect">
          <a:avLst/>
        </a:prstGeom>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A52AB4-F0AB-4C9F-B581-28158854C75A}">
      <dsp:nvSpPr>
        <dsp:cNvPr id="0" name=""/>
        <dsp:cNvSpPr/>
      </dsp:nvSpPr>
      <dsp:spPr>
        <a:xfrm rot="2700000">
          <a:off x="9850192" y="2910219"/>
          <a:ext cx="91975" cy="91975"/>
        </a:xfrm>
        <a:prstGeom prst="rect">
          <a:avLst/>
        </a:prstGeom>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7/3/layout/HorizontalLabelsTimeline">
  <dgm:title val="Horizontal Labels Timeline"/>
  <dgm:desc val="Use to show a list of events in chronological order. The rectangular shape contains the description while the date is shown immediately below. It can display a large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dgm:constrLst>
    <dgm:layoutNode name="divider" styleLbl="fgAcc1">
      <dgm:alg type="sp"/>
      <dgm:shape xmlns:r="http://schemas.openxmlformats.org/officeDocument/2006/relationships" type="line" r:blip="" zOrderOff="-1">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8"/>
                <dgm:constr type="l" for="ch" forName="L1TextContainer" refType="w" fact="0.06"/>
                <dgm:constr type="h" for="ch" forName="L1TextContainer" refType="h" fact="0.12"/>
                <dgm:constr type="t" for="ch" forName="L1TextContainer" refType="h" fact="0.31"/>
                <dgm:constr type="w" for="ch" forName="L2TextContainerWrapper" refType="w" fact="0.88"/>
                <dgm:constr type="l" for="ch" forName="L2TextContainerWrapper" refType="w" fact="0.06"/>
                <dgm:constr type="h" for="ch" forName="L2TextContainerWrapper" refType="h" fact="0.31"/>
                <dgm:constr type="b" for="ch" forName="L2TextContainerWrapper" refType="h" fact="0.31"/>
                <dgm:constr type="w" for="ch" forName="ConnectLine"/>
                <dgm:constr type="ctrX" for="ch" forName="ConnectLine" refType="w" fact="0.5"/>
                <dgm:constr type="h" for="ch" forName="ConnectLine" refType="h" fact="0.07"/>
                <dgm:constr type="t" for="ch" forName="ConnectLine" refType="h" fact="0.43"/>
                <dgm:constr type="w" for="ch" forName="ConnectorPoint" refType="h" fact="0.022"/>
                <dgm:constr type="h" for="ch" forName="ConnectorPoint" refType="h" fact="0.022"/>
                <dgm:constr type="ctrX" for="ch" forName="ConnectorPoint" refType="w" fact="0.5"/>
                <dgm:constr type="ctrY" for="ch" forName="ConnectorPoint" refType="h" fact="0.5"/>
                <dgm:constr type="w" for="ch" forName="EmptyPlaceHolder" refType="w"/>
                <dgm:constr type="h" for="ch" forName="EmptyPlaceHolder" refType="h" fact="0.5"/>
                <dgm:constr type="t" for="ch" forName="EmptyPlaceHolder" refType="h" fact="0.5"/>
              </dgm:constrLst>
            </dgm:if>
            <dgm:else name="CaseForPlacingNodeBelowDivider">
              <dgm:constrLst>
                <dgm:constr type="w" for="ch" forName="L1TextContainer" refType="w" fact="0.88"/>
                <dgm:constr type="l" for="ch" forName="L1TextContainer" refType="w" fact="0.06"/>
                <dgm:constr type="h" for="ch" forName="L1TextContainer" refType="h" fact="0.12"/>
                <dgm:constr type="t" for="ch" forName="L1TextContainer" refType="h" fact="0.57"/>
                <dgm:constr type="w" for="ch" forName="L2TextContainerWrapper" refType="w" fact="0.88"/>
                <dgm:constr type="l" for="ch" forName="L2TextContainerWrapper" refType="w" fact="0.06"/>
                <dgm:constr type="h" for="ch" forName="L2TextContainerWrapper" refType="h" fact="0.31"/>
                <dgm:constr type="t" for="ch" forName="L2TextContainerWrapper" refType="h" fact="0.69"/>
                <dgm:constr type="w" for="ch" forName="ConnectLine"/>
                <dgm:constr type="ctrX" for="ch" forName="ConnectLine" refType="w" fact="0.5"/>
                <dgm:constr type="h" for="ch" forName="ConnectLine" refType="h" fact="0.07"/>
                <dgm:constr type="t" for="ch" forName="ConnectLine" refType="h" fact="0.5"/>
                <dgm:constr type="w" for="ch" forName="ConnectorPoint" refType="h" fact="0.022"/>
                <dgm:constr type="h" for="ch" forName="ConnectorPoint" refType="h" fact="0.022"/>
                <dgm:constr type="ctrX" for="ch" forName="ConnectorPoint" refType="w" fact="0.5"/>
                <dgm:constr type="ctrY" for="ch" forName="ConnectorPoint" refType="h" fact="0.5"/>
                <dgm:constr type="w" for="ch" forName="EmptyPlaceHolder" refType="w"/>
                <dgm:constr type="h" for="ch" forName="EmptyPlaceHolder" refType="h" fact="0.5"/>
                <dgm:constr type="t" for="ch" forName="EmptyPlaceHolder" refType="h" fact="0"/>
              </dgm:constrLst>
            </dgm:else>
          </dgm:choose>
          <dgm:layoutNode name="L1TextContainer" styleLbl="alignNode1">
            <dgm:varLst>
              <dgm:chMax val="1"/>
              <dgm:chPref val="1"/>
              <dgm:bulletEnabled val="1"/>
            </dgm:varLst>
            <dgm:alg type="tx">
              <dgm:param type="txAnchorVert" val="mid"/>
              <dgm:param type="parTxLTRAlign" val="ctr"/>
              <dgm:param type="parTxRTLAlign" val="ctr"/>
            </dgm:alg>
            <dgm:shape xmlns:r="http://schemas.openxmlformats.org/officeDocument/2006/relationships" type="rect" r:blip="">
              <dgm:adjLst/>
            </dgm:shape>
            <dgm:presOf axis="self"/>
            <dgm:constrLst>
              <dgm:constr type="tMarg" refType="primFontSz" fact="0.4"/>
              <dgm:constr type="bMarg" refType="primFontSz" fact="0.4"/>
              <dgm:constr type="lMarg" refType="primFontSz" fact="0.4"/>
              <dgm:constr type="rMarg" refType="primFontSz" fact="0.4"/>
            </dgm:constrLst>
            <dgm:ruleLst>
              <dgm:rule type="primFontSz" val="14" fact="NaN" max="NaN"/>
            </dgm:ruleLst>
          </dgm:layoutNode>
          <dgm:layoutNode name="L2TextContainerWrapper">
            <dgm:varLst>
              <dgm:bulletEnabled val="1"/>
            </dgm:varLst>
            <dgm:alg type="composite"/>
            <dgm:choose name="L2TextContainerConstr">
              <dgm:if name="CaseForPlacingL2TextContaineAboveDivider" axis="self" ptType="node" func="posOdd" op="equ" val="1">
                <dgm:constrLst>
                  <dgm:constr type="h" for="ch" forName="L2TextContainer" refType="h" fact="0.39"/>
                  <dgm:constr type="b" for="ch" forName="L2TextContainer" refType="h"/>
                  <dgm:constr type="h" for="ch" forName="FlexibleEmptyPlaceHolder" refType="h" fact="0.61"/>
                </dgm:constrLst>
              </dgm:if>
              <dgm:else name="CaseForPlacingL2TextContaineBelowDivider">
                <dgm:constrLst>
                  <dgm:constr type="h" for="ch" forName="L2TextContainer" refType="h" fact="0.39"/>
                  <dgm:constr type="h" for="ch" forName="FlexibleEmptyPlaceHolder" refType="h" fact="0.61"/>
                  <dgm:constr type="b" for="ch" forName="FlexibleEmptyPlaceHolder" refType="h"/>
                </dgm:constrLst>
              </dgm:else>
            </dgm:choose>
            <dgm:layoutNode name="L2TextContainer" styleLbl="bgAccFollowNode1" moveWith="L1TextContainer">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tMarg" refType="primFontSz" fact="0.75"/>
                <dgm:constr type="bMarg" refType="primFontSz" fact="0.75"/>
                <dgm:constr type="lMarg" refType="primFontSz" fact="0.75"/>
                <dgm:constr type="rMarg" refType="primFontSz" fact="0.75"/>
              </dgm:constrLst>
              <dgm:ruleLst>
                <dgm:rule type="h" val="INF" fact="NaN" max="NaN"/>
                <dgm:rule type="primFontSz" val="12" fact="NaN" max="NaN"/>
                <dgm:rule type="secFontSz" val="10"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sibTrans1D1" moveWith="L1TextContainer">
            <dgm:alg type="sp"/>
            <dgm:shape xmlns:r="http://schemas.openxmlformats.org/officeDocument/2006/relationships" type="line" r:blip="">
              <dgm:adjLst/>
            </dgm:shape>
            <dgm:presOf/>
            <dgm:constrLst/>
          </dgm:layoutNode>
          <dgm:layoutNode name="ConnectorPoint" styleLbl="node1" moveWith="L1TextContainer">
            <dgm:alg type="sp"/>
            <dgm:shape xmlns:r="http://schemas.openxmlformats.org/officeDocument/2006/relationships" rot="45" type="rect" r:blip="" zOrderOff="10">
              <dgm:adjLst/>
              <dgm:extLst>
                <a:ext uri="{B698B0E9-8C71-41B9-8309-B3DCBF30829C}">
                  <dgm1612:spPr xmlns:dgm1612="http://schemas.microsoft.com/office/drawing/2016/12/diagram">
                    <a:ln w="6350"/>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29:58.857"/>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10 1,'-4'0,"-2"0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30:29.329"/>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20 0,'-4'1,"-2"3,1 6,0 2</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30:29.653"/>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1 1,'0'5,"4"1,2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31:29.398"/>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0 1,'0'-1</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31:30.183"/>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1 1,'0'0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31:30.587"/>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1 1,'4'0,"7"4,5 2,5 4,3 0,2 4,1-2,5-2,-3 1,-2 0,-1-3,0-3,-1-1,-4-3</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31:31.849"/>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0 27,'0'-5,"0"-5,0-2</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31:32.193"/>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0 0,'0'0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31:39.973"/>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1 1,'0'-1</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31:40.753"/>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1 0,'0'0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31:41.106"/>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0 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29:59.837"/>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0 1,'0'0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31:41.434"/>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0 0,'0'0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31:42.150"/>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0 0,'0'0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31:42.538"/>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0 0,'0'0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23:44.758"/>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0 0,'0'0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25:18.415"/>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160 136,'-5'0,"-1"-4,1-6,-5-6,-4-5,1-3,-3 2,-3 6,-2 4,-3 5,8 4,6 6,10 8,9 2,2 2,1 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25:20.089"/>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70 55,'4'0,"2"-5,0-6,-6 0,-7 1,-7 2,-6 3,-3 2,1 1</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26:29.372"/>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1 0,'0'1</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23:44.758"/>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0 0,'0'0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25:18.415"/>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160 136,'-5'0,"-1"-4,1-6,-5-6,-4-5,1-3,-3 2,-3 6,-2 4,-3 5,8 4,6 6,10 8,9 2,2 2,1 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25:20.089"/>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70 55,'4'0,"2"-5,0-6,-6 0,-7 1,-7 2,-6 3,-3 2,1 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30:00.182"/>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0 1,'0'0</inkml:trace>
  <inkml:trace contextRef="#ctx0" brushRef="#br0" timeOffset="1">0 1,'0'0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26:29.372"/>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1 0,'0'1</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23:44.758"/>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0 0,'0'0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25:18.415"/>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160 136,'-5'0,"-1"-4,1-6,-5-6,-4-5,1-3,-3 2,-3 6,-2 4,-3 5,8 4,6 6,10 8,9 2,2 2,1 0</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25:20.089"/>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70 55,'4'0,"2"-5,0-6,-6 0,-7 1,-7 2,-6 3,-3 2,1 1</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26:29.372"/>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1 0,'0'1</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23:44.758"/>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0 0,'0'0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25:18.415"/>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160 136,'-5'0,"-1"-4,1-6,-5-6,-4-5,1-3,-3 2,-3 6,-2 4,-3 5,8 4,6 6,10 8,9 2,2 2,1 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25:20.089"/>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70 55,'4'0,"2"-5,0-6,-6 0,-7 1,-7 2,-6 3,-3 2,1 1</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26:29.372"/>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1 0,'0'1</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23:44.758"/>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0 0,'0'0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30:03.554"/>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11 16,'0'-4,"-5"-2,-1 1</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25:18.415"/>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160 136,'-5'0,"-1"-4,1-6,-5-6,-4-5,1-3,-3 2,-3 6,-2 4,-3 5,8 4,6 6,10 8,9 2,2 2,1 0</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25:20.089"/>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70 55,'4'0,"2"-5,0-6,-6 0,-7 1,-7 2,-6 3,-3 2,1 1</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26:29.372"/>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1 0,'0'1</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23:44.758"/>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0 0,'0'0</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25:18.415"/>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160 136,'-5'0,"-1"-4,1-6,-5-6,-4-5,1-3,-3 2,-3 6,-2 4,-3 5,8 4,6 6,10 8,9 2,2 2,1 0</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25:20.089"/>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70 55,'4'0,"2"-5,0-6,-6 0,-7 1,-7 2,-6 3,-3 2,1 1</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26:29.372"/>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1 0,'0'1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30:03.901"/>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1 11,'0'-4,"0"-2</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30:19.249"/>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1 0,'0'0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30:19.586"/>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1 73,'0'-5,"0"-6,0-5,0-5,0 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30:19.973"/>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1 270,'0'-18,"0"-15,0-6,0-1,0 1,0 4,4 7,6 8,6 9,1 5</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2-06T15:30:28.983"/>
    </inkml:context>
    <inkml:brush xml:id="br0">
      <inkml:brushProperty name="width" value="0.025" units="cm"/>
      <inkml:brushProperty name="height" value="0.025" units="cm"/>
      <inkml:brushProperty name="color" value="#004F8B"/>
      <inkml:brushProperty name="ignorePressure" value="1"/>
    </inkml:brush>
  </inkml:definitions>
  <inkml:trace contextRef="#ctx0" brushRef="#br0">0 0,'0'5,"0"5,0 7,0-1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6425C3-7B25-E241-9327-F011E3070C7E}" type="datetimeFigureOut">
              <a:rPr lang="en-US" smtClean="0"/>
              <a:t>6/1/2021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062C8A-955B-E94F-A1A0-E5DF42DB765A}" type="slidenum">
              <a:rPr lang="en-US" smtClean="0"/>
              <a:t>‹#›</a:t>
            </a:fld>
            <a:endParaRPr lang="en-US"/>
          </a:p>
        </p:txBody>
      </p:sp>
    </p:spTree>
    <p:extLst>
      <p:ext uri="{BB962C8B-B14F-4D97-AF65-F5344CB8AC3E}">
        <p14:creationId xmlns:p14="http://schemas.microsoft.com/office/powerpoint/2010/main" val="1472566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062C8A-955B-E94F-A1A0-E5DF42DB765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1576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062C8A-955B-E94F-A1A0-E5DF42DB765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3927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062C8A-955B-E94F-A1A0-E5DF42DB765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15414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062C8A-955B-E94F-A1A0-E5DF42DB765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315144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062C8A-955B-E94F-A1A0-E5DF42DB765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17132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062C8A-955B-E94F-A1A0-E5DF42DB765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0780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062C8A-955B-E94F-A1A0-E5DF42DB765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205560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062C8A-955B-E94F-A1A0-E5DF42DB765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38635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062C8A-955B-E94F-A1A0-E5DF42DB765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99804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3E58472-0338-43F4-BB68-CB2CD24FAD03}" type="datetimeFigureOut">
              <a:rPr lang="en-US" smtClean="0"/>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161E4-E4EC-4ECB-BB68-E1C4D017CB96}" type="slidenum">
              <a:rPr lang="en-US" smtClean="0"/>
              <a:t>‹#›</a:t>
            </a:fld>
            <a:endParaRPr lang="en-US"/>
          </a:p>
        </p:txBody>
      </p:sp>
    </p:spTree>
    <p:extLst>
      <p:ext uri="{BB962C8B-B14F-4D97-AF65-F5344CB8AC3E}">
        <p14:creationId xmlns:p14="http://schemas.microsoft.com/office/powerpoint/2010/main" val="3827750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E58472-0338-43F4-BB68-CB2CD24FAD03}" type="datetimeFigureOut">
              <a:rPr lang="en-US" smtClean="0"/>
              <a:t>6/1/2021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161E4-E4EC-4ECB-BB68-E1C4D017CB96}" type="slidenum">
              <a:rPr lang="en-US" smtClean="0"/>
              <a:t>‹#›</a:t>
            </a:fld>
            <a:endParaRPr lang="en-US"/>
          </a:p>
        </p:txBody>
      </p:sp>
    </p:spTree>
    <p:extLst>
      <p:ext uri="{BB962C8B-B14F-4D97-AF65-F5344CB8AC3E}">
        <p14:creationId xmlns:p14="http://schemas.microsoft.com/office/powerpoint/2010/main" val="2397012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C3E58472-0338-43F4-BB68-CB2CD24FAD03}" type="datetimeFigureOut">
              <a:rPr lang="en-US" smtClean="0"/>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161E4-E4EC-4ECB-BB68-E1C4D017CB96}" type="slidenum">
              <a:rPr lang="en-US" smtClean="0"/>
              <a:t>‹#›</a:t>
            </a:fld>
            <a:endParaRPr lang="en-US"/>
          </a:p>
        </p:txBody>
      </p:sp>
    </p:spTree>
    <p:extLst>
      <p:ext uri="{BB962C8B-B14F-4D97-AF65-F5344CB8AC3E}">
        <p14:creationId xmlns:p14="http://schemas.microsoft.com/office/powerpoint/2010/main" val="36760390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C3E58472-0338-43F4-BB68-CB2CD24FAD03}" type="datetimeFigureOut">
              <a:rPr lang="en-US" smtClean="0"/>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161E4-E4EC-4ECB-BB68-E1C4D017CB96}"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a:t>”</a:t>
            </a:r>
          </a:p>
        </p:txBody>
      </p:sp>
    </p:spTree>
    <p:extLst>
      <p:ext uri="{BB962C8B-B14F-4D97-AF65-F5344CB8AC3E}">
        <p14:creationId xmlns:p14="http://schemas.microsoft.com/office/powerpoint/2010/main" val="7521964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E58472-0338-43F4-BB68-CB2CD24FAD03}" type="datetimeFigureOut">
              <a:rPr lang="en-US" smtClean="0"/>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161E4-E4EC-4ECB-BB68-E1C4D017CB96}" type="slidenum">
              <a:rPr lang="en-US" smtClean="0"/>
              <a:t>‹#›</a:t>
            </a:fld>
            <a:endParaRPr lang="en-US"/>
          </a:p>
        </p:txBody>
      </p:sp>
    </p:spTree>
    <p:extLst>
      <p:ext uri="{BB962C8B-B14F-4D97-AF65-F5344CB8AC3E}">
        <p14:creationId xmlns:p14="http://schemas.microsoft.com/office/powerpoint/2010/main" val="34335779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3E58472-0338-43F4-BB68-CB2CD24FAD03}" type="datetimeFigureOut">
              <a:rPr lang="en-US" smtClean="0"/>
              <a:t>6/1/2021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161E4-E4EC-4ECB-BB68-E1C4D017CB96}" type="slidenum">
              <a:rPr lang="en-US" smtClean="0"/>
              <a:t>‹#›</a:t>
            </a:fld>
            <a:endParaRPr lang="en-US"/>
          </a:p>
        </p:txBody>
      </p:sp>
    </p:spTree>
    <p:extLst>
      <p:ext uri="{BB962C8B-B14F-4D97-AF65-F5344CB8AC3E}">
        <p14:creationId xmlns:p14="http://schemas.microsoft.com/office/powerpoint/2010/main" val="7560704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3E58472-0338-43F4-BB68-CB2CD24FAD03}" type="datetimeFigureOut">
              <a:rPr lang="en-US" smtClean="0"/>
              <a:t>6/1/2021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161E4-E4EC-4ECB-BB68-E1C4D017CB96}" type="slidenum">
              <a:rPr lang="en-US" smtClean="0"/>
              <a:t>‹#›</a:t>
            </a:fld>
            <a:endParaRPr lang="en-US"/>
          </a:p>
        </p:txBody>
      </p:sp>
    </p:spTree>
    <p:extLst>
      <p:ext uri="{BB962C8B-B14F-4D97-AF65-F5344CB8AC3E}">
        <p14:creationId xmlns:p14="http://schemas.microsoft.com/office/powerpoint/2010/main" val="2590403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E58472-0338-43F4-BB68-CB2CD24FAD03}" type="datetimeFigureOut">
              <a:rPr lang="en-US" smtClean="0"/>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161E4-E4EC-4ECB-BB68-E1C4D017CB96}" type="slidenum">
              <a:rPr lang="en-US" smtClean="0"/>
              <a:t>‹#›</a:t>
            </a:fld>
            <a:endParaRPr lang="en-US"/>
          </a:p>
        </p:txBody>
      </p:sp>
    </p:spTree>
    <p:extLst>
      <p:ext uri="{BB962C8B-B14F-4D97-AF65-F5344CB8AC3E}">
        <p14:creationId xmlns:p14="http://schemas.microsoft.com/office/powerpoint/2010/main" val="17572134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E58472-0338-43F4-BB68-CB2CD24FAD03}" type="datetimeFigureOut">
              <a:rPr lang="en-US" smtClean="0"/>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161E4-E4EC-4ECB-BB68-E1C4D017CB96}" type="slidenum">
              <a:rPr lang="en-US" smtClean="0"/>
              <a:t>‹#›</a:t>
            </a:fld>
            <a:endParaRPr lang="en-US"/>
          </a:p>
        </p:txBody>
      </p:sp>
    </p:spTree>
    <p:extLst>
      <p:ext uri="{BB962C8B-B14F-4D97-AF65-F5344CB8AC3E}">
        <p14:creationId xmlns:p14="http://schemas.microsoft.com/office/powerpoint/2010/main" val="23407235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3E58472-0338-43F4-BB68-CB2CD24FAD03}" type="datetimeFigureOut">
              <a:rPr lang="en-US" smtClean="0">
                <a:solidFill>
                  <a:prstClr val="white">
                    <a:tint val="75000"/>
                    <a:alpha val="60000"/>
                  </a:prstClr>
                </a:solidFill>
              </a:rPr>
              <a:pPr/>
              <a:t>6/1/2021</a:t>
            </a:fld>
            <a:endParaRPr lang="en-US">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AE9161E4-E4EC-4ECB-BB68-E1C4D017CB9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9137805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p>
            <a:fld id="{C3E58472-0338-43F4-BB68-CB2CD24FAD03}" type="datetimeFigureOut">
              <a:rPr lang="en-US" smtClean="0">
                <a:solidFill>
                  <a:prstClr val="white">
                    <a:tint val="75000"/>
                    <a:alpha val="60000"/>
                  </a:prstClr>
                </a:solidFill>
              </a:rPr>
              <a:pPr/>
              <a:t>6/1/2021</a:t>
            </a:fld>
            <a:endParaRPr lang="en-US">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AE9161E4-E4EC-4ECB-BB68-E1C4D017CB9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838508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p>
            <a:fld id="{C3E58472-0338-43F4-BB68-CB2CD24FAD03}" type="datetimeFigureOut">
              <a:rPr lang="en-US" smtClean="0"/>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161E4-E4EC-4ECB-BB68-E1C4D017CB96}" type="slidenum">
              <a:rPr lang="en-US" smtClean="0"/>
              <a:t>‹#›</a:t>
            </a:fld>
            <a:endParaRPr lang="en-US"/>
          </a:p>
        </p:txBody>
      </p:sp>
    </p:spTree>
    <p:extLst>
      <p:ext uri="{BB962C8B-B14F-4D97-AF65-F5344CB8AC3E}">
        <p14:creationId xmlns:p14="http://schemas.microsoft.com/office/powerpoint/2010/main" val="5423651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E58472-0338-43F4-BB68-CB2CD24FAD03}" type="datetimeFigureOut">
              <a:rPr lang="en-US" smtClean="0">
                <a:solidFill>
                  <a:prstClr val="white">
                    <a:tint val="75000"/>
                    <a:alpha val="60000"/>
                  </a:prstClr>
                </a:solidFill>
              </a:rPr>
              <a:pPr/>
              <a:t>6/1/2021</a:t>
            </a:fld>
            <a:endParaRPr lang="en-US">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AE9161E4-E4EC-4ECB-BB68-E1C4D017CB9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920262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3E58472-0338-43F4-BB68-CB2CD24FAD03}" type="datetimeFigureOut">
              <a:rPr lang="en-US" smtClean="0">
                <a:solidFill>
                  <a:prstClr val="white">
                    <a:tint val="75000"/>
                    <a:alpha val="60000"/>
                  </a:prstClr>
                </a:solidFill>
              </a:rPr>
              <a:pPr/>
              <a:t>6/1/2021</a:t>
            </a:fld>
            <a:endParaRPr lang="en-US">
              <a:solidFill>
                <a:prstClr val="white">
                  <a:tint val="75000"/>
                  <a:alpha val="60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alpha val="60000"/>
                </a:prstClr>
              </a:solidFill>
            </a:endParaRPr>
          </a:p>
        </p:txBody>
      </p:sp>
      <p:sp>
        <p:nvSpPr>
          <p:cNvPr id="7" name="Slide Number Placeholder 6"/>
          <p:cNvSpPr>
            <a:spLocks noGrp="1"/>
          </p:cNvSpPr>
          <p:nvPr>
            <p:ph type="sldNum" sz="quarter" idx="12"/>
          </p:nvPr>
        </p:nvSpPr>
        <p:spPr/>
        <p:txBody>
          <a:bodyPr/>
          <a:lstStyle/>
          <a:p>
            <a:fld id="{AE9161E4-E4EC-4ECB-BB68-E1C4D017CB9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1376030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3E58472-0338-43F4-BB68-CB2CD24FAD03}" type="datetimeFigureOut">
              <a:rPr lang="en-US" smtClean="0">
                <a:solidFill>
                  <a:prstClr val="white">
                    <a:tint val="75000"/>
                    <a:alpha val="60000"/>
                  </a:prstClr>
                </a:solidFill>
              </a:rPr>
              <a:pPr/>
              <a:t>6/1/2021</a:t>
            </a:fld>
            <a:endParaRPr lang="en-US">
              <a:solidFill>
                <a:prstClr val="white">
                  <a:tint val="75000"/>
                  <a:alpha val="60000"/>
                </a:prstClr>
              </a:solidFill>
            </a:endParaRPr>
          </a:p>
        </p:txBody>
      </p:sp>
      <p:sp>
        <p:nvSpPr>
          <p:cNvPr id="8" name="Footer Placeholder 7"/>
          <p:cNvSpPr>
            <a:spLocks noGrp="1"/>
          </p:cNvSpPr>
          <p:nvPr>
            <p:ph type="ftr" sz="quarter" idx="11"/>
          </p:nvPr>
        </p:nvSpPr>
        <p:spPr/>
        <p:txBody>
          <a:bodyPr/>
          <a:lstStyle/>
          <a:p>
            <a:endParaRPr lang="en-US">
              <a:solidFill>
                <a:prstClr val="white">
                  <a:tint val="75000"/>
                  <a:alpha val="60000"/>
                </a:prstClr>
              </a:solidFill>
            </a:endParaRPr>
          </a:p>
        </p:txBody>
      </p:sp>
      <p:sp>
        <p:nvSpPr>
          <p:cNvPr id="9" name="Slide Number Placeholder 8"/>
          <p:cNvSpPr>
            <a:spLocks noGrp="1"/>
          </p:cNvSpPr>
          <p:nvPr>
            <p:ph type="sldNum" sz="quarter" idx="12"/>
          </p:nvPr>
        </p:nvSpPr>
        <p:spPr/>
        <p:txBody>
          <a:bodyPr/>
          <a:lstStyle/>
          <a:p>
            <a:fld id="{AE9161E4-E4EC-4ECB-BB68-E1C4D017CB9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7278398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Date Placeholder 2"/>
          <p:cNvSpPr>
            <a:spLocks noGrp="1"/>
          </p:cNvSpPr>
          <p:nvPr>
            <p:ph type="dt" sz="half" idx="10"/>
          </p:nvPr>
        </p:nvSpPr>
        <p:spPr/>
        <p:txBody>
          <a:bodyPr/>
          <a:lstStyle/>
          <a:p>
            <a:fld id="{C3E58472-0338-43F4-BB68-CB2CD24FAD03}" type="datetimeFigureOut">
              <a:rPr lang="en-US" smtClean="0">
                <a:solidFill>
                  <a:prstClr val="white">
                    <a:tint val="75000"/>
                    <a:alpha val="60000"/>
                  </a:prstClr>
                </a:solidFill>
              </a:rPr>
              <a:pPr/>
              <a:t>6/1/2021</a:t>
            </a:fld>
            <a:endParaRPr lang="en-US">
              <a:solidFill>
                <a:prstClr val="white">
                  <a:tint val="75000"/>
                  <a:alpha val="60000"/>
                </a:prstClr>
              </a:solidFill>
            </a:endParaRPr>
          </a:p>
        </p:txBody>
      </p:sp>
      <p:sp>
        <p:nvSpPr>
          <p:cNvPr id="5" name="Footer Placeholder 3"/>
          <p:cNvSpPr>
            <a:spLocks noGrp="1"/>
          </p:cNvSpPr>
          <p:nvPr>
            <p:ph type="ftr" sz="quarter" idx="11"/>
          </p:nvPr>
        </p:nvSpPr>
        <p:spPr/>
        <p:txBody>
          <a:bodyPr/>
          <a:lstStyle/>
          <a:p>
            <a:endParaRPr lang="en-US">
              <a:solidFill>
                <a:prstClr val="white">
                  <a:tint val="75000"/>
                  <a:alpha val="60000"/>
                </a:prstClr>
              </a:solidFill>
            </a:endParaRPr>
          </a:p>
        </p:txBody>
      </p:sp>
      <p:sp>
        <p:nvSpPr>
          <p:cNvPr id="6" name="Slide Number Placeholder 4"/>
          <p:cNvSpPr>
            <a:spLocks noGrp="1"/>
          </p:cNvSpPr>
          <p:nvPr>
            <p:ph type="sldNum" sz="quarter" idx="12"/>
          </p:nvPr>
        </p:nvSpPr>
        <p:spPr/>
        <p:txBody>
          <a:bodyPr/>
          <a:lstStyle/>
          <a:p>
            <a:fld id="{AE9161E4-E4EC-4ECB-BB68-E1C4D017CB9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4269443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3E58472-0338-43F4-BB68-CB2CD24FAD03}" type="datetimeFigureOut">
              <a:rPr lang="en-US" smtClean="0">
                <a:solidFill>
                  <a:prstClr val="white">
                    <a:tint val="75000"/>
                    <a:alpha val="60000"/>
                  </a:prstClr>
                </a:solidFill>
              </a:rPr>
              <a:pPr/>
              <a:t>6/1/2021</a:t>
            </a:fld>
            <a:endParaRPr lang="en-US">
              <a:solidFill>
                <a:prstClr val="white">
                  <a:tint val="75000"/>
                  <a:alpha val="60000"/>
                </a:prstClr>
              </a:solidFill>
            </a:endParaRPr>
          </a:p>
        </p:txBody>
      </p:sp>
      <p:sp>
        <p:nvSpPr>
          <p:cNvPr id="5" name="Footer Placeholder 2"/>
          <p:cNvSpPr>
            <a:spLocks noGrp="1"/>
          </p:cNvSpPr>
          <p:nvPr>
            <p:ph type="ftr" sz="quarter" idx="11"/>
          </p:nvPr>
        </p:nvSpPr>
        <p:spPr/>
        <p:txBody>
          <a:bodyPr/>
          <a:lstStyle/>
          <a:p>
            <a:endParaRPr lang="en-US">
              <a:solidFill>
                <a:prstClr val="white">
                  <a:tint val="75000"/>
                  <a:alpha val="60000"/>
                </a:prstClr>
              </a:solidFill>
            </a:endParaRPr>
          </a:p>
        </p:txBody>
      </p:sp>
      <p:sp>
        <p:nvSpPr>
          <p:cNvPr id="6" name="Slide Number Placeholder 3"/>
          <p:cNvSpPr>
            <a:spLocks noGrp="1"/>
          </p:cNvSpPr>
          <p:nvPr>
            <p:ph type="sldNum" sz="quarter" idx="12"/>
          </p:nvPr>
        </p:nvSpPr>
        <p:spPr/>
        <p:txBody>
          <a:bodyPr/>
          <a:lstStyle/>
          <a:p>
            <a:fld id="{AE9161E4-E4EC-4ECB-BB68-E1C4D017CB9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5212046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C3E58472-0338-43F4-BB68-CB2CD24FAD03}" type="datetimeFigureOut">
              <a:rPr lang="en-US" smtClean="0">
                <a:solidFill>
                  <a:prstClr val="white">
                    <a:tint val="75000"/>
                    <a:alpha val="60000"/>
                  </a:prstClr>
                </a:solidFill>
              </a:rPr>
              <a:pPr/>
              <a:t>6/1/2021</a:t>
            </a:fld>
            <a:endParaRPr lang="en-US">
              <a:solidFill>
                <a:prstClr val="white">
                  <a:tint val="75000"/>
                  <a:alpha val="60000"/>
                </a:prstClr>
              </a:solidFill>
            </a:endParaRPr>
          </a:p>
        </p:txBody>
      </p:sp>
      <p:sp>
        <p:nvSpPr>
          <p:cNvPr id="5" name="Footer Placeholder 5"/>
          <p:cNvSpPr>
            <a:spLocks noGrp="1"/>
          </p:cNvSpPr>
          <p:nvPr>
            <p:ph type="ftr" sz="quarter" idx="11"/>
          </p:nvPr>
        </p:nvSpPr>
        <p:spPr/>
        <p:txBody>
          <a:bodyPr/>
          <a:lstStyle/>
          <a:p>
            <a:endParaRPr lang="en-US">
              <a:solidFill>
                <a:prstClr val="white">
                  <a:tint val="75000"/>
                  <a:alpha val="60000"/>
                </a:prstClr>
              </a:solidFill>
            </a:endParaRPr>
          </a:p>
        </p:txBody>
      </p:sp>
      <p:sp>
        <p:nvSpPr>
          <p:cNvPr id="6" name="Slide Number Placeholder 6"/>
          <p:cNvSpPr>
            <a:spLocks noGrp="1"/>
          </p:cNvSpPr>
          <p:nvPr>
            <p:ph type="sldNum" sz="quarter" idx="12"/>
          </p:nvPr>
        </p:nvSpPr>
        <p:spPr/>
        <p:txBody>
          <a:bodyPr/>
          <a:lstStyle/>
          <a:p>
            <a:fld id="{AE9161E4-E4EC-4ECB-BB68-E1C4D017CB9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7638516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E58472-0338-43F4-BB68-CB2CD24FAD03}" type="datetimeFigureOut">
              <a:rPr lang="en-US" smtClean="0">
                <a:solidFill>
                  <a:prstClr val="white">
                    <a:tint val="75000"/>
                    <a:alpha val="60000"/>
                  </a:prstClr>
                </a:solidFill>
              </a:rPr>
              <a:pPr/>
              <a:t>6/1/2021</a:t>
            </a:fld>
            <a:endParaRPr lang="en-US">
              <a:solidFill>
                <a:prstClr val="white">
                  <a:tint val="75000"/>
                  <a:alpha val="60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alpha val="60000"/>
                </a:prstClr>
              </a:solidFill>
            </a:endParaRPr>
          </a:p>
        </p:txBody>
      </p:sp>
      <p:sp>
        <p:nvSpPr>
          <p:cNvPr id="7" name="Slide Number Placeholder 6"/>
          <p:cNvSpPr>
            <a:spLocks noGrp="1"/>
          </p:cNvSpPr>
          <p:nvPr>
            <p:ph type="sldNum" sz="quarter" idx="12"/>
          </p:nvPr>
        </p:nvSpPr>
        <p:spPr/>
        <p:txBody>
          <a:bodyPr/>
          <a:lstStyle/>
          <a:p>
            <a:fld id="{AE9161E4-E4EC-4ECB-BB68-E1C4D017CB9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8882586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E58472-0338-43F4-BB68-CB2CD24FAD03}" type="datetimeFigureOut">
              <a:rPr lang="en-US" smtClean="0">
                <a:solidFill>
                  <a:prstClr val="white">
                    <a:tint val="75000"/>
                    <a:alpha val="60000"/>
                  </a:prstClr>
                </a:solidFill>
              </a:rPr>
              <a:pPr/>
              <a:t>6/1/2021</a:t>
            </a:fld>
            <a:endParaRPr lang="en-US">
              <a:solidFill>
                <a:prstClr val="white">
                  <a:tint val="75000"/>
                  <a:alpha val="60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alpha val="60000"/>
                </a:prstClr>
              </a:solidFill>
            </a:endParaRPr>
          </a:p>
        </p:txBody>
      </p:sp>
      <p:sp>
        <p:nvSpPr>
          <p:cNvPr id="7" name="Slide Number Placeholder 6"/>
          <p:cNvSpPr>
            <a:spLocks noGrp="1"/>
          </p:cNvSpPr>
          <p:nvPr>
            <p:ph type="sldNum" sz="quarter" idx="12"/>
          </p:nvPr>
        </p:nvSpPr>
        <p:spPr/>
        <p:txBody>
          <a:bodyPr/>
          <a:lstStyle/>
          <a:p>
            <a:fld id="{AE9161E4-E4EC-4ECB-BB68-E1C4D017CB9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3711167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C3E58472-0338-43F4-BB68-CB2CD24FAD03}" type="datetimeFigureOut">
              <a:rPr lang="en-US" smtClean="0">
                <a:solidFill>
                  <a:prstClr val="white">
                    <a:tint val="75000"/>
                    <a:alpha val="60000"/>
                  </a:prstClr>
                </a:solidFill>
              </a:rPr>
              <a:pPr/>
              <a:t>6/1/2021</a:t>
            </a:fld>
            <a:endParaRPr lang="en-US">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AE9161E4-E4EC-4ECB-BB68-E1C4D017CB9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86465348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C3E58472-0338-43F4-BB68-CB2CD24FAD03}" type="datetimeFigureOut">
              <a:rPr lang="en-US" smtClean="0">
                <a:solidFill>
                  <a:prstClr val="white">
                    <a:tint val="75000"/>
                    <a:alpha val="60000"/>
                  </a:prstClr>
                </a:solidFill>
              </a:rPr>
              <a:pPr/>
              <a:t>6/1/2021</a:t>
            </a:fld>
            <a:endParaRPr lang="en-US">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AE9161E4-E4EC-4ECB-BB68-E1C4D017CB96}" type="slidenum">
              <a:rPr lang="en-US" smtClean="0">
                <a:solidFill>
                  <a:prstClr val="white">
                    <a:tint val="75000"/>
                  </a:prstClr>
                </a:solidFill>
              </a:rPr>
              <a:pPr/>
              <a:t>‹#›</a:t>
            </a:fld>
            <a:endParaRPr lang="en-US">
              <a:solidFill>
                <a:prstClr val="white">
                  <a:tint val="75000"/>
                </a:prstClr>
              </a:solidFill>
            </a:endParaRP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defTabSz="457200"/>
            <a:r>
              <a:rPr lang="en-US">
                <a:solidFill>
                  <a:srgbClr val="1E5155">
                    <a:lumMod val="40000"/>
                    <a:lumOff val="60000"/>
                  </a:srgbClr>
                </a:solidFill>
              </a:rPr>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defTabSz="457200"/>
            <a:r>
              <a:rPr lang="en-US">
                <a:solidFill>
                  <a:srgbClr val="1E5155">
                    <a:lumMod val="40000"/>
                    <a:lumOff val="60000"/>
                  </a:srgbClr>
                </a:solidFill>
              </a:rPr>
              <a:t>”</a:t>
            </a:r>
          </a:p>
        </p:txBody>
      </p:sp>
    </p:spTree>
    <p:extLst>
      <p:ext uri="{BB962C8B-B14F-4D97-AF65-F5344CB8AC3E}">
        <p14:creationId xmlns:p14="http://schemas.microsoft.com/office/powerpoint/2010/main" val="3376138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E58472-0338-43F4-BB68-CB2CD24FAD03}" type="datetimeFigureOut">
              <a:rPr lang="en-US" smtClean="0"/>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161E4-E4EC-4ECB-BB68-E1C4D017CB96}" type="slidenum">
              <a:rPr lang="en-US" smtClean="0"/>
              <a:t>‹#›</a:t>
            </a:fld>
            <a:endParaRPr lang="en-US"/>
          </a:p>
        </p:txBody>
      </p:sp>
    </p:spTree>
    <p:extLst>
      <p:ext uri="{BB962C8B-B14F-4D97-AF65-F5344CB8AC3E}">
        <p14:creationId xmlns:p14="http://schemas.microsoft.com/office/powerpoint/2010/main" val="344015818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E58472-0338-43F4-BB68-CB2CD24FAD03}" type="datetimeFigureOut">
              <a:rPr lang="en-US" smtClean="0">
                <a:solidFill>
                  <a:prstClr val="white">
                    <a:tint val="75000"/>
                    <a:alpha val="60000"/>
                  </a:prstClr>
                </a:solidFill>
              </a:rPr>
              <a:pPr/>
              <a:t>6/1/2021</a:t>
            </a:fld>
            <a:endParaRPr lang="en-US">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AE9161E4-E4EC-4ECB-BB68-E1C4D017CB9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5289153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3E58472-0338-43F4-BB68-CB2CD24FAD03}" type="datetimeFigureOut">
              <a:rPr lang="en-US" smtClean="0">
                <a:solidFill>
                  <a:prstClr val="white">
                    <a:tint val="75000"/>
                    <a:alpha val="60000"/>
                  </a:prstClr>
                </a:solidFill>
              </a:rPr>
              <a:pPr/>
              <a:t>6/1/2021</a:t>
            </a:fld>
            <a:endParaRPr lang="en-US">
              <a:solidFill>
                <a:prstClr val="white">
                  <a:tint val="75000"/>
                  <a:alpha val="60000"/>
                </a:prstClr>
              </a:solidFill>
            </a:endParaRPr>
          </a:p>
        </p:txBody>
      </p:sp>
      <p:sp>
        <p:nvSpPr>
          <p:cNvPr id="4" name="Footer Placeholder 4"/>
          <p:cNvSpPr>
            <a:spLocks noGrp="1"/>
          </p:cNvSpPr>
          <p:nvPr>
            <p:ph type="ftr" sz="quarter" idx="11"/>
          </p:nvPr>
        </p:nvSpPr>
        <p:spPr/>
        <p:txBody>
          <a:bodyPr/>
          <a:lstStyle/>
          <a:p>
            <a:endParaRPr lang="en-US">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AE9161E4-E4EC-4ECB-BB68-E1C4D017CB9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8225701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3E58472-0338-43F4-BB68-CB2CD24FAD03}" type="datetimeFigureOut">
              <a:rPr lang="en-US" smtClean="0">
                <a:solidFill>
                  <a:prstClr val="white">
                    <a:tint val="75000"/>
                    <a:alpha val="60000"/>
                  </a:prstClr>
                </a:solidFill>
              </a:rPr>
              <a:pPr/>
              <a:t>6/1/2021</a:t>
            </a:fld>
            <a:endParaRPr lang="en-US">
              <a:solidFill>
                <a:prstClr val="white">
                  <a:tint val="75000"/>
                  <a:alpha val="60000"/>
                </a:prstClr>
              </a:solidFill>
            </a:endParaRPr>
          </a:p>
        </p:txBody>
      </p:sp>
      <p:sp>
        <p:nvSpPr>
          <p:cNvPr id="4" name="Footer Placeholder 4"/>
          <p:cNvSpPr>
            <a:spLocks noGrp="1"/>
          </p:cNvSpPr>
          <p:nvPr>
            <p:ph type="ftr" sz="quarter" idx="11"/>
          </p:nvPr>
        </p:nvSpPr>
        <p:spPr/>
        <p:txBody>
          <a:bodyPr/>
          <a:lstStyle/>
          <a:p>
            <a:endParaRPr lang="en-US">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AE9161E4-E4EC-4ECB-BB68-E1C4D017CB9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5083373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E58472-0338-43F4-BB68-CB2CD24FAD03}" type="datetimeFigureOut">
              <a:rPr lang="en-US" smtClean="0">
                <a:solidFill>
                  <a:prstClr val="white">
                    <a:tint val="75000"/>
                    <a:alpha val="60000"/>
                  </a:prstClr>
                </a:solidFill>
              </a:rPr>
              <a:pPr/>
              <a:t>6/1/2021</a:t>
            </a:fld>
            <a:endParaRPr lang="en-US">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AE9161E4-E4EC-4ECB-BB68-E1C4D017CB9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85051333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E58472-0338-43F4-BB68-CB2CD24FAD03}" type="datetimeFigureOut">
              <a:rPr lang="en-US" smtClean="0">
                <a:solidFill>
                  <a:prstClr val="white">
                    <a:tint val="75000"/>
                    <a:alpha val="60000"/>
                  </a:prstClr>
                </a:solidFill>
              </a:rPr>
              <a:pPr/>
              <a:t>6/1/2021</a:t>
            </a:fld>
            <a:endParaRPr lang="en-US">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AE9161E4-E4EC-4ECB-BB68-E1C4D017CB96}"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309939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3E58472-0338-43F4-BB68-CB2CD24FAD03}" type="datetimeFigureOut">
              <a:rPr lang="en-US" smtClean="0"/>
              <a:t>6/1/2021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161E4-E4EC-4ECB-BB68-E1C4D017CB96}" type="slidenum">
              <a:rPr lang="en-US" smtClean="0"/>
              <a:t>‹#›</a:t>
            </a:fld>
            <a:endParaRPr lang="en-US"/>
          </a:p>
        </p:txBody>
      </p:sp>
    </p:spTree>
    <p:extLst>
      <p:ext uri="{BB962C8B-B14F-4D97-AF65-F5344CB8AC3E}">
        <p14:creationId xmlns:p14="http://schemas.microsoft.com/office/powerpoint/2010/main" val="2507492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3E58472-0338-43F4-BB68-CB2CD24FAD03}" type="datetimeFigureOut">
              <a:rPr lang="en-US" smtClean="0"/>
              <a:t>6/1/2021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9161E4-E4EC-4ECB-BB68-E1C4D017CB96}" type="slidenum">
              <a:rPr lang="en-US" smtClean="0"/>
              <a:t>‹#›</a:t>
            </a:fld>
            <a:endParaRPr lang="en-US"/>
          </a:p>
        </p:txBody>
      </p:sp>
    </p:spTree>
    <p:extLst>
      <p:ext uri="{BB962C8B-B14F-4D97-AF65-F5344CB8AC3E}">
        <p14:creationId xmlns:p14="http://schemas.microsoft.com/office/powerpoint/2010/main" val="4103513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Date Placeholder 2"/>
          <p:cNvSpPr>
            <a:spLocks noGrp="1"/>
          </p:cNvSpPr>
          <p:nvPr>
            <p:ph type="dt" sz="half" idx="10"/>
          </p:nvPr>
        </p:nvSpPr>
        <p:spPr/>
        <p:txBody>
          <a:bodyPr/>
          <a:lstStyle/>
          <a:p>
            <a:fld id="{C3E58472-0338-43F4-BB68-CB2CD24FAD03}" type="datetimeFigureOut">
              <a:rPr lang="en-US" smtClean="0"/>
              <a:t>6/1/2021</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AE9161E4-E4EC-4ECB-BB68-E1C4D017CB96}" type="slidenum">
              <a:rPr lang="en-US" smtClean="0"/>
              <a:t>‹#›</a:t>
            </a:fld>
            <a:endParaRPr lang="en-US"/>
          </a:p>
        </p:txBody>
      </p:sp>
    </p:spTree>
    <p:extLst>
      <p:ext uri="{BB962C8B-B14F-4D97-AF65-F5344CB8AC3E}">
        <p14:creationId xmlns:p14="http://schemas.microsoft.com/office/powerpoint/2010/main" val="718972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3E58472-0338-43F4-BB68-CB2CD24FAD03}" type="datetimeFigureOut">
              <a:rPr lang="en-US" smtClean="0"/>
              <a:t>6/1/2021</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AE9161E4-E4EC-4ECB-BB68-E1C4D017CB96}" type="slidenum">
              <a:rPr lang="en-US" smtClean="0"/>
              <a:t>‹#›</a:t>
            </a:fld>
            <a:endParaRPr lang="en-US"/>
          </a:p>
        </p:txBody>
      </p:sp>
    </p:spTree>
    <p:extLst>
      <p:ext uri="{BB962C8B-B14F-4D97-AF65-F5344CB8AC3E}">
        <p14:creationId xmlns:p14="http://schemas.microsoft.com/office/powerpoint/2010/main" val="1710351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C3E58472-0338-43F4-BB68-CB2CD24FAD03}" type="datetimeFigureOut">
              <a:rPr lang="en-US" smtClean="0"/>
              <a:t>6/1/2021</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AE9161E4-E4EC-4ECB-BB68-E1C4D017CB96}" type="slidenum">
              <a:rPr lang="en-US" smtClean="0"/>
              <a:t>‹#›</a:t>
            </a:fld>
            <a:endParaRPr lang="en-US"/>
          </a:p>
        </p:txBody>
      </p:sp>
    </p:spTree>
    <p:extLst>
      <p:ext uri="{BB962C8B-B14F-4D97-AF65-F5344CB8AC3E}">
        <p14:creationId xmlns:p14="http://schemas.microsoft.com/office/powerpoint/2010/main" val="2143100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E58472-0338-43F4-BB68-CB2CD24FAD03}" type="datetimeFigureOut">
              <a:rPr lang="en-US" smtClean="0"/>
              <a:t>6/1/2021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161E4-E4EC-4ECB-BB68-E1C4D017CB96}" type="slidenum">
              <a:rPr lang="en-US" smtClean="0"/>
              <a:t>‹#›</a:t>
            </a:fld>
            <a:endParaRPr lang="en-US"/>
          </a:p>
        </p:txBody>
      </p:sp>
    </p:spTree>
    <p:extLst>
      <p:ext uri="{BB962C8B-B14F-4D97-AF65-F5344CB8AC3E}">
        <p14:creationId xmlns:p14="http://schemas.microsoft.com/office/powerpoint/2010/main" val="2223562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21" Type="http://schemas.openxmlformats.org/officeDocument/2006/relationships/image" Target="../media/image4.png"/><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20" Type="http://schemas.openxmlformats.org/officeDocument/2006/relationships/image" Target="../media/image3.png"/><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image" Target="../media/image2.png"/><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3E58472-0338-43F4-BB68-CB2CD24FAD03}" type="datetimeFigureOut">
              <a:rPr lang="en-US" smtClean="0"/>
              <a:t>6/1/2021</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AE9161E4-E4EC-4ECB-BB68-E1C4D017CB96}" type="slidenum">
              <a:rPr lang="en-US" smtClean="0"/>
              <a:t>‹#›</a:t>
            </a:fld>
            <a:endParaRPr lang="en-US"/>
          </a:p>
        </p:txBody>
      </p:sp>
    </p:spTree>
    <p:extLst>
      <p:ext uri="{BB962C8B-B14F-4D97-AF65-F5344CB8AC3E}">
        <p14:creationId xmlns:p14="http://schemas.microsoft.com/office/powerpoint/2010/main" val="1591212239"/>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defTabSz="457200"/>
            <a:fld id="{C3E58472-0338-43F4-BB68-CB2CD24FAD03}" type="datetimeFigureOut">
              <a:rPr lang="en-US" smtClean="0">
                <a:solidFill>
                  <a:prstClr val="white">
                    <a:tint val="75000"/>
                    <a:alpha val="60000"/>
                  </a:prstClr>
                </a:solidFill>
              </a:rPr>
              <a:pPr defTabSz="457200"/>
              <a:t>6/1/2021</a:t>
            </a:fld>
            <a:endParaRPr lang="en-US">
              <a:solidFill>
                <a:prstClr val="white">
                  <a:tint val="75000"/>
                  <a:alpha val="60000"/>
                </a:prstClr>
              </a:solidFill>
            </a:endParaRP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defTabSz="457200"/>
            <a:endParaRPr lang="en-US">
              <a:solidFill>
                <a:prstClr val="white">
                  <a:tint val="75000"/>
                  <a:alpha val="60000"/>
                </a:prstClr>
              </a:solidFill>
            </a:endParaRP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pPr defTabSz="457200"/>
            <a:fld id="{AE9161E4-E4EC-4ECB-BB68-E1C4D017CB96}" type="slidenum">
              <a:rPr lang="en-US" smtClean="0">
                <a:solidFill>
                  <a:prstClr val="white">
                    <a:tint val="75000"/>
                  </a:prstClr>
                </a:solidFill>
              </a:rPr>
              <a:pPr defTabSz="457200"/>
              <a:t>‹#›</a:t>
            </a:fld>
            <a:endParaRPr lang="en-US">
              <a:solidFill>
                <a:prstClr val="white">
                  <a:tint val="75000"/>
                </a:prstClr>
              </a:solidFill>
            </a:endParaRPr>
          </a:p>
        </p:txBody>
      </p:sp>
    </p:spTree>
    <p:extLst>
      <p:ext uri="{BB962C8B-B14F-4D97-AF65-F5344CB8AC3E}">
        <p14:creationId xmlns:p14="http://schemas.microsoft.com/office/powerpoint/2010/main" val="1510044420"/>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customXml" Target="../ink/ink43.xml"/><Relationship Id="rId7" Type="http://schemas.openxmlformats.org/officeDocument/2006/relationships/customXml" Target="../ink/ink4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customXml" Target="../ink/ink44.xml"/><Relationship Id="rId10" Type="http://schemas.openxmlformats.org/officeDocument/2006/relationships/image" Target="../media/image7.png"/><Relationship Id="rId4" Type="http://schemas.openxmlformats.org/officeDocument/2006/relationships/image" Target="../media/image18.png"/><Relationship Id="rId9" Type="http://schemas.openxmlformats.org/officeDocument/2006/relationships/customXml" Target="../ink/ink4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customXml" Target="../ink/ink6.xml"/><Relationship Id="rId18" Type="http://schemas.openxmlformats.org/officeDocument/2006/relationships/customXml" Target="../ink/ink9.xml"/><Relationship Id="rId26" Type="http://schemas.openxmlformats.org/officeDocument/2006/relationships/customXml" Target="../ink/ink14.xml"/><Relationship Id="rId3" Type="http://schemas.openxmlformats.org/officeDocument/2006/relationships/customXml" Target="../ink/ink1.xml"/><Relationship Id="rId21" Type="http://schemas.openxmlformats.org/officeDocument/2006/relationships/image" Target="../media/image14.png"/><Relationship Id="rId7" Type="http://schemas.openxmlformats.org/officeDocument/2006/relationships/customXml" Target="../ink/ink3.xml"/><Relationship Id="rId12" Type="http://schemas.openxmlformats.org/officeDocument/2006/relationships/image" Target="../media/image10.png"/><Relationship Id="rId17" Type="http://schemas.openxmlformats.org/officeDocument/2006/relationships/image" Target="../media/image12.png"/><Relationship Id="rId25" Type="http://schemas.openxmlformats.org/officeDocument/2006/relationships/customXml" Target="../ink/ink13.xml"/><Relationship Id="rId2" Type="http://schemas.openxmlformats.org/officeDocument/2006/relationships/notesSlide" Target="../notesSlides/notesSlide2.xml"/><Relationship Id="rId16" Type="http://schemas.openxmlformats.org/officeDocument/2006/relationships/customXml" Target="../ink/ink8.xml"/><Relationship Id="rId20" Type="http://schemas.openxmlformats.org/officeDocument/2006/relationships/customXml" Target="../ink/ink10.xml"/><Relationship Id="rId29"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customXml" Target="../ink/ink5.xml"/><Relationship Id="rId24" Type="http://schemas.openxmlformats.org/officeDocument/2006/relationships/customXml" Target="../ink/ink12.xml"/><Relationship Id="rId5" Type="http://schemas.openxmlformats.org/officeDocument/2006/relationships/customXml" Target="../ink/ink2.xml"/><Relationship Id="rId15" Type="http://schemas.openxmlformats.org/officeDocument/2006/relationships/image" Target="../media/image11.png"/><Relationship Id="rId23" Type="http://schemas.openxmlformats.org/officeDocument/2006/relationships/image" Target="../media/image15.png"/><Relationship Id="rId28" Type="http://schemas.openxmlformats.org/officeDocument/2006/relationships/customXml" Target="../ink/ink15.xml"/><Relationship Id="rId10" Type="http://schemas.openxmlformats.org/officeDocument/2006/relationships/image" Target="../media/image9.png"/><Relationship Id="rId19" Type="http://schemas.openxmlformats.org/officeDocument/2006/relationships/image" Target="../media/image13.png"/><Relationship Id="rId4" Type="http://schemas.openxmlformats.org/officeDocument/2006/relationships/image" Target="../media/image6.png"/><Relationship Id="rId9" Type="http://schemas.openxmlformats.org/officeDocument/2006/relationships/customXml" Target="../ink/ink4.xml"/><Relationship Id="rId14" Type="http://schemas.openxmlformats.org/officeDocument/2006/relationships/customXml" Target="../ink/ink7.xml"/><Relationship Id="rId22" Type="http://schemas.openxmlformats.org/officeDocument/2006/relationships/customXml" Target="../ink/ink11.xml"/><Relationship Id="rId27" Type="http://schemas.openxmlformats.org/officeDocument/2006/relationships/image" Target="../media/image16.png"/><Relationship Id="rId30" Type="http://schemas.openxmlformats.org/officeDocument/2006/relationships/customXml" Target="../ink/ink16.xml"/></Relationships>
</file>

<file path=ppt/slides/_rels/slide4.xml.rels><?xml version="1.0" encoding="UTF-8" standalone="yes"?>
<Relationships xmlns="http://schemas.openxmlformats.org/package/2006/relationships"><Relationship Id="rId8" Type="http://schemas.openxmlformats.org/officeDocument/2006/relationships/customXml" Target="../ink/ink21.xml"/><Relationship Id="rId3" Type="http://schemas.openxmlformats.org/officeDocument/2006/relationships/customXml" Target="../ink/ink17.xml"/><Relationship Id="rId7" Type="http://schemas.openxmlformats.org/officeDocument/2006/relationships/customXml" Target="../ink/ink20.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customXml" Target="../ink/ink19.xml"/><Relationship Id="rId5" Type="http://schemas.openxmlformats.org/officeDocument/2006/relationships/customXml" Target="../ink/ink18.xml"/><Relationship Id="rId4" Type="http://schemas.openxmlformats.org/officeDocument/2006/relationships/image" Target="../media/image7.png"/><Relationship Id="rId9" Type="http://schemas.openxmlformats.org/officeDocument/2006/relationships/customXml" Target="../ink/ink22.xml"/></Relationships>
</file>

<file path=ppt/slides/_rels/slide5.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customXml" Target="../ink/ink23.xml"/><Relationship Id="rId7" Type="http://schemas.openxmlformats.org/officeDocument/2006/relationships/customXml" Target="../ink/ink25.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customXml" Target="../ink/ink24.xml"/><Relationship Id="rId10" Type="http://schemas.openxmlformats.org/officeDocument/2006/relationships/image" Target="../media/image7.png"/><Relationship Id="rId4" Type="http://schemas.openxmlformats.org/officeDocument/2006/relationships/image" Target="../media/image18.png"/><Relationship Id="rId9" Type="http://schemas.openxmlformats.org/officeDocument/2006/relationships/customXml" Target="../ink/ink26.xml"/></Relationships>
</file>

<file path=ppt/slides/_rels/slide6.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customXml" Target="../ink/ink27.xml"/><Relationship Id="rId7" Type="http://schemas.openxmlformats.org/officeDocument/2006/relationships/customXml" Target="../ink/ink29.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customXml" Target="../ink/ink28.xml"/><Relationship Id="rId10" Type="http://schemas.openxmlformats.org/officeDocument/2006/relationships/image" Target="../media/image7.png"/><Relationship Id="rId4" Type="http://schemas.openxmlformats.org/officeDocument/2006/relationships/image" Target="../media/image18.png"/><Relationship Id="rId9" Type="http://schemas.openxmlformats.org/officeDocument/2006/relationships/customXml" Target="../ink/ink30.xml"/></Relationships>
</file>

<file path=ppt/slides/_rels/slide7.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customXml" Target="../ink/ink31.xml"/><Relationship Id="rId7" Type="http://schemas.openxmlformats.org/officeDocument/2006/relationships/customXml" Target="../ink/ink3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customXml" Target="../ink/ink32.xml"/><Relationship Id="rId10" Type="http://schemas.openxmlformats.org/officeDocument/2006/relationships/image" Target="../media/image7.png"/><Relationship Id="rId4" Type="http://schemas.openxmlformats.org/officeDocument/2006/relationships/image" Target="../media/image18.png"/><Relationship Id="rId9" Type="http://schemas.openxmlformats.org/officeDocument/2006/relationships/customXml" Target="../ink/ink34.xml"/></Relationships>
</file>

<file path=ppt/slides/_rels/slide8.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customXml" Target="../ink/ink35.xml"/><Relationship Id="rId7" Type="http://schemas.openxmlformats.org/officeDocument/2006/relationships/customXml" Target="../ink/ink37.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customXml" Target="../ink/ink36.xml"/><Relationship Id="rId10" Type="http://schemas.openxmlformats.org/officeDocument/2006/relationships/image" Target="../media/image7.png"/><Relationship Id="rId4" Type="http://schemas.openxmlformats.org/officeDocument/2006/relationships/image" Target="../media/image18.png"/><Relationship Id="rId9" Type="http://schemas.openxmlformats.org/officeDocument/2006/relationships/customXml" Target="../ink/ink38.xml"/></Relationships>
</file>

<file path=ppt/slides/_rels/slide9.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customXml" Target="../ink/ink39.xml"/><Relationship Id="rId7" Type="http://schemas.openxmlformats.org/officeDocument/2006/relationships/customXml" Target="../ink/ink41.xml"/><Relationship Id="rId2" Type="http://schemas.openxmlformats.org/officeDocument/2006/relationships/notesSlide" Target="../notesSlides/notesSlide8.xml"/><Relationship Id="rId1" Type="http://schemas.openxmlformats.org/officeDocument/2006/relationships/slideLayout" Target="../slideLayouts/slideLayout19.xml"/><Relationship Id="rId6" Type="http://schemas.openxmlformats.org/officeDocument/2006/relationships/image" Target="../media/image19.png"/><Relationship Id="rId5" Type="http://schemas.openxmlformats.org/officeDocument/2006/relationships/customXml" Target="../ink/ink40.xml"/><Relationship Id="rId10" Type="http://schemas.openxmlformats.org/officeDocument/2006/relationships/image" Target="../media/image7.png"/><Relationship Id="rId4" Type="http://schemas.openxmlformats.org/officeDocument/2006/relationships/image" Target="../media/image18.png"/><Relationship Id="rId9" Type="http://schemas.openxmlformats.org/officeDocument/2006/relationships/customXml" Target="../ink/ink4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7000"/>
                <a:hueMod val="88000"/>
                <a:satMod val="130000"/>
                <a:lumMod val="124000"/>
              </a:schemeClr>
            </a:gs>
            <a:gs pos="100000">
              <a:schemeClr val="bg2">
                <a:tint val="96000"/>
                <a:shade val="88000"/>
                <a:hueMod val="108000"/>
                <a:satMod val="164000"/>
                <a:lumMod val="76000"/>
              </a:schemeClr>
            </a:gs>
          </a:gsLst>
          <a:path path="circle">
            <a:fillToRect l="45000" t="65000" r="125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27238C-8EAF-4098-86E6-7723B7DAE6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Freeform 36">
            <a:extLst>
              <a:ext uri="{FF2B5EF4-FFF2-40B4-BE49-F238E27FC236}">
                <a16:creationId xmlns:a16="http://schemas.microsoft.com/office/drawing/2014/main" id="{992F97B1-1891-4FCC-9E5F-BA97EDB48F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2" name="Freeform: Shape 11">
            <a:extLst>
              <a:ext uri="{FF2B5EF4-FFF2-40B4-BE49-F238E27FC236}">
                <a16:creationId xmlns:a16="http://schemas.microsoft.com/office/drawing/2014/main" id="{78C6C821-FEE1-4EB6-9590-C021440C7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3" name="Subtitle 2">
            <a:extLst>
              <a:ext uri="{FF2B5EF4-FFF2-40B4-BE49-F238E27FC236}">
                <a16:creationId xmlns:a16="http://schemas.microsoft.com/office/drawing/2014/main" id="{A3F2A8DF-4DDA-412F-B083-F963C756FE9D}"/>
              </a:ext>
            </a:extLst>
          </p:cNvPr>
          <p:cNvSpPr>
            <a:spLocks noGrp="1"/>
          </p:cNvSpPr>
          <p:nvPr>
            <p:ph type="subTitle" idx="1"/>
          </p:nvPr>
        </p:nvSpPr>
        <p:spPr>
          <a:xfrm>
            <a:off x="1154955" y="4777380"/>
            <a:ext cx="6974911" cy="861420"/>
          </a:xfrm>
        </p:spPr>
        <p:txBody>
          <a:bodyPr>
            <a:normAutofit/>
          </a:bodyPr>
          <a:lstStyle/>
          <a:p>
            <a:r>
              <a:rPr lang="en-US">
                <a:solidFill>
                  <a:schemeClr val="tx1">
                    <a:lumMod val="85000"/>
                    <a:lumOff val="15000"/>
                  </a:schemeClr>
                </a:solidFill>
              </a:rPr>
              <a:t>Dan Laster, Director</a:t>
            </a:r>
          </a:p>
          <a:p>
            <a:r>
              <a:rPr lang="en-US" cap="none">
                <a:solidFill>
                  <a:schemeClr val="tx1">
                    <a:lumMod val="85000"/>
                    <a:lumOff val="15000"/>
                  </a:schemeClr>
                </a:solidFill>
              </a:rPr>
              <a:t>dan.laster</a:t>
            </a:r>
            <a:r>
              <a:rPr lang="en-US">
                <a:solidFill>
                  <a:schemeClr val="tx1">
                    <a:lumMod val="85000"/>
                    <a:lumOff val="15000"/>
                  </a:schemeClr>
                </a:solidFill>
              </a:rPr>
              <a:t>@</a:t>
            </a:r>
            <a:r>
              <a:rPr lang="en-US" cap="none">
                <a:solidFill>
                  <a:schemeClr val="tx1">
                    <a:lumMod val="85000"/>
                    <a:lumOff val="15000"/>
                  </a:schemeClr>
                </a:solidFill>
              </a:rPr>
              <a:t>doh.wa.gov</a:t>
            </a:r>
            <a:endParaRPr lang="en-US">
              <a:solidFill>
                <a:schemeClr val="tx1">
                  <a:lumMod val="85000"/>
                  <a:lumOff val="15000"/>
                </a:schemeClr>
              </a:solidFill>
            </a:endParaRPr>
          </a:p>
        </p:txBody>
      </p:sp>
      <p:sp>
        <p:nvSpPr>
          <p:cNvPr id="2" name="Title 1">
            <a:extLst>
              <a:ext uri="{FF2B5EF4-FFF2-40B4-BE49-F238E27FC236}">
                <a16:creationId xmlns:a16="http://schemas.microsoft.com/office/drawing/2014/main" id="{7DC23117-7ACA-4C30-96ED-D7176145E2F9}"/>
              </a:ext>
            </a:extLst>
          </p:cNvPr>
          <p:cNvSpPr>
            <a:spLocks noGrp="1"/>
          </p:cNvSpPr>
          <p:nvPr>
            <p:ph type="ctrTitle"/>
          </p:nvPr>
        </p:nvSpPr>
        <p:spPr>
          <a:xfrm>
            <a:off x="1154955" y="1447800"/>
            <a:ext cx="6974915" cy="3329581"/>
          </a:xfrm>
        </p:spPr>
        <p:txBody>
          <a:bodyPr>
            <a:normAutofit/>
          </a:bodyPr>
          <a:lstStyle/>
          <a:p>
            <a:pPr>
              <a:lnSpc>
                <a:spcPct val="90000"/>
              </a:lnSpc>
            </a:pPr>
            <a:r>
              <a:rPr lang="en-US" sz="4500"/>
              <a:t>Covid-19 Vaccine Action Command and Coordination System (VACCS) Center</a:t>
            </a:r>
          </a:p>
        </p:txBody>
      </p:sp>
      <p:sp>
        <p:nvSpPr>
          <p:cNvPr id="14" name="Rectangle 13">
            <a:extLst>
              <a:ext uri="{FF2B5EF4-FFF2-40B4-BE49-F238E27FC236}">
                <a16:creationId xmlns:a16="http://schemas.microsoft.com/office/drawing/2014/main" id="{B61A74B3-E247-44D4-8C48-FAE8E20564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90811553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75000"/>
          </a:schemeClr>
        </a:solidFill>
        <a:effectLst/>
      </p:bgPr>
    </p:bg>
    <p:spTree>
      <p:nvGrpSpPr>
        <p:cNvPr id="1" name=""/>
        <p:cNvGrpSpPr/>
        <p:nvPr/>
      </p:nvGrpSpPr>
      <p:grpSpPr>
        <a:xfrm>
          <a:off x="0" y="0"/>
          <a:ext cx="0" cy="0"/>
          <a:chOff x="0" y="0"/>
          <a:chExt cx="0" cy="0"/>
        </a:xfrm>
      </p:grpSpPr>
      <p:cxnSp>
        <p:nvCxnSpPr>
          <p:cNvPr id="30" name="Straight Connector 29">
            <a:extLst>
              <a:ext uri="{FF2B5EF4-FFF2-40B4-BE49-F238E27FC236}">
                <a16:creationId xmlns:a16="http://schemas.microsoft.com/office/drawing/2014/main" id="{B0965919-3210-BB44-B7E6-4D305C4B1AF5}"/>
              </a:ext>
            </a:extLst>
          </p:cNvPr>
          <p:cNvCxnSpPr>
            <a:cxnSpLocks/>
          </p:cNvCxnSpPr>
          <p:nvPr/>
        </p:nvCxnSpPr>
        <p:spPr>
          <a:xfrm flipH="1">
            <a:off x="6071568" y="3002681"/>
            <a:ext cx="2" cy="915648"/>
          </a:xfrm>
          <a:prstGeom prst="line">
            <a:avLst/>
          </a:prstGeom>
          <a:ln w="53975">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1169350-5654-4EBA-B8CA-1D0854561683}"/>
              </a:ext>
            </a:extLst>
          </p:cNvPr>
          <p:cNvSpPr>
            <a:spLocks noGrp="1"/>
          </p:cNvSpPr>
          <p:nvPr>
            <p:ph type="title"/>
          </p:nvPr>
        </p:nvSpPr>
        <p:spPr>
          <a:xfrm>
            <a:off x="1369210" y="102621"/>
            <a:ext cx="9404723" cy="1057739"/>
          </a:xfrm>
        </p:spPr>
        <p:txBody>
          <a:bodyPr/>
          <a:lstStyle/>
          <a:p>
            <a:pPr algn="ctr"/>
            <a:r>
              <a:rPr lang="en-US"/>
              <a:t>VACCS Center Structure</a:t>
            </a:r>
          </a:p>
        </p:txBody>
      </p:sp>
      <mc:AlternateContent xmlns:mc="http://schemas.openxmlformats.org/markup-compatibility/2006" xmlns:p14="http://schemas.microsoft.com/office/powerpoint/2010/main" xmlns:aink="http://schemas.microsoft.com/office/drawing/2016/ink">
        <mc:Choice Requires="p14 aink">
          <p:contentPart p14:bwMode="auto" r:id="rId3">
            <p14:nvContentPartPr>
              <p14:cNvPr id="11" name="Ink 10">
                <a:extLst>
                  <a:ext uri="{FF2B5EF4-FFF2-40B4-BE49-F238E27FC236}">
                    <a16:creationId xmlns:a16="http://schemas.microsoft.com/office/drawing/2014/main" id="{A8FA8F90-2A38-402A-AF57-39C843FBA246}"/>
                  </a:ext>
                </a:extLst>
              </p14:cNvPr>
              <p14:cNvContentPartPr/>
              <p14:nvPr/>
            </p14:nvContentPartPr>
            <p14:xfrm>
              <a:off x="3828675" y="1990065"/>
              <a:ext cx="360" cy="360"/>
            </p14:xfrm>
          </p:contentPart>
        </mc:Choice>
        <mc:Fallback xmlns="">
          <p:pic>
            <p:nvPicPr>
              <p:cNvPr id="11" name="Ink 10">
                <a:extLst>
                  <a:ext uri="{FF2B5EF4-FFF2-40B4-BE49-F238E27FC236}">
                    <a16:creationId xmlns:a16="http://schemas.microsoft.com/office/drawing/2014/main" id="{A8FA8F90-2A38-402A-AF57-39C843FBA246}"/>
                  </a:ext>
                </a:extLst>
              </p:cNvPr>
              <p:cNvPicPr/>
              <p:nvPr/>
            </p:nvPicPr>
            <p:blipFill>
              <a:blip r:embed="rId4"/>
              <a:stretch>
                <a:fillRect/>
              </a:stretch>
            </p:blipFill>
            <p:spPr>
              <a:xfrm>
                <a:off x="3810675" y="1882065"/>
                <a:ext cx="36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2" name="Ink 41">
                <a:extLst>
                  <a:ext uri="{FF2B5EF4-FFF2-40B4-BE49-F238E27FC236}">
                    <a16:creationId xmlns:a16="http://schemas.microsoft.com/office/drawing/2014/main" id="{B74CCF52-D7CC-48D6-B810-4CF813A4C8BA}"/>
                  </a:ext>
                </a:extLst>
              </p14:cNvPr>
              <p14:cNvContentPartPr/>
              <p14:nvPr/>
            </p14:nvContentPartPr>
            <p14:xfrm>
              <a:off x="1942635" y="1893585"/>
              <a:ext cx="57600" cy="49320"/>
            </p14:xfrm>
          </p:contentPart>
        </mc:Choice>
        <mc:Fallback xmlns="">
          <p:pic>
            <p:nvPicPr>
              <p:cNvPr id="42" name="Ink 41">
                <a:extLst>
                  <a:ext uri="{FF2B5EF4-FFF2-40B4-BE49-F238E27FC236}">
                    <a16:creationId xmlns:a16="http://schemas.microsoft.com/office/drawing/2014/main" id="{B74CCF52-D7CC-48D6-B810-4CF813A4C8BA}"/>
                  </a:ext>
                </a:extLst>
              </p:cNvPr>
              <p:cNvPicPr/>
              <p:nvPr/>
            </p:nvPicPr>
            <p:blipFill>
              <a:blip r:embed="rId6"/>
              <a:stretch>
                <a:fillRect/>
              </a:stretch>
            </p:blipFill>
            <p:spPr>
              <a:xfrm>
                <a:off x="1938315" y="1889233"/>
                <a:ext cx="66240" cy="58024"/>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4" name="Ink 43">
                <a:extLst>
                  <a:ext uri="{FF2B5EF4-FFF2-40B4-BE49-F238E27FC236}">
                    <a16:creationId xmlns:a16="http://schemas.microsoft.com/office/drawing/2014/main" id="{3780F8D1-AE47-4912-9668-17DB57C6E38A}"/>
                  </a:ext>
                </a:extLst>
              </p14:cNvPr>
              <p14:cNvContentPartPr/>
              <p14:nvPr/>
            </p14:nvContentPartPr>
            <p14:xfrm>
              <a:off x="1936875" y="1770825"/>
              <a:ext cx="31320" cy="19800"/>
            </p14:xfrm>
          </p:contentPart>
        </mc:Choice>
        <mc:Fallback xmlns="">
          <p:pic>
            <p:nvPicPr>
              <p:cNvPr id="44" name="Ink 43">
                <a:extLst>
                  <a:ext uri="{FF2B5EF4-FFF2-40B4-BE49-F238E27FC236}">
                    <a16:creationId xmlns:a16="http://schemas.microsoft.com/office/drawing/2014/main" id="{3780F8D1-AE47-4912-9668-17DB57C6E38A}"/>
                  </a:ext>
                </a:extLst>
              </p:cNvPr>
              <p:cNvPicPr/>
              <p:nvPr/>
            </p:nvPicPr>
            <p:blipFill>
              <a:blip r:embed="rId8"/>
              <a:stretch>
                <a:fillRect/>
              </a:stretch>
            </p:blipFill>
            <p:spPr>
              <a:xfrm>
                <a:off x="1932555" y="1766582"/>
                <a:ext cx="39960" cy="28286"/>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91" name="Ink 90">
                <a:extLst>
                  <a:ext uri="{FF2B5EF4-FFF2-40B4-BE49-F238E27FC236}">
                    <a16:creationId xmlns:a16="http://schemas.microsoft.com/office/drawing/2014/main" id="{1E034625-4261-4A9C-9568-554769EE06B0}"/>
                  </a:ext>
                </a:extLst>
              </p14:cNvPr>
              <p14:cNvContentPartPr/>
              <p14:nvPr/>
            </p14:nvContentPartPr>
            <p14:xfrm>
              <a:off x="199515" y="4895265"/>
              <a:ext cx="360" cy="360"/>
            </p14:xfrm>
          </p:contentPart>
        </mc:Choice>
        <mc:Fallback xmlns="">
          <p:pic>
            <p:nvPicPr>
              <p:cNvPr id="91" name="Ink 90">
                <a:extLst>
                  <a:ext uri="{FF2B5EF4-FFF2-40B4-BE49-F238E27FC236}">
                    <a16:creationId xmlns:a16="http://schemas.microsoft.com/office/drawing/2014/main" id="{1E034625-4261-4A9C-9568-554769EE06B0}"/>
                  </a:ext>
                </a:extLst>
              </p:cNvPr>
              <p:cNvPicPr/>
              <p:nvPr/>
            </p:nvPicPr>
            <p:blipFill>
              <a:blip r:embed="rId10"/>
              <a:stretch>
                <a:fillRect/>
              </a:stretch>
            </p:blipFill>
            <p:spPr>
              <a:xfrm>
                <a:off x="195195" y="4893105"/>
                <a:ext cx="9000" cy="4680"/>
              </a:xfrm>
              <a:prstGeom prst="rect">
                <a:avLst/>
              </a:prstGeom>
            </p:spPr>
          </p:pic>
        </mc:Fallback>
      </mc:AlternateContent>
      <p:sp>
        <p:nvSpPr>
          <p:cNvPr id="40" name="Rectangle 39">
            <a:extLst>
              <a:ext uri="{FF2B5EF4-FFF2-40B4-BE49-F238E27FC236}">
                <a16:creationId xmlns:a16="http://schemas.microsoft.com/office/drawing/2014/main" id="{0C8371D1-2940-4455-9688-194D0197F2C7}"/>
              </a:ext>
            </a:extLst>
          </p:cNvPr>
          <p:cNvSpPr/>
          <p:nvPr/>
        </p:nvSpPr>
        <p:spPr>
          <a:xfrm>
            <a:off x="4931695" y="3918329"/>
            <a:ext cx="2328610" cy="156240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algn="ctr"/>
            <a:r>
              <a:rPr lang="en-US" sz="1200" b="1" dirty="0"/>
              <a:t>Project &amp; Success</a:t>
            </a:r>
          </a:p>
          <a:p>
            <a:pPr lvl="0" algn="ctr">
              <a:defRPr/>
            </a:pPr>
            <a:r>
              <a:rPr lang="en-US" sz="1200" dirty="0">
                <a:solidFill>
                  <a:prstClr val="white"/>
                </a:solidFill>
              </a:rPr>
              <a:t>Reviewing current dashboards used by DOH / state leadership to identify potential improvements to aid in decision making. </a:t>
            </a:r>
          </a:p>
        </p:txBody>
      </p:sp>
      <p:sp>
        <p:nvSpPr>
          <p:cNvPr id="34" name="Rectangle 33">
            <a:extLst>
              <a:ext uri="{FF2B5EF4-FFF2-40B4-BE49-F238E27FC236}">
                <a16:creationId xmlns:a16="http://schemas.microsoft.com/office/drawing/2014/main" id="{5523C563-C76E-400E-A04C-07AD74FA0D8B}"/>
              </a:ext>
            </a:extLst>
          </p:cNvPr>
          <p:cNvSpPr/>
          <p:nvPr/>
        </p:nvSpPr>
        <p:spPr>
          <a:xfrm>
            <a:off x="4135019" y="2779022"/>
            <a:ext cx="3873103" cy="915648"/>
          </a:xfrm>
          <a:prstGeom prst="rect">
            <a:avLst/>
          </a:prstGeom>
          <a:solidFill>
            <a:schemeClr val="accent4"/>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entury Gothic" panose="020B0502020202020204"/>
                <a:ea typeface="+mn-ea"/>
                <a:cs typeface="+mn-cs"/>
              </a:rPr>
              <a:t>Lacy Fehrenbach (DOH) </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600" dirty="0">
                <a:ea typeface="+mn-lt"/>
                <a:cs typeface="+mn-lt"/>
              </a:rPr>
              <a:t>John Kahan (</a:t>
            </a:r>
            <a:r>
              <a:rPr kumimoji="0" lang="en-US" sz="1600" b="0" i="0" u="none" strike="noStrike" kern="1200" cap="none" spc="0" normalizeH="0" baseline="0" noProof="0" dirty="0">
                <a:ln>
                  <a:noFill/>
                </a:ln>
                <a:effectLst/>
                <a:uLnTx/>
                <a:uFillTx/>
                <a:ea typeface="+mn-lt"/>
                <a:cs typeface="+mn-lt"/>
              </a:rPr>
              <a:t>Microsoft)</a:t>
            </a:r>
            <a:endParaRPr lang="en-US" dirty="0">
              <a:ea typeface="+mn-lt"/>
              <a:cs typeface="+mn-lt"/>
            </a:endParaRPr>
          </a:p>
        </p:txBody>
      </p:sp>
      <p:sp>
        <p:nvSpPr>
          <p:cNvPr id="35" name="Rectangle 34">
            <a:extLst>
              <a:ext uri="{FF2B5EF4-FFF2-40B4-BE49-F238E27FC236}">
                <a16:creationId xmlns:a16="http://schemas.microsoft.com/office/drawing/2014/main" id="{B67594D7-0881-4F21-8D9E-7800B5AD455E}"/>
              </a:ext>
            </a:extLst>
          </p:cNvPr>
          <p:cNvSpPr/>
          <p:nvPr/>
        </p:nvSpPr>
        <p:spPr>
          <a:xfrm>
            <a:off x="3747808" y="985312"/>
            <a:ext cx="4647532" cy="1721878"/>
          </a:xfrm>
          <a:prstGeom prst="rect">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entury Gothic" panose="020B0502020202020204"/>
                <a:ea typeface="+mn-ea"/>
                <a:cs typeface="+mn-cs"/>
              </a:rPr>
              <a:t>Situational Awareness Workstream</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600" dirty="0">
                <a:solidFill>
                  <a:prstClr val="white"/>
                </a:solidFill>
                <a:latin typeface="Century Gothic" panose="020B0502020202020204"/>
              </a:rPr>
              <a:t>(1</a:t>
            </a:r>
            <a:r>
              <a:rPr lang="en-US" sz="1600" baseline="30000" dirty="0">
                <a:solidFill>
                  <a:prstClr val="white"/>
                </a:solidFill>
                <a:latin typeface="Century Gothic" panose="020B0502020202020204"/>
              </a:rPr>
              <a:t>st</a:t>
            </a:r>
            <a:r>
              <a:rPr lang="en-US" sz="1600" dirty="0">
                <a:solidFill>
                  <a:prstClr val="white"/>
                </a:solidFill>
                <a:latin typeface="Century Gothic" panose="020B0502020202020204"/>
              </a:rPr>
              <a:t> Kickoff meeting scheduled 3/3/21)</a:t>
            </a:r>
            <a:endParaRPr kumimoji="0" lang="en-US" sz="160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289632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8">
            <a:extLst>
              <a:ext uri="{FF2B5EF4-FFF2-40B4-BE49-F238E27FC236}">
                <a16:creationId xmlns:a16="http://schemas.microsoft.com/office/drawing/2014/main" id="{47AEA421-5F29-4BA7-9360-2501B59879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8" name="Freeform 7">
            <a:extLst>
              <a:ext uri="{FF2B5EF4-FFF2-40B4-BE49-F238E27FC236}">
                <a16:creationId xmlns:a16="http://schemas.microsoft.com/office/drawing/2014/main" id="{9348F0CB-4904-4DEF-BDD4-ADEC2DCCCB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2" name="Title 1">
            <a:extLst>
              <a:ext uri="{FF2B5EF4-FFF2-40B4-BE49-F238E27FC236}">
                <a16:creationId xmlns:a16="http://schemas.microsoft.com/office/drawing/2014/main" id="{67AFDD80-80C8-430F-89D6-9EFDA5A754BA}"/>
              </a:ext>
            </a:extLst>
          </p:cNvPr>
          <p:cNvSpPr>
            <a:spLocks noGrp="1"/>
          </p:cNvSpPr>
          <p:nvPr>
            <p:ph type="title"/>
          </p:nvPr>
        </p:nvSpPr>
        <p:spPr>
          <a:xfrm>
            <a:off x="648930" y="629267"/>
            <a:ext cx="9252154" cy="1016654"/>
          </a:xfrm>
        </p:spPr>
        <p:txBody>
          <a:bodyPr>
            <a:normAutofit/>
          </a:bodyPr>
          <a:lstStyle/>
          <a:p>
            <a:r>
              <a:rPr lang="en-US">
                <a:solidFill>
                  <a:srgbClr val="EBEBEB"/>
                </a:solidFill>
              </a:rPr>
              <a:t>WA History of Covid-19</a:t>
            </a:r>
          </a:p>
        </p:txBody>
      </p:sp>
      <p:sp>
        <p:nvSpPr>
          <p:cNvPr id="19" name="Rectangle 12">
            <a:extLst>
              <a:ext uri="{FF2B5EF4-FFF2-40B4-BE49-F238E27FC236}">
                <a16:creationId xmlns:a16="http://schemas.microsoft.com/office/drawing/2014/main" id="{1583E1B8-79B3-49BB-8704-58E4AB1AF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0" name="Freeform: Shape 14">
            <a:extLst>
              <a:ext uri="{FF2B5EF4-FFF2-40B4-BE49-F238E27FC236}">
                <a16:creationId xmlns:a16="http://schemas.microsoft.com/office/drawing/2014/main" id="{7BB34D5F-2B87-438E-8236-69C6068D4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8" cy="5095933"/>
          </a:xfrm>
          <a:custGeom>
            <a:avLst/>
            <a:gdLst>
              <a:gd name="connsiteX0" fmla="*/ 1 w 12192418"/>
              <a:gd name="connsiteY0" fmla="*/ 0 h 5095933"/>
              <a:gd name="connsiteX1" fmla="*/ 71932 w 12192418"/>
              <a:gd name="connsiteY1" fmla="*/ 12261 h 5095933"/>
              <a:gd name="connsiteX2" fmla="*/ 282849 w 12192418"/>
              <a:gd name="connsiteY2" fmla="*/ 48343 h 5095933"/>
              <a:gd name="connsiteX3" fmla="*/ 436464 w 12192418"/>
              <a:gd name="connsiteY3" fmla="*/ 73565 h 5095933"/>
              <a:gd name="connsiteX4" fmla="*/ 619339 w 12192418"/>
              <a:gd name="connsiteY4" fmla="*/ 100188 h 5095933"/>
              <a:gd name="connsiteX5" fmla="*/ 836351 w 12192418"/>
              <a:gd name="connsiteY5" fmla="*/ 132066 h 5095933"/>
              <a:gd name="connsiteX6" fmla="*/ 1076528 w 12192418"/>
              <a:gd name="connsiteY6" fmla="*/ 165696 h 5095933"/>
              <a:gd name="connsiteX7" fmla="*/ 1347184 w 12192418"/>
              <a:gd name="connsiteY7" fmla="*/ 201077 h 5095933"/>
              <a:gd name="connsiteX8" fmla="*/ 1642223 w 12192418"/>
              <a:gd name="connsiteY8" fmla="*/ 238560 h 5095933"/>
              <a:gd name="connsiteX9" fmla="*/ 1962864 w 12192418"/>
              <a:gd name="connsiteY9" fmla="*/ 276043 h 5095933"/>
              <a:gd name="connsiteX10" fmla="*/ 2304232 w 12192418"/>
              <a:gd name="connsiteY10" fmla="*/ 314227 h 5095933"/>
              <a:gd name="connsiteX11" fmla="*/ 2672421 w 12192418"/>
              <a:gd name="connsiteY11" fmla="*/ 349608 h 5095933"/>
              <a:gd name="connsiteX12" fmla="*/ 3057678 w 12192418"/>
              <a:gd name="connsiteY12" fmla="*/ 383588 h 5095933"/>
              <a:gd name="connsiteX13" fmla="*/ 3464881 w 12192418"/>
              <a:gd name="connsiteY13" fmla="*/ 414415 h 5095933"/>
              <a:gd name="connsiteX14" fmla="*/ 3889152 w 12192418"/>
              <a:gd name="connsiteY14" fmla="*/ 443841 h 5095933"/>
              <a:gd name="connsiteX15" fmla="*/ 4331710 w 12192418"/>
              <a:gd name="connsiteY15" fmla="*/ 471515 h 5095933"/>
              <a:gd name="connsiteX16" fmla="*/ 4558476 w 12192418"/>
              <a:gd name="connsiteY16" fmla="*/ 481324 h 5095933"/>
              <a:gd name="connsiteX17" fmla="*/ 4790118 w 12192418"/>
              <a:gd name="connsiteY17" fmla="*/ 492183 h 5095933"/>
              <a:gd name="connsiteX18" fmla="*/ 5025418 w 12192418"/>
              <a:gd name="connsiteY18" fmla="*/ 502342 h 5095933"/>
              <a:gd name="connsiteX19" fmla="*/ 5261937 w 12192418"/>
              <a:gd name="connsiteY19" fmla="*/ 508998 h 5095933"/>
              <a:gd name="connsiteX20" fmla="*/ 5503332 w 12192418"/>
              <a:gd name="connsiteY20" fmla="*/ 514953 h 5095933"/>
              <a:gd name="connsiteX21" fmla="*/ 5747167 w 12192418"/>
              <a:gd name="connsiteY21" fmla="*/ 521259 h 5095933"/>
              <a:gd name="connsiteX22" fmla="*/ 5995877 w 12192418"/>
              <a:gd name="connsiteY22" fmla="*/ 525463 h 5095933"/>
              <a:gd name="connsiteX23" fmla="*/ 6247026 w 12192418"/>
              <a:gd name="connsiteY23" fmla="*/ 525463 h 5095933"/>
              <a:gd name="connsiteX24" fmla="*/ 6500613 w 12192418"/>
              <a:gd name="connsiteY24" fmla="*/ 527565 h 5095933"/>
              <a:gd name="connsiteX25" fmla="*/ 6756639 w 12192418"/>
              <a:gd name="connsiteY25" fmla="*/ 525463 h 5095933"/>
              <a:gd name="connsiteX26" fmla="*/ 7016322 w 12192418"/>
              <a:gd name="connsiteY26" fmla="*/ 521259 h 5095933"/>
              <a:gd name="connsiteX27" fmla="*/ 7276005 w 12192418"/>
              <a:gd name="connsiteY27" fmla="*/ 517406 h 5095933"/>
              <a:gd name="connsiteX28" fmla="*/ 7539345 w 12192418"/>
              <a:gd name="connsiteY28" fmla="*/ 508998 h 5095933"/>
              <a:gd name="connsiteX29" fmla="*/ 7805124 w 12192418"/>
              <a:gd name="connsiteY29" fmla="*/ 500241 h 5095933"/>
              <a:gd name="connsiteX30" fmla="*/ 8070903 w 12192418"/>
              <a:gd name="connsiteY30" fmla="*/ 490082 h 5095933"/>
              <a:gd name="connsiteX31" fmla="*/ 8339121 w 12192418"/>
              <a:gd name="connsiteY31" fmla="*/ 475719 h 5095933"/>
              <a:gd name="connsiteX32" fmla="*/ 8609776 w 12192418"/>
              <a:gd name="connsiteY32" fmla="*/ 458554 h 5095933"/>
              <a:gd name="connsiteX33" fmla="*/ 8881651 w 12192418"/>
              <a:gd name="connsiteY33" fmla="*/ 442089 h 5095933"/>
              <a:gd name="connsiteX34" fmla="*/ 9153526 w 12192418"/>
              <a:gd name="connsiteY34" fmla="*/ 421071 h 5095933"/>
              <a:gd name="connsiteX35" fmla="*/ 9429058 w 12192418"/>
              <a:gd name="connsiteY35" fmla="*/ 395849 h 5095933"/>
              <a:gd name="connsiteX36" fmla="*/ 9700933 w 12192418"/>
              <a:gd name="connsiteY36" fmla="*/ 370626 h 5095933"/>
              <a:gd name="connsiteX37" fmla="*/ 9977684 w 12192418"/>
              <a:gd name="connsiteY37" fmla="*/ 341551 h 5095933"/>
              <a:gd name="connsiteX38" fmla="*/ 10255655 w 12192418"/>
              <a:gd name="connsiteY38" fmla="*/ 309673 h 5095933"/>
              <a:gd name="connsiteX39" fmla="*/ 10529968 w 12192418"/>
              <a:gd name="connsiteY39" fmla="*/ 276043 h 5095933"/>
              <a:gd name="connsiteX40" fmla="*/ 10807939 w 12192418"/>
              <a:gd name="connsiteY40" fmla="*/ 236809 h 5095933"/>
              <a:gd name="connsiteX41" fmla="*/ 11084690 w 12192418"/>
              <a:gd name="connsiteY41" fmla="*/ 194772 h 5095933"/>
              <a:gd name="connsiteX42" fmla="*/ 11362661 w 12192418"/>
              <a:gd name="connsiteY42" fmla="*/ 153085 h 5095933"/>
              <a:gd name="connsiteX43" fmla="*/ 11639412 w 12192418"/>
              <a:gd name="connsiteY43" fmla="*/ 104392 h 5095933"/>
              <a:gd name="connsiteX44" fmla="*/ 11914945 w 12192418"/>
              <a:gd name="connsiteY44" fmla="*/ 54648 h 5095933"/>
              <a:gd name="connsiteX45" fmla="*/ 12191696 w 12192418"/>
              <a:gd name="connsiteY45" fmla="*/ 2452 h 5095933"/>
              <a:gd name="connsiteX46" fmla="*/ 12191696 w 12192418"/>
              <a:gd name="connsiteY46" fmla="*/ 2109542 h 5095933"/>
              <a:gd name="connsiteX47" fmla="*/ 12191999 w 12192418"/>
              <a:gd name="connsiteY47" fmla="*/ 2109542 h 5095933"/>
              <a:gd name="connsiteX48" fmla="*/ 12191999 w 12192418"/>
              <a:gd name="connsiteY48" fmla="*/ 2802467 h 5095933"/>
              <a:gd name="connsiteX49" fmla="*/ 12192418 w 12192418"/>
              <a:gd name="connsiteY49" fmla="*/ 2802467 h 5095933"/>
              <a:gd name="connsiteX50" fmla="*/ 12192418 w 12192418"/>
              <a:gd name="connsiteY50" fmla="*/ 5095933 h 5095933"/>
              <a:gd name="connsiteX51" fmla="*/ 1 w 12192418"/>
              <a:gd name="connsiteY51" fmla="*/ 5095933 h 5095933"/>
              <a:gd name="connsiteX52" fmla="*/ 1 w 12192418"/>
              <a:gd name="connsiteY52" fmla="*/ 4074529 h 5095933"/>
              <a:gd name="connsiteX53" fmla="*/ 0 w 12192418"/>
              <a:gd name="connsiteY53" fmla="*/ 4074529 h 5095933"/>
              <a:gd name="connsiteX54" fmla="*/ 0 w 12192418"/>
              <a:gd name="connsiteY54" fmla="*/ 2109542 h 5095933"/>
              <a:gd name="connsiteX55" fmla="*/ 1 w 12192418"/>
              <a:gd name="connsiteY55" fmla="*/ 2109542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418" h="5095933">
                <a:moveTo>
                  <a:pt x="1" y="0"/>
                </a:moveTo>
                <a:lnTo>
                  <a:pt x="71932" y="12261"/>
                </a:lnTo>
                <a:lnTo>
                  <a:pt x="282849" y="48343"/>
                </a:lnTo>
                <a:lnTo>
                  <a:pt x="436464" y="73565"/>
                </a:lnTo>
                <a:lnTo>
                  <a:pt x="619339" y="100188"/>
                </a:lnTo>
                <a:lnTo>
                  <a:pt x="836351" y="132066"/>
                </a:lnTo>
                <a:lnTo>
                  <a:pt x="1076528" y="165696"/>
                </a:lnTo>
                <a:lnTo>
                  <a:pt x="1347184" y="201077"/>
                </a:lnTo>
                <a:lnTo>
                  <a:pt x="1642223" y="238560"/>
                </a:lnTo>
                <a:lnTo>
                  <a:pt x="1962864" y="276043"/>
                </a:lnTo>
                <a:lnTo>
                  <a:pt x="2304232" y="314227"/>
                </a:lnTo>
                <a:lnTo>
                  <a:pt x="2672421" y="349608"/>
                </a:lnTo>
                <a:lnTo>
                  <a:pt x="3057678" y="383588"/>
                </a:lnTo>
                <a:lnTo>
                  <a:pt x="3464881" y="414415"/>
                </a:lnTo>
                <a:lnTo>
                  <a:pt x="3889152" y="443841"/>
                </a:lnTo>
                <a:lnTo>
                  <a:pt x="4331710" y="471515"/>
                </a:lnTo>
                <a:lnTo>
                  <a:pt x="4558476" y="481324"/>
                </a:lnTo>
                <a:lnTo>
                  <a:pt x="4790118" y="492183"/>
                </a:lnTo>
                <a:lnTo>
                  <a:pt x="5025418" y="502342"/>
                </a:lnTo>
                <a:lnTo>
                  <a:pt x="5261937" y="508998"/>
                </a:lnTo>
                <a:lnTo>
                  <a:pt x="5503332" y="514953"/>
                </a:lnTo>
                <a:lnTo>
                  <a:pt x="5747167" y="521259"/>
                </a:lnTo>
                <a:lnTo>
                  <a:pt x="5995877" y="525463"/>
                </a:lnTo>
                <a:lnTo>
                  <a:pt x="6247026" y="525463"/>
                </a:lnTo>
                <a:lnTo>
                  <a:pt x="6500613" y="527565"/>
                </a:lnTo>
                <a:lnTo>
                  <a:pt x="6756639" y="525463"/>
                </a:lnTo>
                <a:lnTo>
                  <a:pt x="7016322" y="521259"/>
                </a:lnTo>
                <a:lnTo>
                  <a:pt x="7276005" y="517406"/>
                </a:lnTo>
                <a:lnTo>
                  <a:pt x="7539345" y="508998"/>
                </a:lnTo>
                <a:lnTo>
                  <a:pt x="7805124" y="500241"/>
                </a:lnTo>
                <a:lnTo>
                  <a:pt x="8070903" y="490082"/>
                </a:lnTo>
                <a:lnTo>
                  <a:pt x="8339121" y="475719"/>
                </a:lnTo>
                <a:lnTo>
                  <a:pt x="8609776" y="458554"/>
                </a:lnTo>
                <a:lnTo>
                  <a:pt x="8881651" y="442089"/>
                </a:lnTo>
                <a:lnTo>
                  <a:pt x="9153526" y="421071"/>
                </a:lnTo>
                <a:lnTo>
                  <a:pt x="9429058" y="395849"/>
                </a:lnTo>
                <a:lnTo>
                  <a:pt x="9700933" y="370626"/>
                </a:lnTo>
                <a:lnTo>
                  <a:pt x="9977684" y="341551"/>
                </a:lnTo>
                <a:lnTo>
                  <a:pt x="10255655" y="309673"/>
                </a:lnTo>
                <a:lnTo>
                  <a:pt x="10529968" y="276043"/>
                </a:lnTo>
                <a:lnTo>
                  <a:pt x="10807939" y="236809"/>
                </a:lnTo>
                <a:lnTo>
                  <a:pt x="11084690" y="194772"/>
                </a:lnTo>
                <a:lnTo>
                  <a:pt x="11362661" y="153085"/>
                </a:lnTo>
                <a:lnTo>
                  <a:pt x="11639412" y="104392"/>
                </a:lnTo>
                <a:lnTo>
                  <a:pt x="11914945" y="54648"/>
                </a:lnTo>
                <a:lnTo>
                  <a:pt x="12191696" y="2452"/>
                </a:lnTo>
                <a:lnTo>
                  <a:pt x="12191696" y="2109542"/>
                </a:lnTo>
                <a:lnTo>
                  <a:pt x="12191999" y="2109542"/>
                </a:lnTo>
                <a:lnTo>
                  <a:pt x="12191999" y="2802467"/>
                </a:lnTo>
                <a:lnTo>
                  <a:pt x="12192418" y="2802467"/>
                </a:lnTo>
                <a:lnTo>
                  <a:pt x="12192418" y="5095933"/>
                </a:lnTo>
                <a:lnTo>
                  <a:pt x="1" y="5095933"/>
                </a:lnTo>
                <a:lnTo>
                  <a:pt x="1" y="4074529"/>
                </a:lnTo>
                <a:lnTo>
                  <a:pt x="0" y="4074529"/>
                </a:lnTo>
                <a:lnTo>
                  <a:pt x="0" y="2109542"/>
                </a:lnTo>
                <a:lnTo>
                  <a:pt x="1" y="2109542"/>
                </a:lnTo>
                <a:close/>
              </a:path>
            </a:pathLst>
          </a:custGeom>
          <a:solidFill>
            <a:schemeClr val="bg1"/>
          </a:solidFill>
          <a:ln>
            <a:noFill/>
          </a:ln>
        </p:spPr>
      </p:sp>
      <p:graphicFrame>
        <p:nvGraphicFramePr>
          <p:cNvPr id="21" name="Content Placeholder 2">
            <a:extLst>
              <a:ext uri="{FF2B5EF4-FFF2-40B4-BE49-F238E27FC236}">
                <a16:creationId xmlns:a16="http://schemas.microsoft.com/office/drawing/2014/main" id="{0A62A4B3-DFB3-409E-8BC8-0EEB1B8F5672}"/>
              </a:ext>
            </a:extLst>
          </p:cNvPr>
          <p:cNvGraphicFramePr>
            <a:graphicFrameLocks noGrp="1"/>
          </p:cNvGraphicFramePr>
          <p:nvPr>
            <p:ph idx="1"/>
            <p:extLst>
              <p:ext uri="{D42A27DB-BD31-4B8C-83A1-F6EECF244321}">
                <p14:modId xmlns:p14="http://schemas.microsoft.com/office/powerpoint/2010/main" val="1316825954"/>
              </p:ext>
            </p:extLst>
          </p:nvPr>
        </p:nvGraphicFramePr>
        <p:xfrm>
          <a:off x="648314" y="1610925"/>
          <a:ext cx="10895370" cy="59124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13528549"/>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76FFA-C5B3-4FDA-87ED-8C6D88080606}"/>
              </a:ext>
            </a:extLst>
          </p:cNvPr>
          <p:cNvSpPr>
            <a:spLocks noGrp="1"/>
          </p:cNvSpPr>
          <p:nvPr>
            <p:ph idx="1"/>
          </p:nvPr>
        </p:nvSpPr>
        <p:spPr>
          <a:xfrm>
            <a:off x="6096000" y="1973639"/>
            <a:ext cx="5815545" cy="4568641"/>
          </a:xfrm>
          <a:solidFill>
            <a:schemeClr val="bg2"/>
          </a:solidFill>
          <a:ln w="31750">
            <a:solidFill>
              <a:schemeClr val="tx1"/>
            </a:solidFill>
          </a:ln>
        </p:spPr>
        <p:txBody>
          <a:bodyPr anchor="t">
            <a:normAutofit fontScale="92500" lnSpcReduction="20000"/>
          </a:bodyPr>
          <a:lstStyle/>
          <a:p>
            <a:pPr marL="0" indent="0">
              <a:buNone/>
            </a:pPr>
            <a:endParaRPr lang="en-US" sz="2200"/>
          </a:p>
          <a:p>
            <a:pPr marL="0" indent="0">
              <a:buNone/>
            </a:pPr>
            <a:r>
              <a:rPr lang="en-US" sz="2200"/>
              <a:t>The Washington Covid-19 Vaccine Action Command and Coordination System (VACCS) Center has been established to support comprehensive access to mass vaccinations across the state of Washington in the safest, fastest, most equitable and efficient means possible. Through Public-Private partnerships </a:t>
            </a:r>
            <a:r>
              <a:rPr lang="en-US" sz="2200">
                <a:solidFill>
                  <a:srgbClr val="92D050"/>
                </a:solidFill>
              </a:rPr>
              <a:t>the Center supports the Department of Health </a:t>
            </a:r>
            <a:r>
              <a:rPr lang="en-US" sz="2200"/>
              <a:t>by innovating and delivering solutions that address this critical need for and with our community. </a:t>
            </a:r>
            <a:r>
              <a:rPr lang="en-US" sz="2200">
                <a:solidFill>
                  <a:srgbClr val="92D050"/>
                </a:solidFill>
              </a:rPr>
              <a:t>All Public-Private partnership efforts are strictly on a volunteer basis</a:t>
            </a:r>
            <a:r>
              <a:rPr lang="en-US" sz="2200"/>
              <a:t>, compliant with Washington State and Department of Health guidelines and will serve under the direction of Washington State and Department of Health.</a:t>
            </a:r>
          </a:p>
          <a:p>
            <a:endParaRPr lang="en-US" sz="2200"/>
          </a:p>
        </p:txBody>
      </p:sp>
      <mc:AlternateContent xmlns:mc="http://schemas.openxmlformats.org/markup-compatibility/2006" xmlns:p14="http://schemas.microsoft.com/office/powerpoint/2010/main">
        <mc:Choice Requires="p14">
          <p:contentPart p14:bwMode="auto" r:id="rId3">
            <p14:nvContentPartPr>
              <p14:cNvPr id="4" name="Ink 3">
                <a:extLst>
                  <a:ext uri="{FF2B5EF4-FFF2-40B4-BE49-F238E27FC236}">
                    <a16:creationId xmlns:a16="http://schemas.microsoft.com/office/drawing/2014/main" id="{4B0A9D96-1F20-40DF-AA49-57E845C8EAB9}"/>
                  </a:ext>
                </a:extLst>
              </p14:cNvPr>
              <p14:cNvContentPartPr/>
              <p14:nvPr/>
            </p14:nvContentPartPr>
            <p14:xfrm>
              <a:off x="3244035" y="2933265"/>
              <a:ext cx="3960" cy="360"/>
            </p14:xfrm>
          </p:contentPart>
        </mc:Choice>
        <mc:Fallback xmlns="">
          <p:pic>
            <p:nvPicPr>
              <p:cNvPr id="4" name="Ink 3">
                <a:extLst>
                  <a:ext uri="{FF2B5EF4-FFF2-40B4-BE49-F238E27FC236}">
                    <a16:creationId xmlns:a16="http://schemas.microsoft.com/office/drawing/2014/main" id="{4B0A9D96-1F20-40DF-AA49-57E845C8EAB9}"/>
                  </a:ext>
                </a:extLst>
              </p:cNvPr>
              <p:cNvPicPr/>
              <p:nvPr/>
            </p:nvPicPr>
            <p:blipFill>
              <a:blip r:embed="rId4"/>
              <a:stretch>
                <a:fillRect/>
              </a:stretch>
            </p:blipFill>
            <p:spPr>
              <a:xfrm>
                <a:off x="3239715" y="2928945"/>
                <a:ext cx="12600" cy="9000"/>
              </a:xfrm>
              <a:prstGeom prst="rect">
                <a:avLst/>
              </a:prstGeom>
            </p:spPr>
          </p:pic>
        </mc:Fallback>
      </mc:AlternateContent>
      <p:grpSp>
        <p:nvGrpSpPr>
          <p:cNvPr id="7" name="Group 6">
            <a:extLst>
              <a:ext uri="{FF2B5EF4-FFF2-40B4-BE49-F238E27FC236}">
                <a16:creationId xmlns:a16="http://schemas.microsoft.com/office/drawing/2014/main" id="{4F79367F-0DB3-4B1D-9E88-5ADD9B2AB1B4}"/>
              </a:ext>
            </a:extLst>
          </p:cNvPr>
          <p:cNvGrpSpPr/>
          <p:nvPr/>
        </p:nvGrpSpPr>
        <p:grpSpPr>
          <a:xfrm>
            <a:off x="5010195" y="2485785"/>
            <a:ext cx="360" cy="360"/>
            <a:chOff x="5010195" y="2485785"/>
            <a:chExt cx="360" cy="360"/>
          </a:xfrm>
        </p:grpSpPr>
        <mc:AlternateContent xmlns:mc="http://schemas.openxmlformats.org/markup-compatibility/2006" xmlns:p14="http://schemas.microsoft.com/office/powerpoint/2010/main">
          <mc:Choice Requires="p14">
            <p:contentPart p14:bwMode="auto" r:id="rId5">
              <p14:nvContentPartPr>
                <p14:cNvPr id="5" name="Ink 4">
                  <a:extLst>
                    <a:ext uri="{FF2B5EF4-FFF2-40B4-BE49-F238E27FC236}">
                      <a16:creationId xmlns:a16="http://schemas.microsoft.com/office/drawing/2014/main" id="{6A8F3486-BB9B-4365-AF72-281CE5FFE6FF}"/>
                    </a:ext>
                  </a:extLst>
                </p14:cNvPr>
                <p14:cNvContentPartPr/>
                <p14:nvPr/>
              </p14:nvContentPartPr>
              <p14:xfrm>
                <a:off x="5010195" y="2485785"/>
                <a:ext cx="360" cy="360"/>
              </p14:xfrm>
            </p:contentPart>
          </mc:Choice>
          <mc:Fallback xmlns="">
            <p:pic>
              <p:nvPicPr>
                <p:cNvPr id="5" name="Ink 4">
                  <a:extLst>
                    <a:ext uri="{FF2B5EF4-FFF2-40B4-BE49-F238E27FC236}">
                      <a16:creationId xmlns:a16="http://schemas.microsoft.com/office/drawing/2014/main" id="{6A8F3486-BB9B-4365-AF72-281CE5FFE6FF}"/>
                    </a:ext>
                  </a:extLst>
                </p:cNvPr>
                <p:cNvPicPr/>
                <p:nvPr/>
              </p:nvPicPr>
              <p:blipFill>
                <a:blip r:embed="rId6"/>
                <a:stretch>
                  <a:fillRect/>
                </a:stretch>
              </p:blipFill>
              <p:spPr>
                <a:xfrm>
                  <a:off x="5005875" y="2481465"/>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6" name="Ink 5">
                  <a:extLst>
                    <a:ext uri="{FF2B5EF4-FFF2-40B4-BE49-F238E27FC236}">
                      <a16:creationId xmlns:a16="http://schemas.microsoft.com/office/drawing/2014/main" id="{A28ED113-68FB-4FBB-8A8E-490BB495DA22}"/>
                    </a:ext>
                  </a:extLst>
                </p14:cNvPr>
                <p14:cNvContentPartPr/>
                <p14:nvPr/>
              </p14:nvContentPartPr>
              <p14:xfrm>
                <a:off x="5010195" y="2485785"/>
                <a:ext cx="360" cy="360"/>
              </p14:xfrm>
            </p:contentPart>
          </mc:Choice>
          <mc:Fallback xmlns="">
            <p:pic>
              <p:nvPicPr>
                <p:cNvPr id="6" name="Ink 5">
                  <a:extLst>
                    <a:ext uri="{FF2B5EF4-FFF2-40B4-BE49-F238E27FC236}">
                      <a16:creationId xmlns:a16="http://schemas.microsoft.com/office/drawing/2014/main" id="{A28ED113-68FB-4FBB-8A8E-490BB495DA22}"/>
                    </a:ext>
                  </a:extLst>
                </p:cNvPr>
                <p:cNvPicPr/>
                <p:nvPr/>
              </p:nvPicPr>
              <p:blipFill>
                <a:blip r:embed="rId8"/>
                <a:stretch>
                  <a:fillRect/>
                </a:stretch>
              </p:blipFill>
              <p:spPr>
                <a:xfrm>
                  <a:off x="5005875" y="2481465"/>
                  <a:ext cx="9000" cy="9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9">
            <p14:nvContentPartPr>
              <p14:cNvPr id="11" name="Ink 10">
                <a:extLst>
                  <a:ext uri="{FF2B5EF4-FFF2-40B4-BE49-F238E27FC236}">
                    <a16:creationId xmlns:a16="http://schemas.microsoft.com/office/drawing/2014/main" id="{6E022007-6BA6-4798-9264-98C392B3C837}"/>
                  </a:ext>
                </a:extLst>
              </p14:cNvPr>
              <p14:cNvContentPartPr/>
              <p14:nvPr/>
            </p14:nvContentPartPr>
            <p14:xfrm>
              <a:off x="4873035" y="2727345"/>
              <a:ext cx="4320" cy="6120"/>
            </p14:xfrm>
          </p:contentPart>
        </mc:Choice>
        <mc:Fallback xmlns="">
          <p:pic>
            <p:nvPicPr>
              <p:cNvPr id="11" name="Ink 10">
                <a:extLst>
                  <a:ext uri="{FF2B5EF4-FFF2-40B4-BE49-F238E27FC236}">
                    <a16:creationId xmlns:a16="http://schemas.microsoft.com/office/drawing/2014/main" id="{6E022007-6BA6-4798-9264-98C392B3C837}"/>
                  </a:ext>
                </a:extLst>
              </p:cNvPr>
              <p:cNvPicPr/>
              <p:nvPr/>
            </p:nvPicPr>
            <p:blipFill>
              <a:blip r:embed="rId10"/>
              <a:stretch>
                <a:fillRect/>
              </a:stretch>
            </p:blipFill>
            <p:spPr>
              <a:xfrm>
                <a:off x="4868715" y="2722755"/>
                <a:ext cx="12960" cy="153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2" name="Ink 11">
                <a:extLst>
                  <a:ext uri="{FF2B5EF4-FFF2-40B4-BE49-F238E27FC236}">
                    <a16:creationId xmlns:a16="http://schemas.microsoft.com/office/drawing/2014/main" id="{1F3FC0BA-D69B-4D55-81A5-CB268F591F81}"/>
                  </a:ext>
                </a:extLst>
              </p14:cNvPr>
              <p14:cNvContentPartPr/>
              <p14:nvPr/>
            </p14:nvContentPartPr>
            <p14:xfrm>
              <a:off x="4866915" y="2700705"/>
              <a:ext cx="360" cy="3960"/>
            </p14:xfrm>
          </p:contentPart>
        </mc:Choice>
        <mc:Fallback xmlns="">
          <p:pic>
            <p:nvPicPr>
              <p:cNvPr id="12" name="Ink 11">
                <a:extLst>
                  <a:ext uri="{FF2B5EF4-FFF2-40B4-BE49-F238E27FC236}">
                    <a16:creationId xmlns:a16="http://schemas.microsoft.com/office/drawing/2014/main" id="{1F3FC0BA-D69B-4D55-81A5-CB268F591F81}"/>
                  </a:ext>
                </a:extLst>
              </p:cNvPr>
              <p:cNvPicPr/>
              <p:nvPr/>
            </p:nvPicPr>
            <p:blipFill>
              <a:blip r:embed="rId12"/>
              <a:stretch>
                <a:fillRect/>
              </a:stretch>
            </p:blipFill>
            <p:spPr>
              <a:xfrm>
                <a:off x="4862595" y="2696385"/>
                <a:ext cx="9000" cy="12600"/>
              </a:xfrm>
              <a:prstGeom prst="rect">
                <a:avLst/>
              </a:prstGeom>
            </p:spPr>
          </p:pic>
        </mc:Fallback>
      </mc:AlternateContent>
      <p:grpSp>
        <p:nvGrpSpPr>
          <p:cNvPr id="16" name="Group 15">
            <a:extLst>
              <a:ext uri="{FF2B5EF4-FFF2-40B4-BE49-F238E27FC236}">
                <a16:creationId xmlns:a16="http://schemas.microsoft.com/office/drawing/2014/main" id="{B8FE89EA-9F00-40B4-A08F-58A17A326678}"/>
              </a:ext>
            </a:extLst>
          </p:cNvPr>
          <p:cNvGrpSpPr/>
          <p:nvPr/>
        </p:nvGrpSpPr>
        <p:grpSpPr>
          <a:xfrm>
            <a:off x="2657235" y="2826705"/>
            <a:ext cx="17280" cy="145080"/>
            <a:chOff x="2657235" y="2826705"/>
            <a:chExt cx="17280" cy="145080"/>
          </a:xfrm>
        </p:grpSpPr>
        <mc:AlternateContent xmlns:mc="http://schemas.openxmlformats.org/markup-compatibility/2006" xmlns:p14="http://schemas.microsoft.com/office/powerpoint/2010/main">
          <mc:Choice Requires="p14">
            <p:contentPart p14:bwMode="auto" r:id="rId13">
              <p14:nvContentPartPr>
                <p14:cNvPr id="13" name="Ink 12">
                  <a:extLst>
                    <a:ext uri="{FF2B5EF4-FFF2-40B4-BE49-F238E27FC236}">
                      <a16:creationId xmlns:a16="http://schemas.microsoft.com/office/drawing/2014/main" id="{AF05A42E-0A9B-474D-BF1E-6C1BE72CC7A7}"/>
                    </a:ext>
                  </a:extLst>
                </p14:cNvPr>
                <p14:cNvContentPartPr/>
                <p14:nvPr/>
              </p14:nvContentPartPr>
              <p14:xfrm>
                <a:off x="2657235" y="2971425"/>
                <a:ext cx="360" cy="360"/>
              </p14:xfrm>
            </p:contentPart>
          </mc:Choice>
          <mc:Fallback xmlns="">
            <p:pic>
              <p:nvPicPr>
                <p:cNvPr id="13" name="Ink 12">
                  <a:extLst>
                    <a:ext uri="{FF2B5EF4-FFF2-40B4-BE49-F238E27FC236}">
                      <a16:creationId xmlns:a16="http://schemas.microsoft.com/office/drawing/2014/main" id="{AF05A42E-0A9B-474D-BF1E-6C1BE72CC7A7}"/>
                    </a:ext>
                  </a:extLst>
                </p:cNvPr>
                <p:cNvPicPr/>
                <p:nvPr/>
              </p:nvPicPr>
              <p:blipFill>
                <a:blip r:embed="rId6"/>
                <a:stretch>
                  <a:fillRect/>
                </a:stretch>
              </p:blipFill>
              <p:spPr>
                <a:xfrm>
                  <a:off x="2652915" y="2967105"/>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4" name="Ink 13">
                  <a:extLst>
                    <a:ext uri="{FF2B5EF4-FFF2-40B4-BE49-F238E27FC236}">
                      <a16:creationId xmlns:a16="http://schemas.microsoft.com/office/drawing/2014/main" id="{1F9EA0C8-4D10-4902-8A54-707405063EC6}"/>
                    </a:ext>
                  </a:extLst>
                </p14:cNvPr>
                <p14:cNvContentPartPr/>
                <p14:nvPr/>
              </p14:nvContentPartPr>
              <p14:xfrm>
                <a:off x="2657235" y="2936145"/>
                <a:ext cx="360" cy="26280"/>
              </p14:xfrm>
            </p:contentPart>
          </mc:Choice>
          <mc:Fallback xmlns="">
            <p:pic>
              <p:nvPicPr>
                <p:cNvPr id="14" name="Ink 13">
                  <a:extLst>
                    <a:ext uri="{FF2B5EF4-FFF2-40B4-BE49-F238E27FC236}">
                      <a16:creationId xmlns:a16="http://schemas.microsoft.com/office/drawing/2014/main" id="{1F9EA0C8-4D10-4902-8A54-707405063EC6}"/>
                    </a:ext>
                  </a:extLst>
                </p:cNvPr>
                <p:cNvPicPr/>
                <p:nvPr/>
              </p:nvPicPr>
              <p:blipFill>
                <a:blip r:embed="rId15"/>
                <a:stretch>
                  <a:fillRect/>
                </a:stretch>
              </p:blipFill>
              <p:spPr>
                <a:xfrm>
                  <a:off x="2652915" y="2931883"/>
                  <a:ext cx="9000" cy="34803"/>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5" name="Ink 14">
                  <a:extLst>
                    <a:ext uri="{FF2B5EF4-FFF2-40B4-BE49-F238E27FC236}">
                      <a16:creationId xmlns:a16="http://schemas.microsoft.com/office/drawing/2014/main" id="{34BBC068-BFAF-4C34-9631-184FBED1C34E}"/>
                    </a:ext>
                  </a:extLst>
                </p14:cNvPr>
                <p14:cNvContentPartPr/>
                <p14:nvPr/>
              </p14:nvContentPartPr>
              <p14:xfrm>
                <a:off x="2657235" y="2826705"/>
                <a:ext cx="17280" cy="97200"/>
              </p14:xfrm>
            </p:contentPart>
          </mc:Choice>
          <mc:Fallback xmlns="">
            <p:pic>
              <p:nvPicPr>
                <p:cNvPr id="15" name="Ink 14">
                  <a:extLst>
                    <a:ext uri="{FF2B5EF4-FFF2-40B4-BE49-F238E27FC236}">
                      <a16:creationId xmlns:a16="http://schemas.microsoft.com/office/drawing/2014/main" id="{34BBC068-BFAF-4C34-9631-184FBED1C34E}"/>
                    </a:ext>
                  </a:extLst>
                </p:cNvPr>
                <p:cNvPicPr/>
                <p:nvPr/>
              </p:nvPicPr>
              <p:blipFill>
                <a:blip r:embed="rId17"/>
                <a:stretch>
                  <a:fillRect/>
                </a:stretch>
              </p:blipFill>
              <p:spPr>
                <a:xfrm>
                  <a:off x="2652915" y="2822385"/>
                  <a:ext cx="25920" cy="105840"/>
                </a:xfrm>
                <a:prstGeom prst="rect">
                  <a:avLst/>
                </a:prstGeom>
              </p:spPr>
            </p:pic>
          </mc:Fallback>
        </mc:AlternateContent>
      </p:grpSp>
      <p:grpSp>
        <p:nvGrpSpPr>
          <p:cNvPr id="22" name="Group 21">
            <a:extLst>
              <a:ext uri="{FF2B5EF4-FFF2-40B4-BE49-F238E27FC236}">
                <a16:creationId xmlns:a16="http://schemas.microsoft.com/office/drawing/2014/main" id="{B9AA4A9B-1704-4317-ACC6-7B6DE9698B7D}"/>
              </a:ext>
            </a:extLst>
          </p:cNvPr>
          <p:cNvGrpSpPr/>
          <p:nvPr/>
        </p:nvGrpSpPr>
        <p:grpSpPr>
          <a:xfrm>
            <a:off x="3390555" y="1809345"/>
            <a:ext cx="19440" cy="63360"/>
            <a:chOff x="3390555" y="1809345"/>
            <a:chExt cx="19440" cy="63360"/>
          </a:xfrm>
        </p:grpSpPr>
        <mc:AlternateContent xmlns:mc="http://schemas.openxmlformats.org/markup-compatibility/2006" xmlns:p14="http://schemas.microsoft.com/office/powerpoint/2010/main">
          <mc:Choice Requires="p14">
            <p:contentPart p14:bwMode="auto" r:id="rId18">
              <p14:nvContentPartPr>
                <p14:cNvPr id="19" name="Ink 18">
                  <a:extLst>
                    <a:ext uri="{FF2B5EF4-FFF2-40B4-BE49-F238E27FC236}">
                      <a16:creationId xmlns:a16="http://schemas.microsoft.com/office/drawing/2014/main" id="{05EC7443-9FAF-4F60-A1C6-B4B71010A75C}"/>
                    </a:ext>
                  </a:extLst>
                </p14:cNvPr>
                <p14:cNvContentPartPr/>
                <p14:nvPr/>
              </p14:nvContentPartPr>
              <p14:xfrm>
                <a:off x="3409635" y="1809345"/>
                <a:ext cx="360" cy="17640"/>
              </p14:xfrm>
            </p:contentPart>
          </mc:Choice>
          <mc:Fallback xmlns="">
            <p:pic>
              <p:nvPicPr>
                <p:cNvPr id="19" name="Ink 18">
                  <a:extLst>
                    <a:ext uri="{FF2B5EF4-FFF2-40B4-BE49-F238E27FC236}">
                      <a16:creationId xmlns:a16="http://schemas.microsoft.com/office/drawing/2014/main" id="{05EC7443-9FAF-4F60-A1C6-B4B71010A75C}"/>
                    </a:ext>
                  </a:extLst>
                </p:cNvPr>
                <p:cNvPicPr/>
                <p:nvPr/>
              </p:nvPicPr>
              <p:blipFill>
                <a:blip r:embed="rId19"/>
                <a:stretch>
                  <a:fillRect/>
                </a:stretch>
              </p:blipFill>
              <p:spPr>
                <a:xfrm>
                  <a:off x="3405315" y="1805025"/>
                  <a:ext cx="9000" cy="2628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20" name="Ink 19">
                  <a:extLst>
                    <a:ext uri="{FF2B5EF4-FFF2-40B4-BE49-F238E27FC236}">
                      <a16:creationId xmlns:a16="http://schemas.microsoft.com/office/drawing/2014/main" id="{0D06BC79-63D2-4053-A09B-FEB93E3CFDD5}"/>
                    </a:ext>
                  </a:extLst>
                </p14:cNvPr>
                <p14:cNvContentPartPr/>
                <p14:nvPr/>
              </p14:nvContentPartPr>
              <p14:xfrm>
                <a:off x="3402435" y="1847505"/>
                <a:ext cx="7560" cy="9720"/>
              </p14:xfrm>
            </p:contentPart>
          </mc:Choice>
          <mc:Fallback xmlns="">
            <p:pic>
              <p:nvPicPr>
                <p:cNvPr id="20" name="Ink 19">
                  <a:extLst>
                    <a:ext uri="{FF2B5EF4-FFF2-40B4-BE49-F238E27FC236}">
                      <a16:creationId xmlns:a16="http://schemas.microsoft.com/office/drawing/2014/main" id="{0D06BC79-63D2-4053-A09B-FEB93E3CFDD5}"/>
                    </a:ext>
                  </a:extLst>
                </p:cNvPr>
                <p:cNvPicPr/>
                <p:nvPr/>
              </p:nvPicPr>
              <p:blipFill>
                <a:blip r:embed="rId21"/>
                <a:stretch>
                  <a:fillRect/>
                </a:stretch>
              </p:blipFill>
              <p:spPr>
                <a:xfrm>
                  <a:off x="3398115" y="1843339"/>
                  <a:ext cx="16200" cy="18051"/>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21" name="Ink 20">
                  <a:extLst>
                    <a:ext uri="{FF2B5EF4-FFF2-40B4-BE49-F238E27FC236}">
                      <a16:creationId xmlns:a16="http://schemas.microsoft.com/office/drawing/2014/main" id="{20CFC189-F905-4FBE-AA00-6EDBD49F1DBC}"/>
                    </a:ext>
                  </a:extLst>
                </p14:cNvPr>
                <p14:cNvContentPartPr/>
                <p14:nvPr/>
              </p14:nvContentPartPr>
              <p14:xfrm>
                <a:off x="3390555" y="1866225"/>
                <a:ext cx="4320" cy="6480"/>
              </p14:xfrm>
            </p:contentPart>
          </mc:Choice>
          <mc:Fallback xmlns="">
            <p:pic>
              <p:nvPicPr>
                <p:cNvPr id="21" name="Ink 20">
                  <a:extLst>
                    <a:ext uri="{FF2B5EF4-FFF2-40B4-BE49-F238E27FC236}">
                      <a16:creationId xmlns:a16="http://schemas.microsoft.com/office/drawing/2014/main" id="{20CFC189-F905-4FBE-AA00-6EDBD49F1DBC}"/>
                    </a:ext>
                  </a:extLst>
                </p:cNvPr>
                <p:cNvPicPr/>
                <p:nvPr/>
              </p:nvPicPr>
              <p:blipFill>
                <a:blip r:embed="rId23"/>
                <a:stretch>
                  <a:fillRect/>
                </a:stretch>
              </p:blipFill>
              <p:spPr>
                <a:xfrm>
                  <a:off x="3385842" y="1861905"/>
                  <a:ext cx="13745" cy="151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4">
            <p14:nvContentPartPr>
              <p14:cNvPr id="23" name="Ink 22">
                <a:extLst>
                  <a:ext uri="{FF2B5EF4-FFF2-40B4-BE49-F238E27FC236}">
                    <a16:creationId xmlns:a16="http://schemas.microsoft.com/office/drawing/2014/main" id="{53B25137-04F5-4B18-B23B-2E3F454ACF87}"/>
                  </a:ext>
                </a:extLst>
              </p14:cNvPr>
              <p14:cNvContentPartPr/>
              <p14:nvPr/>
            </p14:nvContentPartPr>
            <p14:xfrm>
              <a:off x="-314925" y="2057025"/>
              <a:ext cx="360" cy="360"/>
            </p14:xfrm>
          </p:contentPart>
        </mc:Choice>
        <mc:Fallback xmlns="">
          <p:pic>
            <p:nvPicPr>
              <p:cNvPr id="23" name="Ink 22">
                <a:extLst>
                  <a:ext uri="{FF2B5EF4-FFF2-40B4-BE49-F238E27FC236}">
                    <a16:creationId xmlns:a16="http://schemas.microsoft.com/office/drawing/2014/main" id="{53B25137-04F5-4B18-B23B-2E3F454ACF87}"/>
                  </a:ext>
                </a:extLst>
              </p:cNvPr>
              <p:cNvPicPr/>
              <p:nvPr/>
            </p:nvPicPr>
            <p:blipFill>
              <a:blip r:embed="rId6"/>
              <a:stretch>
                <a:fillRect/>
              </a:stretch>
            </p:blipFill>
            <p:spPr>
              <a:xfrm>
                <a:off x="-319245" y="2054865"/>
                <a:ext cx="9000" cy="4680"/>
              </a:xfrm>
              <a:prstGeom prst="rect">
                <a:avLst/>
              </a:prstGeom>
            </p:spPr>
          </p:pic>
        </mc:Fallback>
      </mc:AlternateContent>
      <p:grpSp>
        <p:nvGrpSpPr>
          <p:cNvPr id="26" name="Group 25">
            <a:extLst>
              <a:ext uri="{FF2B5EF4-FFF2-40B4-BE49-F238E27FC236}">
                <a16:creationId xmlns:a16="http://schemas.microsoft.com/office/drawing/2014/main" id="{2AFCD962-E3F2-47C3-AE06-CA3D0E9672AA}"/>
              </a:ext>
            </a:extLst>
          </p:cNvPr>
          <p:cNvGrpSpPr/>
          <p:nvPr/>
        </p:nvGrpSpPr>
        <p:grpSpPr>
          <a:xfrm>
            <a:off x="2599995" y="2276265"/>
            <a:ext cx="114120" cy="38880"/>
            <a:chOff x="2599995" y="2276265"/>
            <a:chExt cx="114120" cy="38880"/>
          </a:xfrm>
        </p:grpSpPr>
        <mc:AlternateContent xmlns:mc="http://schemas.openxmlformats.org/markup-compatibility/2006" xmlns:p14="http://schemas.microsoft.com/office/powerpoint/2010/main">
          <mc:Choice Requires="p14">
            <p:contentPart p14:bwMode="auto" r:id="rId25">
              <p14:nvContentPartPr>
                <p14:cNvPr id="24" name="Ink 23">
                  <a:extLst>
                    <a:ext uri="{FF2B5EF4-FFF2-40B4-BE49-F238E27FC236}">
                      <a16:creationId xmlns:a16="http://schemas.microsoft.com/office/drawing/2014/main" id="{F90976FC-50B4-497D-B0D0-2849F6DAC172}"/>
                    </a:ext>
                  </a:extLst>
                </p14:cNvPr>
                <p14:cNvContentPartPr/>
                <p14:nvPr/>
              </p14:nvContentPartPr>
              <p14:xfrm>
                <a:off x="2599995" y="2276265"/>
                <a:ext cx="360" cy="360"/>
              </p14:xfrm>
            </p:contentPart>
          </mc:Choice>
          <mc:Fallback xmlns="">
            <p:pic>
              <p:nvPicPr>
                <p:cNvPr id="24" name="Ink 23">
                  <a:extLst>
                    <a:ext uri="{FF2B5EF4-FFF2-40B4-BE49-F238E27FC236}">
                      <a16:creationId xmlns:a16="http://schemas.microsoft.com/office/drawing/2014/main" id="{F90976FC-50B4-497D-B0D0-2849F6DAC172}"/>
                    </a:ext>
                  </a:extLst>
                </p:cNvPr>
                <p:cNvPicPr/>
                <p:nvPr/>
              </p:nvPicPr>
              <p:blipFill>
                <a:blip r:embed="rId6"/>
                <a:stretch>
                  <a:fillRect/>
                </a:stretch>
              </p:blipFill>
              <p:spPr>
                <a:xfrm>
                  <a:off x="2595675" y="2271945"/>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25" name="Ink 24">
                  <a:extLst>
                    <a:ext uri="{FF2B5EF4-FFF2-40B4-BE49-F238E27FC236}">
                      <a16:creationId xmlns:a16="http://schemas.microsoft.com/office/drawing/2014/main" id="{9136B386-0B37-4308-AB40-E43E6603022F}"/>
                    </a:ext>
                  </a:extLst>
                </p14:cNvPr>
                <p14:cNvContentPartPr/>
                <p14:nvPr/>
              </p14:nvContentPartPr>
              <p14:xfrm>
                <a:off x="2599995" y="2276265"/>
                <a:ext cx="114120" cy="38880"/>
              </p14:xfrm>
            </p:contentPart>
          </mc:Choice>
          <mc:Fallback xmlns="">
            <p:pic>
              <p:nvPicPr>
                <p:cNvPr id="25" name="Ink 24">
                  <a:extLst>
                    <a:ext uri="{FF2B5EF4-FFF2-40B4-BE49-F238E27FC236}">
                      <a16:creationId xmlns:a16="http://schemas.microsoft.com/office/drawing/2014/main" id="{9136B386-0B37-4308-AB40-E43E6603022F}"/>
                    </a:ext>
                  </a:extLst>
                </p:cNvPr>
                <p:cNvPicPr/>
                <p:nvPr/>
              </p:nvPicPr>
              <p:blipFill>
                <a:blip r:embed="rId27"/>
                <a:stretch>
                  <a:fillRect/>
                </a:stretch>
              </p:blipFill>
              <p:spPr>
                <a:xfrm>
                  <a:off x="2595661" y="2271905"/>
                  <a:ext cx="122787" cy="47601"/>
                </a:xfrm>
                <a:prstGeom prst="rect">
                  <a:avLst/>
                </a:prstGeom>
              </p:spPr>
            </p:pic>
          </mc:Fallback>
        </mc:AlternateContent>
      </p:grpSp>
      <p:grpSp>
        <p:nvGrpSpPr>
          <p:cNvPr id="29" name="Group 28">
            <a:extLst>
              <a:ext uri="{FF2B5EF4-FFF2-40B4-BE49-F238E27FC236}">
                <a16:creationId xmlns:a16="http://schemas.microsoft.com/office/drawing/2014/main" id="{DFB0AE36-E58D-4F35-B3E5-E898F6C60246}"/>
              </a:ext>
            </a:extLst>
          </p:cNvPr>
          <p:cNvGrpSpPr/>
          <p:nvPr/>
        </p:nvGrpSpPr>
        <p:grpSpPr>
          <a:xfrm>
            <a:off x="3466875" y="3171585"/>
            <a:ext cx="10080" cy="19440"/>
            <a:chOff x="3466875" y="3171585"/>
            <a:chExt cx="10080" cy="19440"/>
          </a:xfrm>
        </p:grpSpPr>
        <mc:AlternateContent xmlns:mc="http://schemas.openxmlformats.org/markup-compatibility/2006" xmlns:p14="http://schemas.microsoft.com/office/powerpoint/2010/main">
          <mc:Choice Requires="p14">
            <p:contentPart p14:bwMode="auto" r:id="rId28">
              <p14:nvContentPartPr>
                <p14:cNvPr id="27" name="Ink 26">
                  <a:extLst>
                    <a:ext uri="{FF2B5EF4-FFF2-40B4-BE49-F238E27FC236}">
                      <a16:creationId xmlns:a16="http://schemas.microsoft.com/office/drawing/2014/main" id="{7349B3BB-1B4C-4351-81A9-EF03B5465F1A}"/>
                    </a:ext>
                  </a:extLst>
                </p14:cNvPr>
                <p14:cNvContentPartPr/>
                <p14:nvPr/>
              </p14:nvContentPartPr>
              <p14:xfrm>
                <a:off x="3466875" y="3180945"/>
                <a:ext cx="360" cy="10080"/>
              </p14:xfrm>
            </p:contentPart>
          </mc:Choice>
          <mc:Fallback xmlns="">
            <p:pic>
              <p:nvPicPr>
                <p:cNvPr id="27" name="Ink 26">
                  <a:extLst>
                    <a:ext uri="{FF2B5EF4-FFF2-40B4-BE49-F238E27FC236}">
                      <a16:creationId xmlns:a16="http://schemas.microsoft.com/office/drawing/2014/main" id="{7349B3BB-1B4C-4351-81A9-EF03B5465F1A}"/>
                    </a:ext>
                  </a:extLst>
                </p:cNvPr>
                <p:cNvPicPr/>
                <p:nvPr/>
              </p:nvPicPr>
              <p:blipFill>
                <a:blip r:embed="rId29"/>
                <a:stretch>
                  <a:fillRect/>
                </a:stretch>
              </p:blipFill>
              <p:spPr>
                <a:xfrm>
                  <a:off x="3462555" y="3176625"/>
                  <a:ext cx="9000" cy="1872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28" name="Ink 27">
                  <a:extLst>
                    <a:ext uri="{FF2B5EF4-FFF2-40B4-BE49-F238E27FC236}">
                      <a16:creationId xmlns:a16="http://schemas.microsoft.com/office/drawing/2014/main" id="{853CAD75-28E5-406B-822D-C7DFC4A4C603}"/>
                    </a:ext>
                  </a:extLst>
                </p14:cNvPr>
                <p14:cNvContentPartPr/>
                <p14:nvPr/>
              </p14:nvContentPartPr>
              <p14:xfrm>
                <a:off x="3476595" y="3171585"/>
                <a:ext cx="360" cy="360"/>
              </p14:xfrm>
            </p:contentPart>
          </mc:Choice>
          <mc:Fallback xmlns="">
            <p:pic>
              <p:nvPicPr>
                <p:cNvPr id="28" name="Ink 27">
                  <a:extLst>
                    <a:ext uri="{FF2B5EF4-FFF2-40B4-BE49-F238E27FC236}">
                      <a16:creationId xmlns:a16="http://schemas.microsoft.com/office/drawing/2014/main" id="{853CAD75-28E5-406B-822D-C7DFC4A4C603}"/>
                    </a:ext>
                  </a:extLst>
                </p:cNvPr>
                <p:cNvPicPr/>
                <p:nvPr/>
              </p:nvPicPr>
              <p:blipFill>
                <a:blip r:embed="rId6"/>
                <a:stretch>
                  <a:fillRect/>
                </a:stretch>
              </p:blipFill>
              <p:spPr>
                <a:xfrm>
                  <a:off x="3472275" y="3167265"/>
                  <a:ext cx="9000" cy="9000"/>
                </a:xfrm>
                <a:prstGeom prst="rect">
                  <a:avLst/>
                </a:prstGeom>
              </p:spPr>
            </p:pic>
          </mc:Fallback>
        </mc:AlternateContent>
      </p:grpSp>
      <p:sp>
        <p:nvSpPr>
          <p:cNvPr id="35" name="Content Placeholder 2">
            <a:extLst>
              <a:ext uri="{FF2B5EF4-FFF2-40B4-BE49-F238E27FC236}">
                <a16:creationId xmlns:a16="http://schemas.microsoft.com/office/drawing/2014/main" id="{7C3842CE-8349-1440-AEC1-5DDA186BE14F}"/>
              </a:ext>
            </a:extLst>
          </p:cNvPr>
          <p:cNvSpPr txBox="1">
            <a:spLocks/>
          </p:cNvSpPr>
          <p:nvPr/>
        </p:nvSpPr>
        <p:spPr>
          <a:xfrm>
            <a:off x="289338" y="2760217"/>
            <a:ext cx="6202433" cy="485298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342900" marR="0" lvl="0" indent="-342900" algn="l" defTabSz="457200" rtl="0" eaLnBrk="1" fontAlgn="auto" latinLnBrk="0" hangingPunct="1">
              <a:lnSpc>
                <a:spcPct val="100000"/>
              </a:lnSpc>
              <a:spcBef>
                <a:spcPts val="1000"/>
              </a:spcBef>
              <a:spcAft>
                <a:spcPts val="0"/>
              </a:spcAft>
              <a:buClr>
                <a:srgbClr val="1E5155">
                  <a:lumMod val="40000"/>
                  <a:lumOff val="60000"/>
                </a:srgbClr>
              </a:buClr>
              <a:buSzPct val="80000"/>
              <a:buFont typeface="Wingdings 3" charset="2"/>
              <a:buChar char=""/>
              <a:tabLst/>
              <a:defRPr/>
            </a:pPr>
            <a:r>
              <a:rPr kumimoji="0" lang="en-US" sz="2500" b="1" i="0" u="none" strike="noStrike" kern="1200" cap="none" spc="0" normalizeH="0" baseline="0" noProof="0" dirty="0">
                <a:ln>
                  <a:noFill/>
                </a:ln>
                <a:solidFill>
                  <a:prstClr val="white"/>
                </a:solidFill>
                <a:effectLst/>
                <a:uLnTx/>
                <a:uFillTx/>
                <a:latin typeface="Century Gothic" panose="020B0502020202020204"/>
                <a:ea typeface="+mj-ea"/>
                <a:cs typeface="+mj-cs"/>
              </a:rPr>
              <a:t>Mass Immunization Goal: </a:t>
            </a:r>
            <a:r>
              <a:rPr kumimoji="0" lang="en-US" sz="2500" b="0" i="1" u="none" strike="noStrike" kern="1200" cap="none" spc="0" normalizeH="0" baseline="0" noProof="0" dirty="0">
                <a:ln>
                  <a:noFill/>
                </a:ln>
                <a:solidFill>
                  <a:prstClr val="white"/>
                </a:solidFill>
                <a:effectLst/>
                <a:uLnTx/>
                <a:uFillTx/>
                <a:latin typeface="Century Gothic" panose="020B0502020202020204"/>
                <a:ea typeface="+mj-ea"/>
                <a:cs typeface="+mj-cs"/>
              </a:rPr>
              <a:t>Achieve Herd Immunity</a:t>
            </a:r>
          </a:p>
          <a:p>
            <a:pPr marL="342900" marR="0" lvl="0" indent="-342900" algn="l" defTabSz="457200" rtl="0" eaLnBrk="1" fontAlgn="auto" latinLnBrk="0" hangingPunct="1">
              <a:lnSpc>
                <a:spcPct val="100000"/>
              </a:lnSpc>
              <a:spcBef>
                <a:spcPts val="1000"/>
              </a:spcBef>
              <a:spcAft>
                <a:spcPts val="0"/>
              </a:spcAft>
              <a:buClr>
                <a:srgbClr val="1E5155">
                  <a:lumMod val="40000"/>
                  <a:lumOff val="60000"/>
                </a:srgbClr>
              </a:buClr>
              <a:buSzPct val="80000"/>
              <a:buFont typeface="Wingdings 3" charset="2"/>
              <a:buChar char=""/>
              <a:tabLst/>
              <a:defRPr/>
            </a:pPr>
            <a:r>
              <a:rPr kumimoji="0" lang="en-US" sz="2500" b="1" i="0" u="none" strike="noStrike" kern="1200" cap="none" spc="0" normalizeH="0" baseline="0" noProof="0" dirty="0">
                <a:ln>
                  <a:noFill/>
                </a:ln>
                <a:solidFill>
                  <a:prstClr val="white"/>
                </a:solidFill>
                <a:effectLst/>
                <a:uLnTx/>
                <a:uFillTx/>
                <a:latin typeface="Century Gothic" panose="020B0502020202020204"/>
                <a:ea typeface="+mj-ea"/>
                <a:cs typeface="+mj-cs"/>
              </a:rPr>
              <a:t>WA Immediate Goal:</a:t>
            </a:r>
            <a:r>
              <a:rPr kumimoji="0" lang="en-US" sz="2500" b="1" i="1" u="none" strike="noStrike" kern="1200" cap="none" spc="0" normalizeH="0" baseline="0" noProof="0" dirty="0">
                <a:ln>
                  <a:noFill/>
                </a:ln>
                <a:solidFill>
                  <a:prstClr val="white"/>
                </a:solidFill>
                <a:effectLst/>
                <a:uLnTx/>
                <a:uFillTx/>
                <a:latin typeface="Century Gothic" panose="020B0502020202020204"/>
                <a:ea typeface="+mj-ea"/>
                <a:cs typeface="+mj-cs"/>
              </a:rPr>
              <a:t> </a:t>
            </a:r>
            <a:r>
              <a:rPr kumimoji="0" lang="en-US" sz="2500" b="0" i="1" u="none" strike="noStrike" kern="1200" cap="none" spc="0" normalizeH="0" baseline="0" noProof="0" dirty="0">
                <a:ln>
                  <a:noFill/>
                </a:ln>
                <a:solidFill>
                  <a:prstClr val="white"/>
                </a:solidFill>
                <a:effectLst/>
                <a:uLnTx/>
                <a:uFillTx/>
                <a:latin typeface="Century Gothic" panose="020B0502020202020204"/>
                <a:ea typeface="+mj-ea"/>
                <a:cs typeface="+mj-cs"/>
              </a:rPr>
              <a:t>45k Per Day Minimum</a:t>
            </a:r>
          </a:p>
          <a:p>
            <a:pPr marL="0" marR="0" lvl="0" indent="0" algn="l" defTabSz="457200" rtl="0" eaLnBrk="1" fontAlgn="auto" latinLnBrk="0" hangingPunct="1">
              <a:lnSpc>
                <a:spcPct val="100000"/>
              </a:lnSpc>
              <a:spcBef>
                <a:spcPts val="1000"/>
              </a:spcBef>
              <a:spcAft>
                <a:spcPts val="0"/>
              </a:spcAft>
              <a:buClr>
                <a:srgbClr val="1E5155">
                  <a:lumMod val="40000"/>
                  <a:lumOff val="60000"/>
                </a:srgbClr>
              </a:buClr>
              <a:buSzPct val="80000"/>
              <a:buFont typeface="Wingdings 3" charset="2"/>
              <a:buNone/>
              <a:tabLst/>
              <a:defRPr/>
            </a:pPr>
            <a:endParaRPr kumimoji="0" lang="en-US" sz="2500" b="0" i="0" u="none" strike="noStrike" kern="1200" cap="none" spc="0" normalizeH="0" baseline="0" noProof="0" dirty="0">
              <a:ln>
                <a:noFill/>
              </a:ln>
              <a:solidFill>
                <a:prstClr val="white"/>
              </a:solidFill>
              <a:effectLst/>
              <a:uLnTx/>
              <a:uFillTx/>
              <a:latin typeface="Century Gothic" panose="020B0502020202020204"/>
              <a:ea typeface="+mj-ea"/>
              <a:cs typeface="+mj-cs"/>
            </a:endParaRPr>
          </a:p>
          <a:p>
            <a:pPr marL="0" marR="0" lvl="0" indent="0" algn="l" defTabSz="457200" rtl="0" eaLnBrk="1" fontAlgn="auto" latinLnBrk="0" hangingPunct="1">
              <a:lnSpc>
                <a:spcPct val="100000"/>
              </a:lnSpc>
              <a:spcBef>
                <a:spcPts val="1000"/>
              </a:spcBef>
              <a:spcAft>
                <a:spcPts val="0"/>
              </a:spcAft>
              <a:buClr>
                <a:srgbClr val="1E5155">
                  <a:lumMod val="40000"/>
                  <a:lumOff val="60000"/>
                </a:srgbClr>
              </a:buClr>
              <a:buSzPct val="80000"/>
              <a:buFont typeface="Wingdings 3" charset="2"/>
              <a:buNone/>
              <a:tabLst/>
              <a:defRPr/>
            </a:pPr>
            <a:endParaRPr kumimoji="0" lang="en-US" sz="2000" b="0" i="0" u="none" strike="noStrike" kern="1200" cap="none" spc="0" normalizeH="0" baseline="0" noProof="0" dirty="0">
              <a:ln>
                <a:noFill/>
              </a:ln>
              <a:solidFill>
                <a:prstClr val="white"/>
              </a:solidFill>
              <a:effectLst/>
              <a:uLnTx/>
              <a:uFillTx/>
              <a:latin typeface="Century Gothic" panose="020B0502020202020204"/>
              <a:ea typeface="+mj-ea"/>
              <a:cs typeface="+mj-cs"/>
            </a:endParaRPr>
          </a:p>
        </p:txBody>
      </p:sp>
      <p:sp>
        <p:nvSpPr>
          <p:cNvPr id="30" name="Title 1">
            <a:extLst>
              <a:ext uri="{FF2B5EF4-FFF2-40B4-BE49-F238E27FC236}">
                <a16:creationId xmlns:a16="http://schemas.microsoft.com/office/drawing/2014/main" id="{E4B5F19A-CF01-CB48-9083-4DAA74D7A9D0}"/>
              </a:ext>
            </a:extLst>
          </p:cNvPr>
          <p:cNvSpPr>
            <a:spLocks noGrp="1"/>
          </p:cNvSpPr>
          <p:nvPr>
            <p:ph type="title"/>
          </p:nvPr>
        </p:nvSpPr>
        <p:spPr>
          <a:xfrm>
            <a:off x="295089" y="517557"/>
            <a:ext cx="9404723" cy="1400530"/>
          </a:xfrm>
        </p:spPr>
        <p:txBody>
          <a:bodyPr/>
          <a:lstStyle/>
          <a:p>
            <a:r>
              <a:rPr lang="en-US" sz="3800" dirty="0"/>
              <a:t>Role: Covid-19 Vaccine Action Command &amp; Coordination System (VACCS)Center</a:t>
            </a:r>
            <a:br>
              <a:rPr lang="en-US" dirty="0"/>
            </a:br>
            <a:endParaRPr lang="en-US" dirty="0"/>
          </a:p>
        </p:txBody>
      </p:sp>
    </p:spTree>
    <p:extLst>
      <p:ext uri="{BB962C8B-B14F-4D97-AF65-F5344CB8AC3E}">
        <p14:creationId xmlns:p14="http://schemas.microsoft.com/office/powerpoint/2010/main" val="1549049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8" name="Rectangle 17">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0"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22" name="Freeform: Shape 21">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2" name="Title 1">
            <a:extLst>
              <a:ext uri="{FF2B5EF4-FFF2-40B4-BE49-F238E27FC236}">
                <a16:creationId xmlns:a16="http://schemas.microsoft.com/office/drawing/2014/main" id="{DFFD35E8-9C0F-4A15-A352-72E962489ED2}"/>
              </a:ext>
            </a:extLst>
          </p:cNvPr>
          <p:cNvSpPr>
            <a:spLocks noGrp="1"/>
          </p:cNvSpPr>
          <p:nvPr>
            <p:ph type="title"/>
          </p:nvPr>
        </p:nvSpPr>
        <p:spPr>
          <a:xfrm>
            <a:off x="1103312" y="452718"/>
            <a:ext cx="8947522" cy="1400530"/>
          </a:xfrm>
        </p:spPr>
        <p:txBody>
          <a:bodyPr anchor="ctr">
            <a:normAutofit/>
          </a:bodyPr>
          <a:lstStyle/>
          <a:p>
            <a:r>
              <a:rPr lang="en-US">
                <a:solidFill>
                  <a:srgbClr val="FFFFFF"/>
                </a:solidFill>
              </a:rPr>
              <a:t>Role: VACCS Center Director</a:t>
            </a:r>
          </a:p>
        </p:txBody>
      </p:sp>
      <p:sp>
        <p:nvSpPr>
          <p:cNvPr id="11" name="Content Placeholder 2">
            <a:extLst>
              <a:ext uri="{FF2B5EF4-FFF2-40B4-BE49-F238E27FC236}">
                <a16:creationId xmlns:a16="http://schemas.microsoft.com/office/drawing/2014/main" id="{1A771EDF-479A-6F44-9709-844C1309E97E}"/>
              </a:ext>
            </a:extLst>
          </p:cNvPr>
          <p:cNvSpPr txBox="1">
            <a:spLocks/>
          </p:cNvSpPr>
          <p:nvPr/>
        </p:nvSpPr>
        <p:spPr>
          <a:xfrm>
            <a:off x="548641" y="2409190"/>
            <a:ext cx="10232072" cy="348487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342900" marR="0" lvl="0" indent="-342900" algn="l" defTabSz="457200" rtl="0" eaLnBrk="1" fontAlgn="auto" latinLnBrk="0" hangingPunct="1">
              <a:lnSpc>
                <a:spcPct val="100000"/>
              </a:lnSpc>
              <a:spcBef>
                <a:spcPts val="1000"/>
              </a:spcBef>
              <a:spcAft>
                <a:spcPts val="0"/>
              </a:spcAft>
              <a:buClr>
                <a:srgbClr val="EBEBEB">
                  <a:lumMod val="40000"/>
                  <a:lumOff val="60000"/>
                </a:srgbClr>
              </a:buClr>
              <a:buSzPct val="80000"/>
              <a:buFont typeface="Wingdings 3" charset="2"/>
              <a:buChar char=""/>
              <a:tabLst/>
              <a:defRPr/>
            </a:pPr>
            <a:r>
              <a:rPr kumimoji="0" lang="en-US" sz="2800" b="1" i="0" u="none" strike="noStrike" kern="1200" cap="none" spc="0" normalizeH="0" baseline="0" noProof="0">
                <a:ln>
                  <a:noFill/>
                </a:ln>
                <a:solidFill>
                  <a:prstClr val="black"/>
                </a:solidFill>
                <a:effectLst/>
                <a:uLnTx/>
                <a:uFillTx/>
                <a:latin typeface="Century Gothic" panose="020B0502020202020204"/>
                <a:ea typeface="+mj-ea"/>
                <a:cs typeface="+mj-cs"/>
              </a:rPr>
              <a:t>    Goal: </a:t>
            </a:r>
            <a:r>
              <a:rPr kumimoji="0" lang="en-US" sz="2800" b="0" i="1" u="none" strike="noStrike" kern="1200" cap="none" spc="0" normalizeH="0" baseline="0" noProof="0">
                <a:ln>
                  <a:noFill/>
                </a:ln>
                <a:solidFill>
                  <a:prstClr val="black"/>
                </a:solidFill>
                <a:effectLst/>
                <a:uLnTx/>
                <a:uFillTx/>
                <a:latin typeface="Century Gothic" panose="020B0502020202020204"/>
                <a:ea typeface="Times New Roman" panose="02020603050405020304" pitchFamily="18" charset="0"/>
                <a:cs typeface="+mj-cs"/>
              </a:rPr>
              <a:t>Vaccination with </a:t>
            </a:r>
            <a:r>
              <a:rPr kumimoji="0" lang="en-US" sz="2800" b="1" i="1" u="none" strike="noStrike" kern="1200" cap="none" spc="0" normalizeH="0" baseline="0" noProof="0">
                <a:ln>
                  <a:noFill/>
                </a:ln>
                <a:solidFill>
                  <a:prstClr val="black"/>
                </a:solidFill>
                <a:effectLst/>
                <a:uLnTx/>
                <a:uFillTx/>
                <a:latin typeface="Century Gothic" panose="020B0502020202020204"/>
                <a:ea typeface="Times New Roman" panose="02020603050405020304" pitchFamily="18" charset="0"/>
                <a:cs typeface="+mj-cs"/>
              </a:rPr>
              <a:t>Safety, Speed, Equity, </a:t>
            </a:r>
            <a:r>
              <a:rPr kumimoji="0" lang="en-US" sz="2800" b="0" i="1" u="none" strike="noStrike" kern="1200" cap="none" spc="0" normalizeH="0" baseline="0" noProof="0">
                <a:ln>
                  <a:noFill/>
                </a:ln>
                <a:solidFill>
                  <a:prstClr val="black"/>
                </a:solidFill>
                <a:effectLst/>
                <a:uLnTx/>
                <a:uFillTx/>
                <a:latin typeface="Century Gothic" panose="020B0502020202020204"/>
                <a:ea typeface="Times New Roman" panose="02020603050405020304" pitchFamily="18" charset="0"/>
                <a:cs typeface="+mj-cs"/>
              </a:rPr>
              <a:t>and </a:t>
            </a:r>
            <a:r>
              <a:rPr kumimoji="0" lang="en-US" sz="2800" b="1" i="1" u="none" strike="noStrike" kern="1200" cap="none" spc="0" normalizeH="0" baseline="0" noProof="0">
                <a:ln>
                  <a:noFill/>
                </a:ln>
                <a:solidFill>
                  <a:prstClr val="black"/>
                </a:solidFill>
                <a:effectLst/>
                <a:uLnTx/>
                <a:uFillTx/>
                <a:latin typeface="Century Gothic" panose="020B0502020202020204"/>
                <a:ea typeface="Times New Roman" panose="02020603050405020304" pitchFamily="18" charset="0"/>
                <a:cs typeface="+mj-cs"/>
              </a:rPr>
              <a:t>Efficiency.</a:t>
            </a:r>
            <a:endParaRPr kumimoji="0" lang="en-US" sz="2800" b="1" i="1" u="none" strike="noStrike" kern="1200" cap="none" spc="0" normalizeH="0" baseline="0" noProof="0">
              <a:ln>
                <a:noFill/>
              </a:ln>
              <a:solidFill>
                <a:prstClr val="black"/>
              </a:solidFill>
              <a:effectLst/>
              <a:uLnTx/>
              <a:uFillTx/>
              <a:latin typeface="Century Gothic" panose="020B0502020202020204"/>
              <a:ea typeface="+mj-ea"/>
              <a:cs typeface="+mj-cs"/>
            </a:endParaRPr>
          </a:p>
          <a:p>
            <a:pPr marL="0" marR="0" lvl="0" indent="0" algn="l" defTabSz="457200" rtl="0" eaLnBrk="1" fontAlgn="auto" latinLnBrk="0" hangingPunct="1">
              <a:lnSpc>
                <a:spcPct val="100000"/>
              </a:lnSpc>
              <a:spcBef>
                <a:spcPts val="1000"/>
              </a:spcBef>
              <a:spcAft>
                <a:spcPts val="0"/>
              </a:spcAft>
              <a:buClr>
                <a:srgbClr val="EBEBEB">
                  <a:lumMod val="40000"/>
                  <a:lumOff val="60000"/>
                </a:srgbClr>
              </a:buClr>
              <a:buSzPct val="80000"/>
              <a:buFont typeface="Wingdings 3" charset="2"/>
              <a:buNone/>
              <a:tabLst/>
              <a:defRPr/>
            </a:pPr>
            <a:endParaRPr kumimoji="0" lang="en-US" sz="2000" b="0" i="0" u="none" strike="noStrike" kern="1200" cap="none" spc="0" normalizeH="0" baseline="0" noProof="0">
              <a:ln>
                <a:noFill/>
              </a:ln>
              <a:solidFill>
                <a:prstClr val="black"/>
              </a:solidFill>
              <a:effectLst/>
              <a:uLnTx/>
              <a:uFillTx/>
              <a:latin typeface="Century Gothic" panose="020B0502020202020204"/>
              <a:ea typeface="+mj-ea"/>
              <a:cs typeface="+mj-cs"/>
            </a:endParaRPr>
          </a:p>
        </p:txBody>
      </p:sp>
      <mc:AlternateContent xmlns:mc="http://schemas.openxmlformats.org/markup-compatibility/2006" xmlns:p14="http://schemas.microsoft.com/office/powerpoint/2010/main">
        <mc:Choice Requires="p14">
          <p:contentPart p14:bwMode="auto" r:id="rId3">
            <p14:nvContentPartPr>
              <p14:cNvPr id="4" name="Ink 3">
                <a:extLst>
                  <a:ext uri="{FF2B5EF4-FFF2-40B4-BE49-F238E27FC236}">
                    <a16:creationId xmlns:a16="http://schemas.microsoft.com/office/drawing/2014/main" id="{1EA1E24F-0D36-4AFD-B21B-CCC9D0D61A1B}"/>
                  </a:ext>
                </a:extLst>
              </p14:cNvPr>
              <p14:cNvContentPartPr/>
              <p14:nvPr/>
            </p14:nvContentPartPr>
            <p14:xfrm>
              <a:off x="3171315" y="1094745"/>
              <a:ext cx="360" cy="360"/>
            </p14:xfrm>
          </p:contentPart>
        </mc:Choice>
        <mc:Fallback xmlns="">
          <p:pic>
            <p:nvPicPr>
              <p:cNvPr id="4" name="Ink 3">
                <a:extLst>
                  <a:ext uri="{FF2B5EF4-FFF2-40B4-BE49-F238E27FC236}">
                    <a16:creationId xmlns:a16="http://schemas.microsoft.com/office/drawing/2014/main" id="{1EA1E24F-0D36-4AFD-B21B-CCC9D0D61A1B}"/>
                  </a:ext>
                </a:extLst>
              </p:cNvPr>
              <p:cNvPicPr/>
              <p:nvPr/>
            </p:nvPicPr>
            <p:blipFill>
              <a:blip r:embed="rId4"/>
              <a:stretch>
                <a:fillRect/>
              </a:stretch>
            </p:blipFill>
            <p:spPr>
              <a:xfrm>
                <a:off x="3166995" y="1092585"/>
                <a:ext cx="9000" cy="46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5" name="Ink 4">
                <a:extLst>
                  <a:ext uri="{FF2B5EF4-FFF2-40B4-BE49-F238E27FC236}">
                    <a16:creationId xmlns:a16="http://schemas.microsoft.com/office/drawing/2014/main" id="{505C3EAE-D70F-4260-92A7-9A5BCEE45D2F}"/>
                  </a:ext>
                </a:extLst>
              </p14:cNvPr>
              <p14:cNvContentPartPr/>
              <p14:nvPr/>
            </p14:nvContentPartPr>
            <p14:xfrm>
              <a:off x="2914275" y="818985"/>
              <a:ext cx="360" cy="360"/>
            </p14:xfrm>
          </p:contentPart>
        </mc:Choice>
        <mc:Fallback xmlns="">
          <p:pic>
            <p:nvPicPr>
              <p:cNvPr id="5" name="Ink 4">
                <a:extLst>
                  <a:ext uri="{FF2B5EF4-FFF2-40B4-BE49-F238E27FC236}">
                    <a16:creationId xmlns:a16="http://schemas.microsoft.com/office/drawing/2014/main" id="{505C3EAE-D70F-4260-92A7-9A5BCEE45D2F}"/>
                  </a:ext>
                </a:extLst>
              </p:cNvPr>
              <p:cNvPicPr/>
              <p:nvPr/>
            </p:nvPicPr>
            <p:blipFill>
              <a:blip r:embed="rId4"/>
              <a:stretch>
                <a:fillRect/>
              </a:stretch>
            </p:blipFill>
            <p:spPr>
              <a:xfrm>
                <a:off x="2909955" y="814665"/>
                <a:ext cx="9000" cy="9000"/>
              </a:xfrm>
              <a:prstGeom prst="rect">
                <a:avLst/>
              </a:prstGeom>
            </p:spPr>
          </p:pic>
        </mc:Fallback>
      </mc:AlternateContent>
      <p:grpSp>
        <p:nvGrpSpPr>
          <p:cNvPr id="10" name="Group 9">
            <a:extLst>
              <a:ext uri="{FF2B5EF4-FFF2-40B4-BE49-F238E27FC236}">
                <a16:creationId xmlns:a16="http://schemas.microsoft.com/office/drawing/2014/main" id="{E76186A8-3BC3-42CF-A00F-39995045AB8B}"/>
              </a:ext>
            </a:extLst>
          </p:cNvPr>
          <p:cNvGrpSpPr/>
          <p:nvPr/>
        </p:nvGrpSpPr>
        <p:grpSpPr>
          <a:xfrm>
            <a:off x="2933355" y="847425"/>
            <a:ext cx="360" cy="360"/>
            <a:chOff x="2933355" y="847425"/>
            <a:chExt cx="360" cy="360"/>
          </a:xfrm>
        </p:grpSpPr>
        <mc:AlternateContent xmlns:mc="http://schemas.openxmlformats.org/markup-compatibility/2006" xmlns:p14="http://schemas.microsoft.com/office/powerpoint/2010/main">
          <mc:Choice Requires="p14">
            <p:contentPart p14:bwMode="auto" r:id="rId6">
              <p14:nvContentPartPr>
                <p14:cNvPr id="6" name="Ink 5">
                  <a:extLst>
                    <a:ext uri="{FF2B5EF4-FFF2-40B4-BE49-F238E27FC236}">
                      <a16:creationId xmlns:a16="http://schemas.microsoft.com/office/drawing/2014/main" id="{D1B57BEC-90A8-4BA5-9A72-2BE8913628D6}"/>
                    </a:ext>
                  </a:extLst>
                </p14:cNvPr>
                <p14:cNvContentPartPr/>
                <p14:nvPr/>
              </p14:nvContentPartPr>
              <p14:xfrm>
                <a:off x="2933355" y="847425"/>
                <a:ext cx="360" cy="360"/>
              </p14:xfrm>
            </p:contentPart>
          </mc:Choice>
          <mc:Fallback xmlns="">
            <p:pic>
              <p:nvPicPr>
                <p:cNvPr id="6" name="Ink 5">
                  <a:extLst>
                    <a:ext uri="{FF2B5EF4-FFF2-40B4-BE49-F238E27FC236}">
                      <a16:creationId xmlns:a16="http://schemas.microsoft.com/office/drawing/2014/main" id="{D1B57BEC-90A8-4BA5-9A72-2BE8913628D6}"/>
                    </a:ext>
                  </a:extLst>
                </p:cNvPr>
                <p:cNvPicPr/>
                <p:nvPr/>
              </p:nvPicPr>
              <p:blipFill>
                <a:blip r:embed="rId4"/>
                <a:stretch>
                  <a:fillRect/>
                </a:stretch>
              </p:blipFill>
              <p:spPr>
                <a:xfrm>
                  <a:off x="2929035" y="843105"/>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7" name="Ink 6">
                  <a:extLst>
                    <a:ext uri="{FF2B5EF4-FFF2-40B4-BE49-F238E27FC236}">
                      <a16:creationId xmlns:a16="http://schemas.microsoft.com/office/drawing/2014/main" id="{CA25F5E7-3F79-4035-8378-463A3D104CE6}"/>
                    </a:ext>
                  </a:extLst>
                </p14:cNvPr>
                <p14:cNvContentPartPr/>
                <p14:nvPr/>
              </p14:nvContentPartPr>
              <p14:xfrm>
                <a:off x="2933355" y="847425"/>
                <a:ext cx="360" cy="360"/>
              </p14:xfrm>
            </p:contentPart>
          </mc:Choice>
          <mc:Fallback xmlns="">
            <p:pic>
              <p:nvPicPr>
                <p:cNvPr id="7" name="Ink 6">
                  <a:extLst>
                    <a:ext uri="{FF2B5EF4-FFF2-40B4-BE49-F238E27FC236}">
                      <a16:creationId xmlns:a16="http://schemas.microsoft.com/office/drawing/2014/main" id="{CA25F5E7-3F79-4035-8378-463A3D104CE6}"/>
                    </a:ext>
                  </a:extLst>
                </p:cNvPr>
                <p:cNvPicPr/>
                <p:nvPr/>
              </p:nvPicPr>
              <p:blipFill>
                <a:blip r:embed="rId4"/>
                <a:stretch>
                  <a:fillRect/>
                </a:stretch>
              </p:blipFill>
              <p:spPr>
                <a:xfrm>
                  <a:off x="2929035" y="843105"/>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8" name="Ink 7">
                  <a:extLst>
                    <a:ext uri="{FF2B5EF4-FFF2-40B4-BE49-F238E27FC236}">
                      <a16:creationId xmlns:a16="http://schemas.microsoft.com/office/drawing/2014/main" id="{3272F5CB-DE84-46F2-8AF9-EC2DA5C3E1DA}"/>
                    </a:ext>
                  </a:extLst>
                </p14:cNvPr>
                <p14:cNvContentPartPr/>
                <p14:nvPr/>
              </p14:nvContentPartPr>
              <p14:xfrm>
                <a:off x="2933355" y="847425"/>
                <a:ext cx="360" cy="360"/>
              </p14:xfrm>
            </p:contentPart>
          </mc:Choice>
          <mc:Fallback xmlns="">
            <p:pic>
              <p:nvPicPr>
                <p:cNvPr id="8" name="Ink 7">
                  <a:extLst>
                    <a:ext uri="{FF2B5EF4-FFF2-40B4-BE49-F238E27FC236}">
                      <a16:creationId xmlns:a16="http://schemas.microsoft.com/office/drawing/2014/main" id="{3272F5CB-DE84-46F2-8AF9-EC2DA5C3E1DA}"/>
                    </a:ext>
                  </a:extLst>
                </p:cNvPr>
                <p:cNvPicPr/>
                <p:nvPr/>
              </p:nvPicPr>
              <p:blipFill>
                <a:blip r:embed="rId4"/>
                <a:stretch>
                  <a:fillRect/>
                </a:stretch>
              </p:blipFill>
              <p:spPr>
                <a:xfrm>
                  <a:off x="2929035" y="843105"/>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9" name="Ink 8">
                  <a:extLst>
                    <a:ext uri="{FF2B5EF4-FFF2-40B4-BE49-F238E27FC236}">
                      <a16:creationId xmlns:a16="http://schemas.microsoft.com/office/drawing/2014/main" id="{530C1F25-31AE-4304-B366-FFF82D87B41E}"/>
                    </a:ext>
                  </a:extLst>
                </p14:cNvPr>
                <p14:cNvContentPartPr/>
                <p14:nvPr/>
              </p14:nvContentPartPr>
              <p14:xfrm>
                <a:off x="2933355" y="847425"/>
                <a:ext cx="360" cy="360"/>
              </p14:xfrm>
            </p:contentPart>
          </mc:Choice>
          <mc:Fallback xmlns="">
            <p:pic>
              <p:nvPicPr>
                <p:cNvPr id="9" name="Ink 8">
                  <a:extLst>
                    <a:ext uri="{FF2B5EF4-FFF2-40B4-BE49-F238E27FC236}">
                      <a16:creationId xmlns:a16="http://schemas.microsoft.com/office/drawing/2014/main" id="{530C1F25-31AE-4304-B366-FFF82D87B41E}"/>
                    </a:ext>
                  </a:extLst>
                </p:cNvPr>
                <p:cNvPicPr/>
                <p:nvPr/>
              </p:nvPicPr>
              <p:blipFill>
                <a:blip r:embed="rId4"/>
                <a:stretch>
                  <a:fillRect/>
                </a:stretch>
              </p:blipFill>
              <p:spPr>
                <a:xfrm>
                  <a:off x="2929035" y="843105"/>
                  <a:ext cx="9000" cy="9000"/>
                </a:xfrm>
                <a:prstGeom prst="rect">
                  <a:avLst/>
                </a:prstGeom>
              </p:spPr>
            </p:pic>
          </mc:Fallback>
        </mc:AlternateContent>
      </p:grpSp>
      <p:sp>
        <p:nvSpPr>
          <p:cNvPr id="3" name="Content Placeholder 2">
            <a:extLst>
              <a:ext uri="{FF2B5EF4-FFF2-40B4-BE49-F238E27FC236}">
                <a16:creationId xmlns:a16="http://schemas.microsoft.com/office/drawing/2014/main" id="{C2C2F571-73DD-4183-AD0E-45E4280ADE6F}"/>
              </a:ext>
            </a:extLst>
          </p:cNvPr>
          <p:cNvSpPr>
            <a:spLocks noGrp="1"/>
          </p:cNvSpPr>
          <p:nvPr>
            <p:ph idx="1"/>
          </p:nvPr>
        </p:nvSpPr>
        <p:spPr>
          <a:xfrm>
            <a:off x="1622729" y="3300029"/>
            <a:ext cx="8946541" cy="4195481"/>
          </a:xfrm>
        </p:spPr>
        <p:txBody>
          <a:bodyPr/>
          <a:lstStyle/>
          <a:p>
            <a:pPr marL="0" indent="0">
              <a:buNone/>
            </a:pPr>
            <a:r>
              <a:rPr lang="en-US"/>
              <a:t>1 – </a:t>
            </a:r>
            <a:r>
              <a:rPr lang="en-US" b="1"/>
              <a:t>Help</a:t>
            </a:r>
            <a:r>
              <a:rPr lang="en-US"/>
              <a:t> public sector surface needs and challenges</a:t>
            </a:r>
          </a:p>
          <a:p>
            <a:pPr marL="0" indent="0">
              <a:buNone/>
            </a:pPr>
            <a:r>
              <a:rPr lang="en-US"/>
              <a:t>2 – </a:t>
            </a:r>
            <a:r>
              <a:rPr lang="en-US" b="1"/>
              <a:t>Identify </a:t>
            </a:r>
            <a:r>
              <a:rPr lang="en-US"/>
              <a:t>private sector resources and expertise</a:t>
            </a:r>
          </a:p>
          <a:p>
            <a:pPr marL="0" indent="0">
              <a:buNone/>
            </a:pPr>
            <a:r>
              <a:rPr lang="en-US"/>
              <a:t>3 – </a:t>
            </a:r>
            <a:r>
              <a:rPr lang="en-US" b="1"/>
              <a:t>Translate</a:t>
            </a:r>
            <a:r>
              <a:rPr lang="en-US"/>
              <a:t> between public and private sectors</a:t>
            </a:r>
          </a:p>
          <a:p>
            <a:pPr marL="0" indent="0">
              <a:buNone/>
            </a:pPr>
            <a:r>
              <a:rPr lang="en-US"/>
              <a:t>4 – </a:t>
            </a:r>
            <a:r>
              <a:rPr lang="en-US" b="1"/>
              <a:t>Match</a:t>
            </a:r>
            <a:r>
              <a:rPr lang="en-US"/>
              <a:t> public sector needs with private sector capabilities</a:t>
            </a:r>
          </a:p>
          <a:p>
            <a:pPr marL="0" indent="0">
              <a:buNone/>
            </a:pPr>
            <a:r>
              <a:rPr lang="en-US"/>
              <a:t>5 – </a:t>
            </a:r>
            <a:r>
              <a:rPr lang="en-US" b="1"/>
              <a:t>Develop</a:t>
            </a:r>
            <a:r>
              <a:rPr lang="en-US"/>
              <a:t> work streams with public and private sector leads</a:t>
            </a:r>
          </a:p>
          <a:p>
            <a:pPr marL="0" indent="0">
              <a:buNone/>
            </a:pPr>
            <a:r>
              <a:rPr lang="en-US"/>
              <a:t>6 – </a:t>
            </a:r>
            <a:r>
              <a:rPr lang="en-US" b="1"/>
              <a:t>Facilitate</a:t>
            </a:r>
            <a:r>
              <a:rPr lang="en-US"/>
              <a:t> problem solving to reach pragmatic, innovative </a:t>
            </a:r>
          </a:p>
          <a:p>
            <a:pPr marL="0" indent="0">
              <a:buNone/>
            </a:pPr>
            <a:r>
              <a:rPr lang="en-US"/>
              <a:t>      solutions</a:t>
            </a:r>
          </a:p>
          <a:p>
            <a:pPr lvl="1"/>
            <a:endParaRPr lang="en-US"/>
          </a:p>
        </p:txBody>
      </p:sp>
    </p:spTree>
    <p:extLst>
      <p:ext uri="{BB962C8B-B14F-4D97-AF65-F5344CB8AC3E}">
        <p14:creationId xmlns:p14="http://schemas.microsoft.com/office/powerpoint/2010/main" val="1068578005"/>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75000"/>
          </a:schemeClr>
        </a:solidFill>
        <a:effectLst/>
      </p:bgPr>
    </p:bg>
    <p:spTree>
      <p:nvGrpSpPr>
        <p:cNvPr id="1" name=""/>
        <p:cNvGrpSpPr/>
        <p:nvPr/>
      </p:nvGrpSpPr>
      <p:grpSpPr>
        <a:xfrm>
          <a:off x="0" y="0"/>
          <a:ext cx="0" cy="0"/>
          <a:chOff x="0" y="0"/>
          <a:chExt cx="0" cy="0"/>
        </a:xfrm>
      </p:grpSpPr>
      <p:cxnSp>
        <p:nvCxnSpPr>
          <p:cNvPr id="46" name="Straight Connector 45">
            <a:extLst>
              <a:ext uri="{FF2B5EF4-FFF2-40B4-BE49-F238E27FC236}">
                <a16:creationId xmlns:a16="http://schemas.microsoft.com/office/drawing/2014/main" id="{9C6215E2-4E63-4FC6-B2E0-8CD124F9F412}"/>
              </a:ext>
            </a:extLst>
          </p:cNvPr>
          <p:cNvCxnSpPr>
            <a:cxnSpLocks/>
          </p:cNvCxnSpPr>
          <p:nvPr/>
        </p:nvCxnSpPr>
        <p:spPr>
          <a:xfrm flipH="1">
            <a:off x="3747807" y="3994019"/>
            <a:ext cx="22690" cy="1427426"/>
          </a:xfrm>
          <a:prstGeom prst="line">
            <a:avLst/>
          </a:prstGeom>
          <a:ln w="539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E449B845-40E2-434D-94D6-D6E2B89FA8E3}"/>
              </a:ext>
            </a:extLst>
          </p:cNvPr>
          <p:cNvCxnSpPr>
            <a:cxnSpLocks/>
          </p:cNvCxnSpPr>
          <p:nvPr/>
        </p:nvCxnSpPr>
        <p:spPr>
          <a:xfrm>
            <a:off x="8395339" y="4000860"/>
            <a:ext cx="1" cy="1262972"/>
          </a:xfrm>
          <a:prstGeom prst="line">
            <a:avLst/>
          </a:prstGeom>
          <a:ln w="539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C2B2D33F-F390-40B6-84DB-8FFBFBBDCABB}"/>
              </a:ext>
            </a:extLst>
          </p:cNvPr>
          <p:cNvCxnSpPr>
            <a:cxnSpLocks/>
          </p:cNvCxnSpPr>
          <p:nvPr/>
        </p:nvCxnSpPr>
        <p:spPr>
          <a:xfrm>
            <a:off x="10833330" y="4000860"/>
            <a:ext cx="0" cy="1165171"/>
          </a:xfrm>
          <a:prstGeom prst="line">
            <a:avLst/>
          </a:prstGeom>
          <a:ln w="539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5A50212-F7B5-40E1-A5EB-46A91BC41278}"/>
              </a:ext>
            </a:extLst>
          </p:cNvPr>
          <p:cNvCxnSpPr>
            <a:cxnSpLocks/>
          </p:cNvCxnSpPr>
          <p:nvPr/>
        </p:nvCxnSpPr>
        <p:spPr>
          <a:xfrm flipH="1">
            <a:off x="1277757" y="3995448"/>
            <a:ext cx="17259" cy="1425997"/>
          </a:xfrm>
          <a:prstGeom prst="line">
            <a:avLst/>
          </a:prstGeom>
          <a:ln w="539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B0965919-3210-BB44-B7E6-4D305C4B1AF5}"/>
              </a:ext>
            </a:extLst>
          </p:cNvPr>
          <p:cNvCxnSpPr>
            <a:cxnSpLocks/>
          </p:cNvCxnSpPr>
          <p:nvPr/>
        </p:nvCxnSpPr>
        <p:spPr>
          <a:xfrm>
            <a:off x="6083852" y="3429000"/>
            <a:ext cx="0" cy="1552575"/>
          </a:xfrm>
          <a:prstGeom prst="line">
            <a:avLst/>
          </a:prstGeom>
          <a:ln w="53975">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1169350-5654-4EBA-B8CA-1D0854561683}"/>
              </a:ext>
            </a:extLst>
          </p:cNvPr>
          <p:cNvSpPr>
            <a:spLocks noGrp="1"/>
          </p:cNvSpPr>
          <p:nvPr>
            <p:ph type="title"/>
          </p:nvPr>
        </p:nvSpPr>
        <p:spPr>
          <a:xfrm>
            <a:off x="1785378" y="62258"/>
            <a:ext cx="9404723" cy="1400530"/>
          </a:xfrm>
        </p:spPr>
        <p:txBody>
          <a:bodyPr/>
          <a:lstStyle/>
          <a:p>
            <a:pPr algn="ctr"/>
            <a:r>
              <a:rPr lang="en-US"/>
              <a:t>VACCS Center Structure</a:t>
            </a:r>
          </a:p>
        </p:txBody>
      </p:sp>
      <mc:AlternateContent xmlns:mc="http://schemas.openxmlformats.org/markup-compatibility/2006" xmlns:p14="http://schemas.microsoft.com/office/powerpoint/2010/main" xmlns:aink="http://schemas.microsoft.com/office/drawing/2016/ink">
        <mc:Choice Requires="p14 aink">
          <p:contentPart p14:bwMode="auto" r:id="rId3">
            <p14:nvContentPartPr>
              <p14:cNvPr id="11" name="Ink 10">
                <a:extLst>
                  <a:ext uri="{FF2B5EF4-FFF2-40B4-BE49-F238E27FC236}">
                    <a16:creationId xmlns:a16="http://schemas.microsoft.com/office/drawing/2014/main" id="{A8FA8F90-2A38-402A-AF57-39C843FBA246}"/>
                  </a:ext>
                </a:extLst>
              </p14:cNvPr>
              <p14:cNvContentPartPr/>
              <p14:nvPr/>
            </p14:nvContentPartPr>
            <p14:xfrm>
              <a:off x="3828675" y="1990065"/>
              <a:ext cx="360" cy="360"/>
            </p14:xfrm>
          </p:contentPart>
        </mc:Choice>
        <mc:Fallback xmlns="">
          <p:pic>
            <p:nvPicPr>
              <p:cNvPr id="11" name="Ink 10">
                <a:extLst>
                  <a:ext uri="{FF2B5EF4-FFF2-40B4-BE49-F238E27FC236}">
                    <a16:creationId xmlns:a16="http://schemas.microsoft.com/office/drawing/2014/main" id="{A8FA8F90-2A38-402A-AF57-39C843FBA246}"/>
                  </a:ext>
                </a:extLst>
              </p:cNvPr>
              <p:cNvPicPr/>
              <p:nvPr/>
            </p:nvPicPr>
            <p:blipFill>
              <a:blip r:embed="rId4"/>
              <a:stretch>
                <a:fillRect/>
              </a:stretch>
            </p:blipFill>
            <p:spPr>
              <a:xfrm>
                <a:off x="3810675" y="1882065"/>
                <a:ext cx="36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2" name="Ink 41">
                <a:extLst>
                  <a:ext uri="{FF2B5EF4-FFF2-40B4-BE49-F238E27FC236}">
                    <a16:creationId xmlns:a16="http://schemas.microsoft.com/office/drawing/2014/main" id="{B74CCF52-D7CC-48D6-B810-4CF813A4C8BA}"/>
                  </a:ext>
                </a:extLst>
              </p14:cNvPr>
              <p14:cNvContentPartPr/>
              <p14:nvPr/>
            </p14:nvContentPartPr>
            <p14:xfrm>
              <a:off x="1942635" y="1893585"/>
              <a:ext cx="57600" cy="49320"/>
            </p14:xfrm>
          </p:contentPart>
        </mc:Choice>
        <mc:Fallback xmlns="">
          <p:pic>
            <p:nvPicPr>
              <p:cNvPr id="42" name="Ink 41">
                <a:extLst>
                  <a:ext uri="{FF2B5EF4-FFF2-40B4-BE49-F238E27FC236}">
                    <a16:creationId xmlns:a16="http://schemas.microsoft.com/office/drawing/2014/main" id="{B74CCF52-D7CC-48D6-B810-4CF813A4C8BA}"/>
                  </a:ext>
                </a:extLst>
              </p:cNvPr>
              <p:cNvPicPr/>
              <p:nvPr/>
            </p:nvPicPr>
            <p:blipFill>
              <a:blip r:embed="rId6"/>
              <a:stretch>
                <a:fillRect/>
              </a:stretch>
            </p:blipFill>
            <p:spPr>
              <a:xfrm>
                <a:off x="1938315" y="1889233"/>
                <a:ext cx="66240" cy="58024"/>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4" name="Ink 43">
                <a:extLst>
                  <a:ext uri="{FF2B5EF4-FFF2-40B4-BE49-F238E27FC236}">
                    <a16:creationId xmlns:a16="http://schemas.microsoft.com/office/drawing/2014/main" id="{3780F8D1-AE47-4912-9668-17DB57C6E38A}"/>
                  </a:ext>
                </a:extLst>
              </p14:cNvPr>
              <p14:cNvContentPartPr/>
              <p14:nvPr/>
            </p14:nvContentPartPr>
            <p14:xfrm>
              <a:off x="1936875" y="1770825"/>
              <a:ext cx="31320" cy="19800"/>
            </p14:xfrm>
          </p:contentPart>
        </mc:Choice>
        <mc:Fallback xmlns="">
          <p:pic>
            <p:nvPicPr>
              <p:cNvPr id="44" name="Ink 43">
                <a:extLst>
                  <a:ext uri="{FF2B5EF4-FFF2-40B4-BE49-F238E27FC236}">
                    <a16:creationId xmlns:a16="http://schemas.microsoft.com/office/drawing/2014/main" id="{3780F8D1-AE47-4912-9668-17DB57C6E38A}"/>
                  </a:ext>
                </a:extLst>
              </p:cNvPr>
              <p:cNvPicPr/>
              <p:nvPr/>
            </p:nvPicPr>
            <p:blipFill>
              <a:blip r:embed="rId8"/>
              <a:stretch>
                <a:fillRect/>
              </a:stretch>
            </p:blipFill>
            <p:spPr>
              <a:xfrm>
                <a:off x="1932555" y="1766582"/>
                <a:ext cx="39960" cy="28286"/>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91" name="Ink 90">
                <a:extLst>
                  <a:ext uri="{FF2B5EF4-FFF2-40B4-BE49-F238E27FC236}">
                    <a16:creationId xmlns:a16="http://schemas.microsoft.com/office/drawing/2014/main" id="{1E034625-4261-4A9C-9568-554769EE06B0}"/>
                  </a:ext>
                </a:extLst>
              </p14:cNvPr>
              <p14:cNvContentPartPr/>
              <p14:nvPr/>
            </p14:nvContentPartPr>
            <p14:xfrm>
              <a:off x="199515" y="4895265"/>
              <a:ext cx="360" cy="360"/>
            </p14:xfrm>
          </p:contentPart>
        </mc:Choice>
        <mc:Fallback xmlns="">
          <p:pic>
            <p:nvPicPr>
              <p:cNvPr id="91" name="Ink 90">
                <a:extLst>
                  <a:ext uri="{FF2B5EF4-FFF2-40B4-BE49-F238E27FC236}">
                    <a16:creationId xmlns:a16="http://schemas.microsoft.com/office/drawing/2014/main" id="{1E034625-4261-4A9C-9568-554769EE06B0}"/>
                  </a:ext>
                </a:extLst>
              </p:cNvPr>
              <p:cNvPicPr/>
              <p:nvPr/>
            </p:nvPicPr>
            <p:blipFill>
              <a:blip r:embed="rId10"/>
              <a:stretch>
                <a:fillRect/>
              </a:stretch>
            </p:blipFill>
            <p:spPr>
              <a:xfrm>
                <a:off x="195195" y="4893105"/>
                <a:ext cx="9000" cy="4680"/>
              </a:xfrm>
              <a:prstGeom prst="rect">
                <a:avLst/>
              </a:prstGeom>
            </p:spPr>
          </p:pic>
        </mc:Fallback>
      </mc:AlternateContent>
      <p:sp>
        <p:nvSpPr>
          <p:cNvPr id="19" name="Rectangle 18">
            <a:extLst>
              <a:ext uri="{FF2B5EF4-FFF2-40B4-BE49-F238E27FC236}">
                <a16:creationId xmlns:a16="http://schemas.microsoft.com/office/drawing/2014/main" id="{358D0661-5A96-D741-9DD1-1471F6026729}"/>
              </a:ext>
            </a:extLst>
          </p:cNvPr>
          <p:cNvSpPr/>
          <p:nvPr/>
        </p:nvSpPr>
        <p:spPr>
          <a:xfrm>
            <a:off x="4580965" y="1084424"/>
            <a:ext cx="3030070" cy="727525"/>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rPr>
              <a:t>Dan Laster</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rPr>
              <a:t>VACCS Director</a:t>
            </a:r>
          </a:p>
        </p:txBody>
      </p:sp>
      <p:sp>
        <p:nvSpPr>
          <p:cNvPr id="116" name="Rectangle 115">
            <a:extLst>
              <a:ext uri="{FF2B5EF4-FFF2-40B4-BE49-F238E27FC236}">
                <a16:creationId xmlns:a16="http://schemas.microsoft.com/office/drawing/2014/main" id="{E07AA2FC-0303-F74F-9D36-F444324E17D1}"/>
              </a:ext>
            </a:extLst>
          </p:cNvPr>
          <p:cNvSpPr/>
          <p:nvPr/>
        </p:nvSpPr>
        <p:spPr>
          <a:xfrm>
            <a:off x="4580965" y="1752278"/>
            <a:ext cx="3060897" cy="727525"/>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rPr>
              <a:t>David Bayne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rPr>
              <a:t>Private Partner Relations</a:t>
            </a:r>
          </a:p>
        </p:txBody>
      </p:sp>
      <p:sp>
        <p:nvSpPr>
          <p:cNvPr id="118" name="Rectangle 117">
            <a:extLst>
              <a:ext uri="{FF2B5EF4-FFF2-40B4-BE49-F238E27FC236}">
                <a16:creationId xmlns:a16="http://schemas.microsoft.com/office/drawing/2014/main" id="{87B3F2BD-37C8-814D-9CDD-8E29B0576373}"/>
              </a:ext>
            </a:extLst>
          </p:cNvPr>
          <p:cNvSpPr/>
          <p:nvPr/>
        </p:nvSpPr>
        <p:spPr>
          <a:xfrm>
            <a:off x="4580965" y="1893585"/>
            <a:ext cx="3030070" cy="727525"/>
          </a:xfrm>
          <a:prstGeom prst="rect">
            <a:avLst/>
          </a:prstGeom>
          <a:solidFill>
            <a:schemeClr val="accent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rPr>
              <a:t>Stephanie Hutchinson, Project Manager</a:t>
            </a:r>
          </a:p>
        </p:txBody>
      </p:sp>
      <p:sp>
        <p:nvSpPr>
          <p:cNvPr id="131" name="Rectangle 130">
            <a:extLst>
              <a:ext uri="{FF2B5EF4-FFF2-40B4-BE49-F238E27FC236}">
                <a16:creationId xmlns:a16="http://schemas.microsoft.com/office/drawing/2014/main" id="{72711D03-3585-C04E-8DF7-08152CBA4448}"/>
              </a:ext>
            </a:extLst>
          </p:cNvPr>
          <p:cNvSpPr/>
          <p:nvPr/>
        </p:nvSpPr>
        <p:spPr>
          <a:xfrm>
            <a:off x="-22094" y="1074295"/>
            <a:ext cx="2195602" cy="1563121"/>
          </a:xfrm>
          <a:prstGeom prst="rect">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Century Gothic" panose="020B0502020202020204"/>
                <a:ea typeface="+mn-ea"/>
                <a:cs typeface="+mn-cs"/>
              </a:rPr>
              <a:t>DOH</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Century Gothic" panose="020B0502020202020204"/>
                <a:ea typeface="+mn-ea"/>
                <a:cs typeface="+mn-cs"/>
              </a:rPr>
              <a:t>Governor’s Office</a:t>
            </a:r>
          </a:p>
        </p:txBody>
      </p:sp>
      <p:cxnSp>
        <p:nvCxnSpPr>
          <p:cNvPr id="140" name="Straight Connector 139">
            <a:extLst>
              <a:ext uri="{FF2B5EF4-FFF2-40B4-BE49-F238E27FC236}">
                <a16:creationId xmlns:a16="http://schemas.microsoft.com/office/drawing/2014/main" id="{552C1C2C-EA99-4148-91CE-05D87EBD3224}"/>
              </a:ext>
            </a:extLst>
          </p:cNvPr>
          <p:cNvCxnSpPr>
            <a:cxnSpLocks/>
          </p:cNvCxnSpPr>
          <p:nvPr/>
        </p:nvCxnSpPr>
        <p:spPr>
          <a:xfrm>
            <a:off x="1309816" y="3983789"/>
            <a:ext cx="9523514" cy="20461"/>
          </a:xfrm>
          <a:prstGeom prst="line">
            <a:avLst/>
          </a:prstGeom>
          <a:ln w="53975">
            <a:solidFill>
              <a:schemeClr val="tx2"/>
            </a:solidFill>
          </a:ln>
        </p:spPr>
        <p:style>
          <a:lnRef idx="1">
            <a:schemeClr val="accent1"/>
          </a:lnRef>
          <a:fillRef idx="0">
            <a:schemeClr val="accent1"/>
          </a:fillRef>
          <a:effectRef idx="0">
            <a:schemeClr val="accent1"/>
          </a:effectRef>
          <a:fontRef idx="minor">
            <a:schemeClr val="tx1"/>
          </a:fontRef>
        </p:style>
      </p:cxnSp>
      <p:sp>
        <p:nvSpPr>
          <p:cNvPr id="158" name="Rectangle 157">
            <a:extLst>
              <a:ext uri="{FF2B5EF4-FFF2-40B4-BE49-F238E27FC236}">
                <a16:creationId xmlns:a16="http://schemas.microsoft.com/office/drawing/2014/main" id="{F4BA75FB-9E7D-6E4E-A283-28E1CEB4F273}"/>
              </a:ext>
            </a:extLst>
          </p:cNvPr>
          <p:cNvSpPr/>
          <p:nvPr/>
        </p:nvSpPr>
        <p:spPr>
          <a:xfrm>
            <a:off x="4580965" y="1075029"/>
            <a:ext cx="3060897" cy="2640126"/>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white"/>
                </a:solidFill>
                <a:effectLst/>
                <a:uLnTx/>
                <a:uFillTx/>
                <a:latin typeface="Century Gothic" panose="020B0502020202020204"/>
                <a:ea typeface="+mn-ea"/>
                <a:cs typeface="+mn-cs"/>
              </a:rPr>
              <a:t>VACCS Team</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rPr>
              <a:t>Dan Laster</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rPr>
              <a:t>Stephanie Hutchinson</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rPr>
              <a:t>David Bayne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rPr>
              <a:t>Torney Smith</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rPr>
              <a:t>Dana van Ness</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
        <p:nvSpPr>
          <p:cNvPr id="161" name="Rectangle 160">
            <a:extLst>
              <a:ext uri="{FF2B5EF4-FFF2-40B4-BE49-F238E27FC236}">
                <a16:creationId xmlns:a16="http://schemas.microsoft.com/office/drawing/2014/main" id="{A82CBC5F-CA14-E344-8213-536B05B205E9}"/>
              </a:ext>
            </a:extLst>
          </p:cNvPr>
          <p:cNvSpPr/>
          <p:nvPr/>
        </p:nvSpPr>
        <p:spPr>
          <a:xfrm>
            <a:off x="2513996" y="1365148"/>
            <a:ext cx="1726481" cy="826919"/>
          </a:xfrm>
          <a:prstGeom prst="rect">
            <a:avLst/>
          </a:prstGeom>
          <a:solidFill>
            <a:schemeClr val="accent4"/>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1" u="none" strike="noStrike" kern="1200" cap="none" spc="0" normalizeH="0" baseline="0" noProof="0">
                <a:ln>
                  <a:noFill/>
                </a:ln>
                <a:solidFill>
                  <a:prstClr val="white"/>
                </a:solidFill>
                <a:effectLst/>
                <a:uLnTx/>
                <a:uFillTx/>
                <a:latin typeface="Century Gothic" panose="020B0502020202020204"/>
                <a:ea typeface="+mn-ea"/>
                <a:cs typeface="+mn-cs"/>
              </a:rPr>
              <a:t>Surface  needs &amp; challenges</a:t>
            </a:r>
          </a:p>
        </p:txBody>
      </p:sp>
      <p:sp>
        <p:nvSpPr>
          <p:cNvPr id="162" name="Rectangle 161">
            <a:extLst>
              <a:ext uri="{FF2B5EF4-FFF2-40B4-BE49-F238E27FC236}">
                <a16:creationId xmlns:a16="http://schemas.microsoft.com/office/drawing/2014/main" id="{649EA49D-B731-C64F-912A-5530DA9C4FC1}"/>
              </a:ext>
            </a:extLst>
          </p:cNvPr>
          <p:cNvSpPr/>
          <p:nvPr/>
        </p:nvSpPr>
        <p:spPr>
          <a:xfrm>
            <a:off x="7973229" y="1372450"/>
            <a:ext cx="1726471" cy="826919"/>
          </a:xfrm>
          <a:prstGeom prst="rect">
            <a:avLst/>
          </a:prstGeom>
          <a:solidFill>
            <a:schemeClr val="accent4"/>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1" u="none" strike="noStrike" kern="1200" cap="none" spc="0" normalizeH="0" baseline="0" noProof="0">
                <a:ln>
                  <a:noFill/>
                </a:ln>
                <a:solidFill>
                  <a:prstClr val="white"/>
                </a:solidFill>
                <a:effectLst/>
                <a:uLnTx/>
                <a:uFillTx/>
                <a:latin typeface="Century Gothic" panose="020B0502020202020204"/>
                <a:ea typeface="+mn-ea"/>
                <a:cs typeface="+mn-cs"/>
              </a:rPr>
              <a:t>Curate offerings</a:t>
            </a:r>
          </a:p>
        </p:txBody>
      </p:sp>
      <p:sp>
        <p:nvSpPr>
          <p:cNvPr id="137" name="Rectangle 136">
            <a:extLst>
              <a:ext uri="{FF2B5EF4-FFF2-40B4-BE49-F238E27FC236}">
                <a16:creationId xmlns:a16="http://schemas.microsoft.com/office/drawing/2014/main" id="{ECF8078B-F1E0-DE4A-ADED-01A5689DA1A8}"/>
              </a:ext>
            </a:extLst>
          </p:cNvPr>
          <p:cNvSpPr/>
          <p:nvPr/>
        </p:nvSpPr>
        <p:spPr>
          <a:xfrm>
            <a:off x="10036421" y="1110476"/>
            <a:ext cx="2158948" cy="1563121"/>
          </a:xfrm>
          <a:prstGeom prst="rect">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Century Gothic" panose="020B0502020202020204"/>
                <a:ea typeface="+mn-ea"/>
                <a:cs typeface="+mn-cs"/>
              </a:rPr>
              <a:t>Private Sector Partners</a:t>
            </a:r>
          </a:p>
        </p:txBody>
      </p:sp>
      <p:sp>
        <p:nvSpPr>
          <p:cNvPr id="192" name="Right Arrow 191">
            <a:extLst>
              <a:ext uri="{FF2B5EF4-FFF2-40B4-BE49-F238E27FC236}">
                <a16:creationId xmlns:a16="http://schemas.microsoft.com/office/drawing/2014/main" id="{CF8955D9-455B-B642-9692-F576E64B297E}"/>
              </a:ext>
            </a:extLst>
          </p:cNvPr>
          <p:cNvSpPr/>
          <p:nvPr/>
        </p:nvSpPr>
        <p:spPr>
          <a:xfrm>
            <a:off x="2209281" y="1811949"/>
            <a:ext cx="265063" cy="2493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93" name="Right Arrow 192">
            <a:extLst>
              <a:ext uri="{FF2B5EF4-FFF2-40B4-BE49-F238E27FC236}">
                <a16:creationId xmlns:a16="http://schemas.microsoft.com/office/drawing/2014/main" id="{B4D28524-D320-504F-B0DD-B413AABC4DBB}"/>
              </a:ext>
            </a:extLst>
          </p:cNvPr>
          <p:cNvSpPr/>
          <p:nvPr/>
        </p:nvSpPr>
        <p:spPr>
          <a:xfrm>
            <a:off x="4280129" y="1767343"/>
            <a:ext cx="265063" cy="2493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97" name="Right Arrow 196">
            <a:extLst>
              <a:ext uri="{FF2B5EF4-FFF2-40B4-BE49-F238E27FC236}">
                <a16:creationId xmlns:a16="http://schemas.microsoft.com/office/drawing/2014/main" id="{5161CB60-7960-3B46-953E-A946D94760AA}"/>
              </a:ext>
            </a:extLst>
          </p:cNvPr>
          <p:cNvSpPr/>
          <p:nvPr/>
        </p:nvSpPr>
        <p:spPr>
          <a:xfrm rot="10800000">
            <a:off x="7663500" y="1837926"/>
            <a:ext cx="265063" cy="2493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98" name="Right Arrow 197">
            <a:extLst>
              <a:ext uri="{FF2B5EF4-FFF2-40B4-BE49-F238E27FC236}">
                <a16:creationId xmlns:a16="http://schemas.microsoft.com/office/drawing/2014/main" id="{5C982206-36D7-DC4B-A096-790587CCD273}"/>
              </a:ext>
            </a:extLst>
          </p:cNvPr>
          <p:cNvSpPr/>
          <p:nvPr/>
        </p:nvSpPr>
        <p:spPr>
          <a:xfrm rot="10800000">
            <a:off x="9735529" y="1829330"/>
            <a:ext cx="265063" cy="2493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99" name="Rectangle 198">
            <a:extLst>
              <a:ext uri="{FF2B5EF4-FFF2-40B4-BE49-F238E27FC236}">
                <a16:creationId xmlns:a16="http://schemas.microsoft.com/office/drawing/2014/main" id="{7CEFA747-D0B5-AC45-9C37-070196D3792A}"/>
              </a:ext>
            </a:extLst>
          </p:cNvPr>
          <p:cNvSpPr/>
          <p:nvPr/>
        </p:nvSpPr>
        <p:spPr>
          <a:xfrm>
            <a:off x="4840021" y="2777948"/>
            <a:ext cx="2511957" cy="904195"/>
          </a:xfrm>
          <a:prstGeom prst="rect">
            <a:avLst/>
          </a:prstGeom>
          <a:solidFill>
            <a:schemeClr val="accent4"/>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1" u="none" strike="noStrike" kern="1200" cap="none" spc="0" normalizeH="0" baseline="0" noProof="0">
                <a:ln>
                  <a:noFill/>
                </a:ln>
                <a:solidFill>
                  <a:prstClr val="white"/>
                </a:solidFill>
                <a:effectLst/>
                <a:uLnTx/>
                <a:uFillTx/>
                <a:latin typeface="Century Gothic" panose="020B0502020202020204"/>
                <a:ea typeface="+mn-ea"/>
                <a:cs typeface="+mn-cs"/>
              </a:rPr>
              <a:t>Matches needs with offerings, creates partnered solutions</a:t>
            </a:r>
          </a:p>
        </p:txBody>
      </p:sp>
      <p:sp>
        <p:nvSpPr>
          <p:cNvPr id="39" name="Rectangle 38">
            <a:extLst>
              <a:ext uri="{FF2B5EF4-FFF2-40B4-BE49-F238E27FC236}">
                <a16:creationId xmlns:a16="http://schemas.microsoft.com/office/drawing/2014/main" id="{4997A284-10C9-4951-B16D-9441FB0E6865}"/>
              </a:ext>
            </a:extLst>
          </p:cNvPr>
          <p:cNvSpPr/>
          <p:nvPr/>
        </p:nvSpPr>
        <p:spPr>
          <a:xfrm>
            <a:off x="2566017" y="4537619"/>
            <a:ext cx="2323914" cy="175341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rPr>
              <a:t>Communications</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rPr>
              <a:t>Public Lead: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rPr>
              <a:t>Amber Erdahl (DOH)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rPr>
              <a:t>Private Lead: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rPr>
              <a:t>Betsy McManus (Starbucks)</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
        <p:nvSpPr>
          <p:cNvPr id="41" name="Rectangle 40">
            <a:extLst>
              <a:ext uri="{FF2B5EF4-FFF2-40B4-BE49-F238E27FC236}">
                <a16:creationId xmlns:a16="http://schemas.microsoft.com/office/drawing/2014/main" id="{61FBC7BD-A944-4D6A-9E0F-11AE9A6B8DD8}"/>
              </a:ext>
            </a:extLst>
          </p:cNvPr>
          <p:cNvSpPr/>
          <p:nvPr/>
        </p:nvSpPr>
        <p:spPr>
          <a:xfrm>
            <a:off x="4959617" y="4531726"/>
            <a:ext cx="2323914" cy="1760862"/>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rPr>
              <a:t>Business Processes</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rPr>
              <a:t>Public Lead: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rPr>
              <a:t>Andy Rose (DOH)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rPr>
              <a:t>Private Lead: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rPr>
              <a:t>Shannon Garcia (Starbucks)</a:t>
            </a:r>
          </a:p>
        </p:txBody>
      </p:sp>
      <p:sp>
        <p:nvSpPr>
          <p:cNvPr id="43" name="Rectangle 42">
            <a:extLst>
              <a:ext uri="{FF2B5EF4-FFF2-40B4-BE49-F238E27FC236}">
                <a16:creationId xmlns:a16="http://schemas.microsoft.com/office/drawing/2014/main" id="{F48942C0-FDF3-4B4B-9CE6-3AF55E88A12F}"/>
              </a:ext>
            </a:extLst>
          </p:cNvPr>
          <p:cNvSpPr/>
          <p:nvPr/>
        </p:nvSpPr>
        <p:spPr>
          <a:xfrm>
            <a:off x="7364362" y="4530416"/>
            <a:ext cx="2323914" cy="1760863"/>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rPr>
              <a:t>Supply Logistics &amp; Deployment</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rPr>
              <a:t>Public Lead: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Century Gothic" panose="020B0502020202020204"/>
                <a:ea typeface="+mn-ea"/>
                <a:cs typeface="+mn-cs"/>
              </a:rPr>
              <a:t>Andy Rose (DOH)</a:t>
            </a:r>
            <a:endPar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rPr>
              <a:t>Private Lead: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rPr>
              <a:t>Jennifer Graves (Kaiser Permanente)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
        <p:nvSpPr>
          <p:cNvPr id="45" name="Rectangle 44">
            <a:extLst>
              <a:ext uri="{FF2B5EF4-FFF2-40B4-BE49-F238E27FC236}">
                <a16:creationId xmlns:a16="http://schemas.microsoft.com/office/drawing/2014/main" id="{C6DF1836-411D-4FAF-949C-DA8E3C362FF4}"/>
              </a:ext>
            </a:extLst>
          </p:cNvPr>
          <p:cNvSpPr/>
          <p:nvPr/>
        </p:nvSpPr>
        <p:spPr>
          <a:xfrm>
            <a:off x="9752205" y="4529806"/>
            <a:ext cx="2323914" cy="1760863"/>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effectLst/>
                <a:uLnTx/>
                <a:uFillTx/>
                <a:latin typeface="Century Gothic" panose="020B0502020202020204"/>
                <a:ea typeface="+mn-ea"/>
                <a:cs typeface="+mn-cs"/>
              </a:rPr>
              <a:t>Situational Awareness</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200" dirty="0">
              <a:solidFill>
                <a:prstClr val="white"/>
              </a:solidFill>
              <a:latin typeface="Century Gothic" panose="020B0502020202020204"/>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effectLst/>
                <a:uLnTx/>
                <a:uFillTx/>
                <a:latin typeface="Century Gothic" panose="020B0502020202020204"/>
                <a:ea typeface="+mn-ea"/>
                <a:cs typeface="+mn-cs"/>
              </a:rPr>
              <a:t>Public Lead: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Century Gothic" panose="020B0502020202020204"/>
                <a:ea typeface="+mn-ea"/>
                <a:cs typeface="+mn-cs"/>
              </a:rPr>
              <a:t>Lacy Fehrenbach (DOH)</a:t>
            </a:r>
            <a:endPar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p>
            <a:pPr algn="ctr">
              <a:defRPr/>
            </a:pPr>
            <a:endParaRPr kumimoji="0" lang="en-US" sz="1200" b="0" i="0" u="none" strike="noStrike" kern="1200" cap="none" spc="0" normalizeH="0" baseline="0" noProof="0" dirty="0">
              <a:ln>
                <a:noFill/>
              </a:ln>
              <a:effectLst/>
              <a:uLnTx/>
              <a:uFillTx/>
              <a:latin typeface="Century Gothic" panose="020B0502020202020204"/>
              <a:ea typeface="+mn-ea"/>
              <a:cs typeface="+mn-cs"/>
            </a:endParaRPr>
          </a:p>
          <a:p>
            <a:pPr algn="ctr">
              <a:defRPr/>
            </a:pPr>
            <a:r>
              <a:rPr kumimoji="0" lang="en-US" sz="1200" b="0" i="0" u="none" strike="noStrike" kern="1200" cap="none" spc="0" normalizeH="0" baseline="0" noProof="0" dirty="0">
                <a:ln>
                  <a:noFill/>
                </a:ln>
                <a:effectLst/>
                <a:uLnTx/>
                <a:uFillTx/>
                <a:latin typeface="Century Gothic" panose="020B0502020202020204"/>
                <a:ea typeface="+mn-ea"/>
                <a:cs typeface="+mn-cs"/>
              </a:rPr>
              <a:t>Private Lead: </a:t>
            </a:r>
          </a:p>
          <a:p>
            <a:pPr algn="ctr">
              <a:defRPr/>
            </a:pPr>
            <a:r>
              <a:rPr lang="en-US" sz="1200" dirty="0">
                <a:ea typeface="+mn-lt"/>
                <a:cs typeface="+mn-lt"/>
              </a:rPr>
              <a:t>John Kahan (</a:t>
            </a:r>
            <a:r>
              <a:rPr kumimoji="0" lang="en-US" sz="1200" b="0" i="0" u="none" strike="noStrike" kern="1200" cap="none" spc="0" normalizeH="0" baseline="0" noProof="0" dirty="0">
                <a:ln>
                  <a:noFill/>
                </a:ln>
                <a:effectLst/>
                <a:uLnTx/>
                <a:uFillTx/>
                <a:ea typeface="+mn-lt"/>
                <a:cs typeface="+mn-lt"/>
              </a:rPr>
              <a:t>Microsoft)</a:t>
            </a:r>
            <a:endParaRPr lang="en-US" sz="1200" b="0" i="0" u="none" strike="noStrike" kern="1200" cap="none" spc="0" normalizeH="0" baseline="0" noProof="0" dirty="0">
              <a:ln>
                <a:noFill/>
              </a:ln>
              <a:effectLst/>
              <a:uLnTx/>
              <a:uFillTx/>
              <a:ea typeface="+mn-lt"/>
              <a:cs typeface="+mn-lt"/>
            </a:endParaRPr>
          </a:p>
        </p:txBody>
      </p:sp>
      <p:sp>
        <p:nvSpPr>
          <p:cNvPr id="40" name="Rectangle 39">
            <a:extLst>
              <a:ext uri="{FF2B5EF4-FFF2-40B4-BE49-F238E27FC236}">
                <a16:creationId xmlns:a16="http://schemas.microsoft.com/office/drawing/2014/main" id="{0C8371D1-2940-4455-9688-194D0197F2C7}"/>
              </a:ext>
            </a:extLst>
          </p:cNvPr>
          <p:cNvSpPr/>
          <p:nvPr/>
        </p:nvSpPr>
        <p:spPr>
          <a:xfrm>
            <a:off x="132950" y="4537619"/>
            <a:ext cx="2321921" cy="175305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rPr>
              <a:t>Technology &amp; Data</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rPr>
              <a:t>Public Lead: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rPr>
              <a:t>Jennifer McNamara (DOH)</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rPr>
              <a:t>Private Lead: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rPr>
              <a:t>John Cho (Microsoft)</a:t>
            </a:r>
          </a:p>
        </p:txBody>
      </p:sp>
      <p:sp>
        <p:nvSpPr>
          <p:cNvPr id="49" name="Rectangle 48">
            <a:extLst>
              <a:ext uri="{FF2B5EF4-FFF2-40B4-BE49-F238E27FC236}">
                <a16:creationId xmlns:a16="http://schemas.microsoft.com/office/drawing/2014/main" id="{A26D72F5-4F43-491F-9CF6-52037FCE09A2}"/>
              </a:ext>
            </a:extLst>
          </p:cNvPr>
          <p:cNvSpPr/>
          <p:nvPr/>
        </p:nvSpPr>
        <p:spPr>
          <a:xfrm>
            <a:off x="1119076" y="3943520"/>
            <a:ext cx="9953845" cy="299829"/>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500" b="0" i="1" u="none" strike="noStrike" kern="1200" cap="none" spc="0" normalizeH="0" baseline="0" noProof="0">
                <a:ln>
                  <a:noFill/>
                </a:ln>
                <a:solidFill>
                  <a:prstClr val="white"/>
                </a:solidFill>
                <a:effectLst/>
                <a:uLnTx/>
                <a:uFillTx/>
                <a:latin typeface="Century Gothic" panose="020B0502020202020204"/>
                <a:ea typeface="+mn-ea"/>
                <a:cs typeface="+mn-cs"/>
              </a:rPr>
              <a:t>Workstreams: As needed and fit for purpose</a:t>
            </a:r>
          </a:p>
        </p:txBody>
      </p:sp>
    </p:spTree>
    <p:extLst>
      <p:ext uri="{BB962C8B-B14F-4D97-AF65-F5344CB8AC3E}">
        <p14:creationId xmlns:p14="http://schemas.microsoft.com/office/powerpoint/2010/main" val="2309117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75000"/>
          </a:schemeClr>
        </a:solidFill>
        <a:effectLst/>
      </p:bgPr>
    </p:bg>
    <p:spTree>
      <p:nvGrpSpPr>
        <p:cNvPr id="1" name=""/>
        <p:cNvGrpSpPr/>
        <p:nvPr/>
      </p:nvGrpSpPr>
      <p:grpSpPr>
        <a:xfrm>
          <a:off x="0" y="0"/>
          <a:ext cx="0" cy="0"/>
          <a:chOff x="0" y="0"/>
          <a:chExt cx="0" cy="0"/>
        </a:xfrm>
      </p:grpSpPr>
      <p:cxnSp>
        <p:nvCxnSpPr>
          <p:cNvPr id="46" name="Straight Connector 45">
            <a:extLst>
              <a:ext uri="{FF2B5EF4-FFF2-40B4-BE49-F238E27FC236}">
                <a16:creationId xmlns:a16="http://schemas.microsoft.com/office/drawing/2014/main" id="{9C6215E2-4E63-4FC6-B2E0-8CD124F9F412}"/>
              </a:ext>
            </a:extLst>
          </p:cNvPr>
          <p:cNvCxnSpPr>
            <a:cxnSpLocks/>
          </p:cNvCxnSpPr>
          <p:nvPr/>
        </p:nvCxnSpPr>
        <p:spPr>
          <a:xfrm>
            <a:off x="3725214" y="3904180"/>
            <a:ext cx="22593" cy="1517265"/>
          </a:xfrm>
          <a:prstGeom prst="line">
            <a:avLst/>
          </a:prstGeom>
          <a:ln w="539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5A50212-F7B5-40E1-A5EB-46A91BC41278}"/>
              </a:ext>
            </a:extLst>
          </p:cNvPr>
          <p:cNvCxnSpPr>
            <a:cxnSpLocks/>
          </p:cNvCxnSpPr>
          <p:nvPr/>
        </p:nvCxnSpPr>
        <p:spPr>
          <a:xfrm>
            <a:off x="6127861" y="3498078"/>
            <a:ext cx="2" cy="1556850"/>
          </a:xfrm>
          <a:prstGeom prst="line">
            <a:avLst/>
          </a:prstGeom>
          <a:ln w="539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B0965919-3210-BB44-B7E6-4D305C4B1AF5}"/>
              </a:ext>
            </a:extLst>
          </p:cNvPr>
          <p:cNvCxnSpPr>
            <a:cxnSpLocks/>
          </p:cNvCxnSpPr>
          <p:nvPr/>
        </p:nvCxnSpPr>
        <p:spPr>
          <a:xfrm flipH="1">
            <a:off x="8588526" y="3935076"/>
            <a:ext cx="27896" cy="1096294"/>
          </a:xfrm>
          <a:prstGeom prst="line">
            <a:avLst/>
          </a:prstGeom>
          <a:ln w="53975">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1169350-5654-4EBA-B8CA-1D0854561683}"/>
              </a:ext>
            </a:extLst>
          </p:cNvPr>
          <p:cNvSpPr>
            <a:spLocks noGrp="1"/>
          </p:cNvSpPr>
          <p:nvPr>
            <p:ph type="title"/>
          </p:nvPr>
        </p:nvSpPr>
        <p:spPr>
          <a:xfrm>
            <a:off x="1369210" y="102621"/>
            <a:ext cx="9404723" cy="1057739"/>
          </a:xfrm>
        </p:spPr>
        <p:txBody>
          <a:bodyPr/>
          <a:lstStyle/>
          <a:p>
            <a:pPr algn="ctr"/>
            <a:r>
              <a:rPr lang="en-US"/>
              <a:t>VACCS Center Structure</a:t>
            </a:r>
          </a:p>
        </p:txBody>
      </p:sp>
      <mc:AlternateContent xmlns:mc="http://schemas.openxmlformats.org/markup-compatibility/2006" xmlns:p14="http://schemas.microsoft.com/office/powerpoint/2010/main" xmlns:aink="http://schemas.microsoft.com/office/drawing/2016/ink">
        <mc:Choice Requires="p14 aink">
          <p:contentPart p14:bwMode="auto" r:id="rId3">
            <p14:nvContentPartPr>
              <p14:cNvPr id="11" name="Ink 10">
                <a:extLst>
                  <a:ext uri="{FF2B5EF4-FFF2-40B4-BE49-F238E27FC236}">
                    <a16:creationId xmlns:a16="http://schemas.microsoft.com/office/drawing/2014/main" id="{A8FA8F90-2A38-402A-AF57-39C843FBA246}"/>
                  </a:ext>
                </a:extLst>
              </p14:cNvPr>
              <p14:cNvContentPartPr/>
              <p14:nvPr/>
            </p14:nvContentPartPr>
            <p14:xfrm>
              <a:off x="3828675" y="1990065"/>
              <a:ext cx="360" cy="360"/>
            </p14:xfrm>
          </p:contentPart>
        </mc:Choice>
        <mc:Fallback xmlns="">
          <p:pic>
            <p:nvPicPr>
              <p:cNvPr id="11" name="Ink 10">
                <a:extLst>
                  <a:ext uri="{FF2B5EF4-FFF2-40B4-BE49-F238E27FC236}">
                    <a16:creationId xmlns:a16="http://schemas.microsoft.com/office/drawing/2014/main" id="{A8FA8F90-2A38-402A-AF57-39C843FBA246}"/>
                  </a:ext>
                </a:extLst>
              </p:cNvPr>
              <p:cNvPicPr/>
              <p:nvPr/>
            </p:nvPicPr>
            <p:blipFill>
              <a:blip r:embed="rId4"/>
              <a:stretch>
                <a:fillRect/>
              </a:stretch>
            </p:blipFill>
            <p:spPr>
              <a:xfrm>
                <a:off x="3810675" y="1882065"/>
                <a:ext cx="36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2" name="Ink 41">
                <a:extLst>
                  <a:ext uri="{FF2B5EF4-FFF2-40B4-BE49-F238E27FC236}">
                    <a16:creationId xmlns:a16="http://schemas.microsoft.com/office/drawing/2014/main" id="{B74CCF52-D7CC-48D6-B810-4CF813A4C8BA}"/>
                  </a:ext>
                </a:extLst>
              </p14:cNvPr>
              <p14:cNvContentPartPr/>
              <p14:nvPr/>
            </p14:nvContentPartPr>
            <p14:xfrm>
              <a:off x="1942635" y="1893585"/>
              <a:ext cx="57600" cy="49320"/>
            </p14:xfrm>
          </p:contentPart>
        </mc:Choice>
        <mc:Fallback xmlns="">
          <p:pic>
            <p:nvPicPr>
              <p:cNvPr id="42" name="Ink 41">
                <a:extLst>
                  <a:ext uri="{FF2B5EF4-FFF2-40B4-BE49-F238E27FC236}">
                    <a16:creationId xmlns:a16="http://schemas.microsoft.com/office/drawing/2014/main" id="{B74CCF52-D7CC-48D6-B810-4CF813A4C8BA}"/>
                  </a:ext>
                </a:extLst>
              </p:cNvPr>
              <p:cNvPicPr/>
              <p:nvPr/>
            </p:nvPicPr>
            <p:blipFill>
              <a:blip r:embed="rId6"/>
              <a:stretch>
                <a:fillRect/>
              </a:stretch>
            </p:blipFill>
            <p:spPr>
              <a:xfrm>
                <a:off x="1938315" y="1889233"/>
                <a:ext cx="66240" cy="58024"/>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4" name="Ink 43">
                <a:extLst>
                  <a:ext uri="{FF2B5EF4-FFF2-40B4-BE49-F238E27FC236}">
                    <a16:creationId xmlns:a16="http://schemas.microsoft.com/office/drawing/2014/main" id="{3780F8D1-AE47-4912-9668-17DB57C6E38A}"/>
                  </a:ext>
                </a:extLst>
              </p14:cNvPr>
              <p14:cNvContentPartPr/>
              <p14:nvPr/>
            </p14:nvContentPartPr>
            <p14:xfrm>
              <a:off x="1936875" y="1770825"/>
              <a:ext cx="31320" cy="19800"/>
            </p14:xfrm>
          </p:contentPart>
        </mc:Choice>
        <mc:Fallback xmlns="">
          <p:pic>
            <p:nvPicPr>
              <p:cNvPr id="44" name="Ink 43">
                <a:extLst>
                  <a:ext uri="{FF2B5EF4-FFF2-40B4-BE49-F238E27FC236}">
                    <a16:creationId xmlns:a16="http://schemas.microsoft.com/office/drawing/2014/main" id="{3780F8D1-AE47-4912-9668-17DB57C6E38A}"/>
                  </a:ext>
                </a:extLst>
              </p:cNvPr>
              <p:cNvPicPr/>
              <p:nvPr/>
            </p:nvPicPr>
            <p:blipFill>
              <a:blip r:embed="rId8"/>
              <a:stretch>
                <a:fillRect/>
              </a:stretch>
            </p:blipFill>
            <p:spPr>
              <a:xfrm>
                <a:off x="1932555" y="1766582"/>
                <a:ext cx="39960" cy="28286"/>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91" name="Ink 90">
                <a:extLst>
                  <a:ext uri="{FF2B5EF4-FFF2-40B4-BE49-F238E27FC236}">
                    <a16:creationId xmlns:a16="http://schemas.microsoft.com/office/drawing/2014/main" id="{1E034625-4261-4A9C-9568-554769EE06B0}"/>
                  </a:ext>
                </a:extLst>
              </p14:cNvPr>
              <p14:cNvContentPartPr/>
              <p14:nvPr/>
            </p14:nvContentPartPr>
            <p14:xfrm>
              <a:off x="199515" y="4895265"/>
              <a:ext cx="360" cy="360"/>
            </p14:xfrm>
          </p:contentPart>
        </mc:Choice>
        <mc:Fallback xmlns="">
          <p:pic>
            <p:nvPicPr>
              <p:cNvPr id="91" name="Ink 90">
                <a:extLst>
                  <a:ext uri="{FF2B5EF4-FFF2-40B4-BE49-F238E27FC236}">
                    <a16:creationId xmlns:a16="http://schemas.microsoft.com/office/drawing/2014/main" id="{1E034625-4261-4A9C-9568-554769EE06B0}"/>
                  </a:ext>
                </a:extLst>
              </p:cNvPr>
              <p:cNvPicPr/>
              <p:nvPr/>
            </p:nvPicPr>
            <p:blipFill>
              <a:blip r:embed="rId10"/>
              <a:stretch>
                <a:fillRect/>
              </a:stretch>
            </p:blipFill>
            <p:spPr>
              <a:xfrm>
                <a:off x="195195" y="4893105"/>
                <a:ext cx="9000" cy="4680"/>
              </a:xfrm>
              <a:prstGeom prst="rect">
                <a:avLst/>
              </a:prstGeom>
            </p:spPr>
          </p:pic>
        </mc:Fallback>
      </mc:AlternateContent>
      <p:cxnSp>
        <p:nvCxnSpPr>
          <p:cNvPr id="140" name="Straight Connector 139">
            <a:extLst>
              <a:ext uri="{FF2B5EF4-FFF2-40B4-BE49-F238E27FC236}">
                <a16:creationId xmlns:a16="http://schemas.microsoft.com/office/drawing/2014/main" id="{552C1C2C-EA99-4148-91CE-05D87EBD3224}"/>
              </a:ext>
            </a:extLst>
          </p:cNvPr>
          <p:cNvCxnSpPr>
            <a:cxnSpLocks/>
          </p:cNvCxnSpPr>
          <p:nvPr/>
        </p:nvCxnSpPr>
        <p:spPr>
          <a:xfrm>
            <a:off x="3725214" y="3904180"/>
            <a:ext cx="4891208" cy="0"/>
          </a:xfrm>
          <a:prstGeom prst="line">
            <a:avLst/>
          </a:prstGeom>
          <a:ln w="53975">
            <a:solidFill>
              <a:schemeClr val="tx2"/>
            </a:solidFill>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4997A284-10C9-4951-B16D-9441FB0E6865}"/>
              </a:ext>
            </a:extLst>
          </p:cNvPr>
          <p:cNvSpPr/>
          <p:nvPr/>
        </p:nvSpPr>
        <p:spPr>
          <a:xfrm>
            <a:off x="4978677" y="4052247"/>
            <a:ext cx="2323806" cy="1933951"/>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lstStyle/>
          <a:p>
            <a:pPr algn="ctr"/>
            <a:r>
              <a:rPr lang="en-US" sz="1200" b="1" dirty="0"/>
              <a:t>Project &amp; Success</a:t>
            </a:r>
          </a:p>
          <a:p>
            <a:pPr algn="ctr"/>
            <a:r>
              <a:rPr lang="en-US" sz="1200" dirty="0"/>
              <a:t>Creating next generation chatbot with AI to answer vaccine questions and provide accurate guidance on demand for the public via the DOH website (projected within two weeks).</a:t>
            </a:r>
          </a:p>
          <a:p>
            <a:pPr algn="ctr"/>
            <a:endParaRPr lang="en-US" sz="1200" dirty="0"/>
          </a:p>
          <a:p>
            <a:pPr algn="ctr"/>
            <a:endParaRPr lang="en-US" sz="1200" dirty="0"/>
          </a:p>
        </p:txBody>
      </p:sp>
      <p:sp>
        <p:nvSpPr>
          <p:cNvPr id="41" name="Rectangle 40">
            <a:extLst>
              <a:ext uri="{FF2B5EF4-FFF2-40B4-BE49-F238E27FC236}">
                <a16:creationId xmlns:a16="http://schemas.microsoft.com/office/drawing/2014/main" id="{61FBC7BD-A944-4D6A-9E0F-11AE9A6B8DD8}"/>
              </a:ext>
            </a:extLst>
          </p:cNvPr>
          <p:cNvSpPr/>
          <p:nvPr/>
        </p:nvSpPr>
        <p:spPr>
          <a:xfrm>
            <a:off x="7426963" y="4052246"/>
            <a:ext cx="2313513" cy="1933951"/>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lstStyle/>
          <a:p>
            <a:pPr algn="ctr"/>
            <a:r>
              <a:rPr lang="en-US" sz="1200" b="1" dirty="0"/>
              <a:t>Project &amp; Success</a:t>
            </a:r>
          </a:p>
          <a:p>
            <a:pPr algn="ctr"/>
            <a:r>
              <a:rPr lang="en-US" sz="1200" dirty="0"/>
              <a:t>Ongoing improvements to DOH vaccine allocation tool used weekly to make complex supply allocations to providers.</a:t>
            </a:r>
          </a:p>
        </p:txBody>
      </p:sp>
      <p:sp>
        <p:nvSpPr>
          <p:cNvPr id="34" name="Rectangle 33">
            <a:extLst>
              <a:ext uri="{FF2B5EF4-FFF2-40B4-BE49-F238E27FC236}">
                <a16:creationId xmlns:a16="http://schemas.microsoft.com/office/drawing/2014/main" id="{5523C563-C76E-400E-A04C-07AD74FA0D8B}"/>
              </a:ext>
            </a:extLst>
          </p:cNvPr>
          <p:cNvSpPr/>
          <p:nvPr/>
        </p:nvSpPr>
        <p:spPr>
          <a:xfrm>
            <a:off x="4135019" y="2779022"/>
            <a:ext cx="3873103" cy="904195"/>
          </a:xfrm>
          <a:prstGeom prst="rect">
            <a:avLst/>
          </a:prstGeom>
          <a:solidFill>
            <a:schemeClr val="accent4"/>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Jennifer McNamara (DOH)</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John Cho (Microsoft)</a:t>
            </a:r>
          </a:p>
        </p:txBody>
      </p:sp>
      <p:sp>
        <p:nvSpPr>
          <p:cNvPr id="35" name="Rectangle 34">
            <a:extLst>
              <a:ext uri="{FF2B5EF4-FFF2-40B4-BE49-F238E27FC236}">
                <a16:creationId xmlns:a16="http://schemas.microsoft.com/office/drawing/2014/main" id="{B67594D7-0881-4F21-8D9E-7800B5AD455E}"/>
              </a:ext>
            </a:extLst>
          </p:cNvPr>
          <p:cNvSpPr/>
          <p:nvPr/>
        </p:nvSpPr>
        <p:spPr>
          <a:xfrm>
            <a:off x="3747808" y="985312"/>
            <a:ext cx="4647532" cy="1721878"/>
          </a:xfrm>
          <a:prstGeom prst="rect">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entury Gothic" panose="020B0502020202020204"/>
                <a:ea typeface="+mn-ea"/>
                <a:cs typeface="+mn-cs"/>
              </a:rPr>
              <a:t>Technology &amp; Data Workstream</a:t>
            </a:r>
          </a:p>
        </p:txBody>
      </p:sp>
      <p:sp>
        <p:nvSpPr>
          <p:cNvPr id="21" name="Rectangle 20">
            <a:extLst>
              <a:ext uri="{FF2B5EF4-FFF2-40B4-BE49-F238E27FC236}">
                <a16:creationId xmlns:a16="http://schemas.microsoft.com/office/drawing/2014/main" id="{AE7D085C-C0D5-4B24-A352-622AA0592524}"/>
              </a:ext>
            </a:extLst>
          </p:cNvPr>
          <p:cNvSpPr/>
          <p:nvPr/>
        </p:nvSpPr>
        <p:spPr>
          <a:xfrm>
            <a:off x="2518014" y="4052247"/>
            <a:ext cx="2328610" cy="1933951"/>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lstStyle/>
          <a:p>
            <a:pPr algn="ctr"/>
            <a:r>
              <a:rPr lang="en-US" sz="1200" b="1" dirty="0">
                <a:latin typeface="Century Gothic" panose="020B0502020202020204"/>
              </a:rPr>
              <a:t>Project &amp; Success</a:t>
            </a:r>
          </a:p>
          <a:p>
            <a:pPr algn="ctr"/>
            <a:r>
              <a:rPr lang="en-US" sz="1200" dirty="0"/>
              <a:t>Enhancement of DOH Vaccine Locator tool to improve daylighting of vaccine appointments across the state (first enhancement launched 2/18/21; next iteration projected within two weeks).</a:t>
            </a:r>
          </a:p>
          <a:p>
            <a:endParaRPr lang="en-US" sz="1200" dirty="0">
              <a:solidFill>
                <a:prstClr val="white"/>
              </a:solidFill>
            </a:endParaRPr>
          </a:p>
        </p:txBody>
      </p:sp>
    </p:spTree>
    <p:extLst>
      <p:ext uri="{BB962C8B-B14F-4D97-AF65-F5344CB8AC3E}">
        <p14:creationId xmlns:p14="http://schemas.microsoft.com/office/powerpoint/2010/main" val="2919661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75000"/>
          </a:schemeClr>
        </a:solidFill>
        <a:effectLst/>
      </p:bgPr>
    </p:bg>
    <p:spTree>
      <p:nvGrpSpPr>
        <p:cNvPr id="1" name=""/>
        <p:cNvGrpSpPr/>
        <p:nvPr/>
      </p:nvGrpSpPr>
      <p:grpSpPr>
        <a:xfrm>
          <a:off x="0" y="0"/>
          <a:ext cx="0" cy="0"/>
          <a:chOff x="0" y="0"/>
          <a:chExt cx="0" cy="0"/>
        </a:xfrm>
      </p:grpSpPr>
      <p:cxnSp>
        <p:nvCxnSpPr>
          <p:cNvPr id="46" name="Straight Connector 45">
            <a:extLst>
              <a:ext uri="{FF2B5EF4-FFF2-40B4-BE49-F238E27FC236}">
                <a16:creationId xmlns:a16="http://schemas.microsoft.com/office/drawing/2014/main" id="{9C6215E2-4E63-4FC6-B2E0-8CD124F9F412}"/>
              </a:ext>
            </a:extLst>
          </p:cNvPr>
          <p:cNvCxnSpPr>
            <a:cxnSpLocks/>
          </p:cNvCxnSpPr>
          <p:nvPr/>
        </p:nvCxnSpPr>
        <p:spPr>
          <a:xfrm>
            <a:off x="3725213" y="3884387"/>
            <a:ext cx="22594" cy="1537058"/>
          </a:xfrm>
          <a:prstGeom prst="line">
            <a:avLst/>
          </a:prstGeom>
          <a:ln w="539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E449B845-40E2-434D-94D6-D6E2B89FA8E3}"/>
              </a:ext>
            </a:extLst>
          </p:cNvPr>
          <p:cNvCxnSpPr>
            <a:cxnSpLocks/>
          </p:cNvCxnSpPr>
          <p:nvPr/>
        </p:nvCxnSpPr>
        <p:spPr>
          <a:xfrm>
            <a:off x="8395340" y="3904180"/>
            <a:ext cx="0" cy="1359652"/>
          </a:xfrm>
          <a:prstGeom prst="line">
            <a:avLst/>
          </a:prstGeom>
          <a:ln w="539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B0965919-3210-BB44-B7E6-4D305C4B1AF5}"/>
              </a:ext>
            </a:extLst>
          </p:cNvPr>
          <p:cNvCxnSpPr>
            <a:cxnSpLocks/>
          </p:cNvCxnSpPr>
          <p:nvPr/>
        </p:nvCxnSpPr>
        <p:spPr>
          <a:xfrm flipH="1">
            <a:off x="6132932" y="3002681"/>
            <a:ext cx="27895" cy="1096295"/>
          </a:xfrm>
          <a:prstGeom prst="line">
            <a:avLst/>
          </a:prstGeom>
          <a:ln w="53975">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1169350-5654-4EBA-B8CA-1D0854561683}"/>
              </a:ext>
            </a:extLst>
          </p:cNvPr>
          <p:cNvSpPr>
            <a:spLocks noGrp="1"/>
          </p:cNvSpPr>
          <p:nvPr>
            <p:ph type="title"/>
          </p:nvPr>
        </p:nvSpPr>
        <p:spPr>
          <a:xfrm>
            <a:off x="1369210" y="102621"/>
            <a:ext cx="9404723" cy="1057739"/>
          </a:xfrm>
        </p:spPr>
        <p:txBody>
          <a:bodyPr/>
          <a:lstStyle/>
          <a:p>
            <a:pPr algn="ctr"/>
            <a:r>
              <a:rPr lang="en-US"/>
              <a:t>VACCS Center Structure</a:t>
            </a:r>
          </a:p>
        </p:txBody>
      </p:sp>
      <mc:AlternateContent xmlns:mc="http://schemas.openxmlformats.org/markup-compatibility/2006" xmlns:p14="http://schemas.microsoft.com/office/powerpoint/2010/main" xmlns:aink="http://schemas.microsoft.com/office/drawing/2016/ink">
        <mc:Choice Requires="p14 aink">
          <p:contentPart p14:bwMode="auto" r:id="rId3">
            <p14:nvContentPartPr>
              <p14:cNvPr id="11" name="Ink 10">
                <a:extLst>
                  <a:ext uri="{FF2B5EF4-FFF2-40B4-BE49-F238E27FC236}">
                    <a16:creationId xmlns:a16="http://schemas.microsoft.com/office/drawing/2014/main" id="{A8FA8F90-2A38-402A-AF57-39C843FBA246}"/>
                  </a:ext>
                </a:extLst>
              </p14:cNvPr>
              <p14:cNvContentPartPr/>
              <p14:nvPr/>
            </p14:nvContentPartPr>
            <p14:xfrm>
              <a:off x="3828675" y="1990065"/>
              <a:ext cx="360" cy="360"/>
            </p14:xfrm>
          </p:contentPart>
        </mc:Choice>
        <mc:Fallback xmlns="">
          <p:pic>
            <p:nvPicPr>
              <p:cNvPr id="11" name="Ink 10">
                <a:extLst>
                  <a:ext uri="{FF2B5EF4-FFF2-40B4-BE49-F238E27FC236}">
                    <a16:creationId xmlns:a16="http://schemas.microsoft.com/office/drawing/2014/main" id="{A8FA8F90-2A38-402A-AF57-39C843FBA246}"/>
                  </a:ext>
                </a:extLst>
              </p:cNvPr>
              <p:cNvPicPr/>
              <p:nvPr/>
            </p:nvPicPr>
            <p:blipFill>
              <a:blip r:embed="rId4"/>
              <a:stretch>
                <a:fillRect/>
              </a:stretch>
            </p:blipFill>
            <p:spPr>
              <a:xfrm>
                <a:off x="3810675" y="1882065"/>
                <a:ext cx="36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2" name="Ink 41">
                <a:extLst>
                  <a:ext uri="{FF2B5EF4-FFF2-40B4-BE49-F238E27FC236}">
                    <a16:creationId xmlns:a16="http://schemas.microsoft.com/office/drawing/2014/main" id="{B74CCF52-D7CC-48D6-B810-4CF813A4C8BA}"/>
                  </a:ext>
                </a:extLst>
              </p14:cNvPr>
              <p14:cNvContentPartPr/>
              <p14:nvPr/>
            </p14:nvContentPartPr>
            <p14:xfrm>
              <a:off x="1942635" y="1893585"/>
              <a:ext cx="57600" cy="49320"/>
            </p14:xfrm>
          </p:contentPart>
        </mc:Choice>
        <mc:Fallback xmlns="">
          <p:pic>
            <p:nvPicPr>
              <p:cNvPr id="42" name="Ink 41">
                <a:extLst>
                  <a:ext uri="{FF2B5EF4-FFF2-40B4-BE49-F238E27FC236}">
                    <a16:creationId xmlns:a16="http://schemas.microsoft.com/office/drawing/2014/main" id="{B74CCF52-D7CC-48D6-B810-4CF813A4C8BA}"/>
                  </a:ext>
                </a:extLst>
              </p:cNvPr>
              <p:cNvPicPr/>
              <p:nvPr/>
            </p:nvPicPr>
            <p:blipFill>
              <a:blip r:embed="rId6"/>
              <a:stretch>
                <a:fillRect/>
              </a:stretch>
            </p:blipFill>
            <p:spPr>
              <a:xfrm>
                <a:off x="1938315" y="1889233"/>
                <a:ext cx="66240" cy="58024"/>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4" name="Ink 43">
                <a:extLst>
                  <a:ext uri="{FF2B5EF4-FFF2-40B4-BE49-F238E27FC236}">
                    <a16:creationId xmlns:a16="http://schemas.microsoft.com/office/drawing/2014/main" id="{3780F8D1-AE47-4912-9668-17DB57C6E38A}"/>
                  </a:ext>
                </a:extLst>
              </p14:cNvPr>
              <p14:cNvContentPartPr/>
              <p14:nvPr/>
            </p14:nvContentPartPr>
            <p14:xfrm>
              <a:off x="1936875" y="1770825"/>
              <a:ext cx="31320" cy="19800"/>
            </p14:xfrm>
          </p:contentPart>
        </mc:Choice>
        <mc:Fallback xmlns="">
          <p:pic>
            <p:nvPicPr>
              <p:cNvPr id="44" name="Ink 43">
                <a:extLst>
                  <a:ext uri="{FF2B5EF4-FFF2-40B4-BE49-F238E27FC236}">
                    <a16:creationId xmlns:a16="http://schemas.microsoft.com/office/drawing/2014/main" id="{3780F8D1-AE47-4912-9668-17DB57C6E38A}"/>
                  </a:ext>
                </a:extLst>
              </p:cNvPr>
              <p:cNvPicPr/>
              <p:nvPr/>
            </p:nvPicPr>
            <p:blipFill>
              <a:blip r:embed="rId8"/>
              <a:stretch>
                <a:fillRect/>
              </a:stretch>
            </p:blipFill>
            <p:spPr>
              <a:xfrm>
                <a:off x="1932555" y="1766582"/>
                <a:ext cx="39960" cy="28286"/>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91" name="Ink 90">
                <a:extLst>
                  <a:ext uri="{FF2B5EF4-FFF2-40B4-BE49-F238E27FC236}">
                    <a16:creationId xmlns:a16="http://schemas.microsoft.com/office/drawing/2014/main" id="{1E034625-4261-4A9C-9568-554769EE06B0}"/>
                  </a:ext>
                </a:extLst>
              </p14:cNvPr>
              <p14:cNvContentPartPr/>
              <p14:nvPr/>
            </p14:nvContentPartPr>
            <p14:xfrm>
              <a:off x="199515" y="4895265"/>
              <a:ext cx="360" cy="360"/>
            </p14:xfrm>
          </p:contentPart>
        </mc:Choice>
        <mc:Fallback xmlns="">
          <p:pic>
            <p:nvPicPr>
              <p:cNvPr id="91" name="Ink 90">
                <a:extLst>
                  <a:ext uri="{FF2B5EF4-FFF2-40B4-BE49-F238E27FC236}">
                    <a16:creationId xmlns:a16="http://schemas.microsoft.com/office/drawing/2014/main" id="{1E034625-4261-4A9C-9568-554769EE06B0}"/>
                  </a:ext>
                </a:extLst>
              </p:cNvPr>
              <p:cNvPicPr/>
              <p:nvPr/>
            </p:nvPicPr>
            <p:blipFill>
              <a:blip r:embed="rId10"/>
              <a:stretch>
                <a:fillRect/>
              </a:stretch>
            </p:blipFill>
            <p:spPr>
              <a:xfrm>
                <a:off x="195195" y="4893105"/>
                <a:ext cx="9000" cy="4680"/>
              </a:xfrm>
              <a:prstGeom prst="rect">
                <a:avLst/>
              </a:prstGeom>
            </p:spPr>
          </p:pic>
        </mc:Fallback>
      </mc:AlternateContent>
      <p:cxnSp>
        <p:nvCxnSpPr>
          <p:cNvPr id="140" name="Straight Connector 139">
            <a:extLst>
              <a:ext uri="{FF2B5EF4-FFF2-40B4-BE49-F238E27FC236}">
                <a16:creationId xmlns:a16="http://schemas.microsoft.com/office/drawing/2014/main" id="{552C1C2C-EA99-4148-91CE-05D87EBD3224}"/>
              </a:ext>
            </a:extLst>
          </p:cNvPr>
          <p:cNvCxnSpPr>
            <a:cxnSpLocks/>
          </p:cNvCxnSpPr>
          <p:nvPr/>
        </p:nvCxnSpPr>
        <p:spPr>
          <a:xfrm>
            <a:off x="3725214" y="3864595"/>
            <a:ext cx="4670126" cy="39585"/>
          </a:xfrm>
          <a:prstGeom prst="line">
            <a:avLst/>
          </a:prstGeom>
          <a:ln w="53975">
            <a:solidFill>
              <a:schemeClr val="tx2"/>
            </a:solidFill>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4997A284-10C9-4951-B16D-9441FB0E6865}"/>
              </a:ext>
            </a:extLst>
          </p:cNvPr>
          <p:cNvSpPr/>
          <p:nvPr/>
        </p:nvSpPr>
        <p:spPr>
          <a:xfrm>
            <a:off x="7427860" y="4093613"/>
            <a:ext cx="2323806" cy="1563121"/>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algn="ctr"/>
            <a:r>
              <a:rPr lang="en-US" sz="1200" b="1" dirty="0"/>
              <a:t>Project &amp; Success</a:t>
            </a:r>
          </a:p>
          <a:p>
            <a:pPr algn="ctr"/>
            <a:r>
              <a:rPr lang="en-US" sz="1200" dirty="0">
                <a:solidFill>
                  <a:prstClr val="white"/>
                </a:solidFill>
              </a:rPr>
              <a:t>Working to develop PSA video for use during 15-minute post vaccination observation period.</a:t>
            </a:r>
          </a:p>
          <a:p>
            <a:pPr algn="ctr"/>
            <a:r>
              <a:rPr lang="en-US" sz="1200" dirty="0">
                <a:solidFill>
                  <a:prstClr val="white"/>
                </a:solidFill>
              </a:rPr>
              <a:t> </a:t>
            </a:r>
            <a:endPar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
        <p:nvSpPr>
          <p:cNvPr id="40" name="Rectangle 39">
            <a:extLst>
              <a:ext uri="{FF2B5EF4-FFF2-40B4-BE49-F238E27FC236}">
                <a16:creationId xmlns:a16="http://schemas.microsoft.com/office/drawing/2014/main" id="{0C8371D1-2940-4455-9688-194D0197F2C7}"/>
              </a:ext>
            </a:extLst>
          </p:cNvPr>
          <p:cNvSpPr/>
          <p:nvPr/>
        </p:nvSpPr>
        <p:spPr>
          <a:xfrm>
            <a:off x="4968627" y="4093613"/>
            <a:ext cx="2328610" cy="156240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algn="ctr"/>
            <a:r>
              <a:rPr lang="en-US" sz="1200" b="1" dirty="0"/>
              <a:t>Project &amp; Success</a:t>
            </a:r>
          </a:p>
          <a:p>
            <a:pPr lvl="0" algn="ctr"/>
            <a:r>
              <a:rPr lang="en-US" sz="1200" dirty="0">
                <a:solidFill>
                  <a:prstClr val="white"/>
                </a:solidFill>
              </a:rPr>
              <a:t>Working with Amazon to add Amazon Connect capability to 211 Call Center to increase both capacity and assistance in scheduling appointments (</a:t>
            </a:r>
            <a:r>
              <a:rPr lang="en-US" sz="1200" dirty="0"/>
              <a:t>projected within two weeks</a:t>
            </a:r>
            <a:r>
              <a:rPr lang="en-US" sz="1200" dirty="0">
                <a:solidFill>
                  <a:prstClr val="white"/>
                </a:solidFill>
              </a:rPr>
              <a:t>).</a:t>
            </a:r>
          </a:p>
          <a:p>
            <a:pPr lvl="0" algn="ctr"/>
            <a:endParaRPr lang="en-US" sz="1200" dirty="0">
              <a:solidFill>
                <a:prstClr val="white"/>
              </a:solidFill>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
        <p:nvSpPr>
          <p:cNvPr id="34" name="Rectangle 33">
            <a:extLst>
              <a:ext uri="{FF2B5EF4-FFF2-40B4-BE49-F238E27FC236}">
                <a16:creationId xmlns:a16="http://schemas.microsoft.com/office/drawing/2014/main" id="{5523C563-C76E-400E-A04C-07AD74FA0D8B}"/>
              </a:ext>
            </a:extLst>
          </p:cNvPr>
          <p:cNvSpPr/>
          <p:nvPr/>
        </p:nvSpPr>
        <p:spPr>
          <a:xfrm>
            <a:off x="4135019" y="2779022"/>
            <a:ext cx="3873103" cy="904195"/>
          </a:xfrm>
          <a:prstGeom prst="rect">
            <a:avLst/>
          </a:prstGeom>
          <a:solidFill>
            <a:schemeClr val="accent4"/>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entury Gothic" panose="020B0502020202020204"/>
                <a:ea typeface="+mn-ea"/>
                <a:cs typeface="+mn-cs"/>
              </a:rPr>
              <a:t>Lauren Jenks (DOH)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entury Gothic" panose="020B0502020202020204"/>
                <a:ea typeface="+mn-ea"/>
                <a:cs typeface="+mn-cs"/>
              </a:rPr>
              <a:t>Betsy McManus (Starbucks)</a:t>
            </a:r>
          </a:p>
        </p:txBody>
      </p:sp>
      <p:sp>
        <p:nvSpPr>
          <p:cNvPr id="35" name="Rectangle 34">
            <a:extLst>
              <a:ext uri="{FF2B5EF4-FFF2-40B4-BE49-F238E27FC236}">
                <a16:creationId xmlns:a16="http://schemas.microsoft.com/office/drawing/2014/main" id="{B67594D7-0881-4F21-8D9E-7800B5AD455E}"/>
              </a:ext>
            </a:extLst>
          </p:cNvPr>
          <p:cNvSpPr/>
          <p:nvPr/>
        </p:nvSpPr>
        <p:spPr>
          <a:xfrm>
            <a:off x="3747808" y="985312"/>
            <a:ext cx="4647532" cy="1721878"/>
          </a:xfrm>
          <a:prstGeom prst="rect">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entury Gothic" panose="020B0502020202020204"/>
                <a:ea typeface="+mn-ea"/>
                <a:cs typeface="+mn-cs"/>
              </a:rPr>
              <a:t>Communications</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entury Gothic" panose="020B0502020202020204"/>
                <a:ea typeface="+mn-ea"/>
                <a:cs typeface="+mn-cs"/>
              </a:rPr>
              <a:t>Workstream</a:t>
            </a:r>
          </a:p>
        </p:txBody>
      </p:sp>
      <p:sp>
        <p:nvSpPr>
          <p:cNvPr id="21" name="Rectangle 20">
            <a:extLst>
              <a:ext uri="{FF2B5EF4-FFF2-40B4-BE49-F238E27FC236}">
                <a16:creationId xmlns:a16="http://schemas.microsoft.com/office/drawing/2014/main" id="{943E1D2D-FCC2-4B91-9EFD-3BE1D22E9B83}"/>
              </a:ext>
            </a:extLst>
          </p:cNvPr>
          <p:cNvSpPr/>
          <p:nvPr/>
        </p:nvSpPr>
        <p:spPr>
          <a:xfrm>
            <a:off x="2524491" y="4093613"/>
            <a:ext cx="2313513" cy="1563121"/>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algn="ctr"/>
            <a:r>
              <a:rPr lang="en-US" sz="1200" b="1" dirty="0"/>
              <a:t>Project &amp; Success</a:t>
            </a:r>
          </a:p>
          <a:p>
            <a:pPr algn="ctr"/>
            <a:r>
              <a:rPr lang="en-US" sz="1200" dirty="0">
                <a:solidFill>
                  <a:prstClr val="white"/>
                </a:solidFill>
              </a:rPr>
              <a:t>Providing communication resources to DOH through Challenge Seattle partners (ongoing).</a:t>
            </a:r>
          </a:p>
          <a:p>
            <a:pPr algn="ctr"/>
            <a:endParaRPr lang="en-US" sz="1200" b="1" dirty="0"/>
          </a:p>
          <a:p>
            <a:pPr algn="ctr"/>
            <a:endParaRPr lang="en-US" sz="1200" b="1" dirty="0"/>
          </a:p>
        </p:txBody>
      </p:sp>
    </p:spTree>
    <p:extLst>
      <p:ext uri="{BB962C8B-B14F-4D97-AF65-F5344CB8AC3E}">
        <p14:creationId xmlns:p14="http://schemas.microsoft.com/office/powerpoint/2010/main" val="1849858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75000"/>
          </a:schemeClr>
        </a:solidFill>
        <a:effectLst/>
      </p:bgPr>
    </p:bg>
    <p:spTree>
      <p:nvGrpSpPr>
        <p:cNvPr id="1" name=""/>
        <p:cNvGrpSpPr/>
        <p:nvPr/>
      </p:nvGrpSpPr>
      <p:grpSpPr>
        <a:xfrm>
          <a:off x="0" y="0"/>
          <a:ext cx="0" cy="0"/>
          <a:chOff x="0" y="0"/>
          <a:chExt cx="0" cy="0"/>
        </a:xfrm>
      </p:grpSpPr>
      <p:cxnSp>
        <p:nvCxnSpPr>
          <p:cNvPr id="47" name="Straight Connector 46">
            <a:extLst>
              <a:ext uri="{FF2B5EF4-FFF2-40B4-BE49-F238E27FC236}">
                <a16:creationId xmlns:a16="http://schemas.microsoft.com/office/drawing/2014/main" id="{E449B845-40E2-434D-94D6-D6E2B89FA8E3}"/>
              </a:ext>
            </a:extLst>
          </p:cNvPr>
          <p:cNvCxnSpPr>
            <a:cxnSpLocks/>
          </p:cNvCxnSpPr>
          <p:nvPr/>
        </p:nvCxnSpPr>
        <p:spPr>
          <a:xfrm>
            <a:off x="7552900" y="3851299"/>
            <a:ext cx="0" cy="1359652"/>
          </a:xfrm>
          <a:prstGeom prst="line">
            <a:avLst/>
          </a:prstGeom>
          <a:ln w="539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5A50212-F7B5-40E1-A5EB-46A91BC41278}"/>
              </a:ext>
            </a:extLst>
          </p:cNvPr>
          <p:cNvCxnSpPr>
            <a:cxnSpLocks/>
          </p:cNvCxnSpPr>
          <p:nvPr/>
        </p:nvCxnSpPr>
        <p:spPr>
          <a:xfrm>
            <a:off x="4820596" y="3851299"/>
            <a:ext cx="2" cy="1556850"/>
          </a:xfrm>
          <a:prstGeom prst="line">
            <a:avLst/>
          </a:prstGeom>
          <a:ln w="539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B0965919-3210-BB44-B7E6-4D305C4B1AF5}"/>
              </a:ext>
            </a:extLst>
          </p:cNvPr>
          <p:cNvCxnSpPr>
            <a:cxnSpLocks/>
          </p:cNvCxnSpPr>
          <p:nvPr/>
        </p:nvCxnSpPr>
        <p:spPr>
          <a:xfrm flipH="1">
            <a:off x="6188280" y="2936176"/>
            <a:ext cx="1" cy="892786"/>
          </a:xfrm>
          <a:prstGeom prst="line">
            <a:avLst/>
          </a:prstGeom>
          <a:ln w="53975">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1169350-5654-4EBA-B8CA-1D0854561683}"/>
              </a:ext>
            </a:extLst>
          </p:cNvPr>
          <p:cNvSpPr>
            <a:spLocks noGrp="1"/>
          </p:cNvSpPr>
          <p:nvPr>
            <p:ph type="title"/>
          </p:nvPr>
        </p:nvSpPr>
        <p:spPr>
          <a:xfrm>
            <a:off x="1369210" y="102621"/>
            <a:ext cx="9404723" cy="1057739"/>
          </a:xfrm>
        </p:spPr>
        <p:txBody>
          <a:bodyPr/>
          <a:lstStyle/>
          <a:p>
            <a:pPr algn="ctr"/>
            <a:r>
              <a:rPr lang="en-US"/>
              <a:t>VACCS Center Structure</a:t>
            </a:r>
          </a:p>
        </p:txBody>
      </p:sp>
      <mc:AlternateContent xmlns:mc="http://schemas.openxmlformats.org/markup-compatibility/2006" xmlns:p14="http://schemas.microsoft.com/office/powerpoint/2010/main" xmlns:aink="http://schemas.microsoft.com/office/drawing/2016/ink">
        <mc:Choice Requires="p14 aink">
          <p:contentPart p14:bwMode="auto" r:id="rId3">
            <p14:nvContentPartPr>
              <p14:cNvPr id="11" name="Ink 10">
                <a:extLst>
                  <a:ext uri="{FF2B5EF4-FFF2-40B4-BE49-F238E27FC236}">
                    <a16:creationId xmlns:a16="http://schemas.microsoft.com/office/drawing/2014/main" id="{A8FA8F90-2A38-402A-AF57-39C843FBA246}"/>
                  </a:ext>
                </a:extLst>
              </p14:cNvPr>
              <p14:cNvContentPartPr/>
              <p14:nvPr/>
            </p14:nvContentPartPr>
            <p14:xfrm>
              <a:off x="3828675" y="1990065"/>
              <a:ext cx="360" cy="360"/>
            </p14:xfrm>
          </p:contentPart>
        </mc:Choice>
        <mc:Fallback xmlns="">
          <p:pic>
            <p:nvPicPr>
              <p:cNvPr id="11" name="Ink 10">
                <a:extLst>
                  <a:ext uri="{FF2B5EF4-FFF2-40B4-BE49-F238E27FC236}">
                    <a16:creationId xmlns:a16="http://schemas.microsoft.com/office/drawing/2014/main" id="{A8FA8F90-2A38-402A-AF57-39C843FBA246}"/>
                  </a:ext>
                </a:extLst>
              </p:cNvPr>
              <p:cNvPicPr/>
              <p:nvPr/>
            </p:nvPicPr>
            <p:blipFill>
              <a:blip r:embed="rId4"/>
              <a:stretch>
                <a:fillRect/>
              </a:stretch>
            </p:blipFill>
            <p:spPr>
              <a:xfrm>
                <a:off x="3810675" y="1882065"/>
                <a:ext cx="36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2" name="Ink 41">
                <a:extLst>
                  <a:ext uri="{FF2B5EF4-FFF2-40B4-BE49-F238E27FC236}">
                    <a16:creationId xmlns:a16="http://schemas.microsoft.com/office/drawing/2014/main" id="{B74CCF52-D7CC-48D6-B810-4CF813A4C8BA}"/>
                  </a:ext>
                </a:extLst>
              </p14:cNvPr>
              <p14:cNvContentPartPr/>
              <p14:nvPr/>
            </p14:nvContentPartPr>
            <p14:xfrm>
              <a:off x="1942635" y="1893585"/>
              <a:ext cx="57600" cy="49320"/>
            </p14:xfrm>
          </p:contentPart>
        </mc:Choice>
        <mc:Fallback xmlns="">
          <p:pic>
            <p:nvPicPr>
              <p:cNvPr id="42" name="Ink 41">
                <a:extLst>
                  <a:ext uri="{FF2B5EF4-FFF2-40B4-BE49-F238E27FC236}">
                    <a16:creationId xmlns:a16="http://schemas.microsoft.com/office/drawing/2014/main" id="{B74CCF52-D7CC-48D6-B810-4CF813A4C8BA}"/>
                  </a:ext>
                </a:extLst>
              </p:cNvPr>
              <p:cNvPicPr/>
              <p:nvPr/>
            </p:nvPicPr>
            <p:blipFill>
              <a:blip r:embed="rId6"/>
              <a:stretch>
                <a:fillRect/>
              </a:stretch>
            </p:blipFill>
            <p:spPr>
              <a:xfrm>
                <a:off x="1938315" y="1889233"/>
                <a:ext cx="66240" cy="58024"/>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4" name="Ink 43">
                <a:extLst>
                  <a:ext uri="{FF2B5EF4-FFF2-40B4-BE49-F238E27FC236}">
                    <a16:creationId xmlns:a16="http://schemas.microsoft.com/office/drawing/2014/main" id="{3780F8D1-AE47-4912-9668-17DB57C6E38A}"/>
                  </a:ext>
                </a:extLst>
              </p14:cNvPr>
              <p14:cNvContentPartPr/>
              <p14:nvPr/>
            </p14:nvContentPartPr>
            <p14:xfrm>
              <a:off x="1936875" y="1770825"/>
              <a:ext cx="31320" cy="19800"/>
            </p14:xfrm>
          </p:contentPart>
        </mc:Choice>
        <mc:Fallback xmlns="">
          <p:pic>
            <p:nvPicPr>
              <p:cNvPr id="44" name="Ink 43">
                <a:extLst>
                  <a:ext uri="{FF2B5EF4-FFF2-40B4-BE49-F238E27FC236}">
                    <a16:creationId xmlns:a16="http://schemas.microsoft.com/office/drawing/2014/main" id="{3780F8D1-AE47-4912-9668-17DB57C6E38A}"/>
                  </a:ext>
                </a:extLst>
              </p:cNvPr>
              <p:cNvPicPr/>
              <p:nvPr/>
            </p:nvPicPr>
            <p:blipFill>
              <a:blip r:embed="rId8"/>
              <a:stretch>
                <a:fillRect/>
              </a:stretch>
            </p:blipFill>
            <p:spPr>
              <a:xfrm>
                <a:off x="1932555" y="1766582"/>
                <a:ext cx="39960" cy="28286"/>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91" name="Ink 90">
                <a:extLst>
                  <a:ext uri="{FF2B5EF4-FFF2-40B4-BE49-F238E27FC236}">
                    <a16:creationId xmlns:a16="http://schemas.microsoft.com/office/drawing/2014/main" id="{1E034625-4261-4A9C-9568-554769EE06B0}"/>
                  </a:ext>
                </a:extLst>
              </p14:cNvPr>
              <p14:cNvContentPartPr/>
              <p14:nvPr/>
            </p14:nvContentPartPr>
            <p14:xfrm>
              <a:off x="199515" y="4895265"/>
              <a:ext cx="360" cy="360"/>
            </p14:xfrm>
          </p:contentPart>
        </mc:Choice>
        <mc:Fallback xmlns="">
          <p:pic>
            <p:nvPicPr>
              <p:cNvPr id="91" name="Ink 90">
                <a:extLst>
                  <a:ext uri="{FF2B5EF4-FFF2-40B4-BE49-F238E27FC236}">
                    <a16:creationId xmlns:a16="http://schemas.microsoft.com/office/drawing/2014/main" id="{1E034625-4261-4A9C-9568-554769EE06B0}"/>
                  </a:ext>
                </a:extLst>
              </p:cNvPr>
              <p:cNvPicPr/>
              <p:nvPr/>
            </p:nvPicPr>
            <p:blipFill>
              <a:blip r:embed="rId10"/>
              <a:stretch>
                <a:fillRect/>
              </a:stretch>
            </p:blipFill>
            <p:spPr>
              <a:xfrm>
                <a:off x="195195" y="4893105"/>
                <a:ext cx="9000" cy="4680"/>
              </a:xfrm>
              <a:prstGeom prst="rect">
                <a:avLst/>
              </a:prstGeom>
            </p:spPr>
          </p:pic>
        </mc:Fallback>
      </mc:AlternateContent>
      <p:cxnSp>
        <p:nvCxnSpPr>
          <p:cNvPr id="140" name="Straight Connector 139">
            <a:extLst>
              <a:ext uri="{FF2B5EF4-FFF2-40B4-BE49-F238E27FC236}">
                <a16:creationId xmlns:a16="http://schemas.microsoft.com/office/drawing/2014/main" id="{552C1C2C-EA99-4148-91CE-05D87EBD3224}"/>
              </a:ext>
            </a:extLst>
          </p:cNvPr>
          <p:cNvCxnSpPr>
            <a:cxnSpLocks/>
          </p:cNvCxnSpPr>
          <p:nvPr/>
        </p:nvCxnSpPr>
        <p:spPr>
          <a:xfrm flipV="1">
            <a:off x="4822126" y="3851299"/>
            <a:ext cx="2732305" cy="1258"/>
          </a:xfrm>
          <a:prstGeom prst="line">
            <a:avLst/>
          </a:prstGeom>
          <a:ln w="53975">
            <a:solidFill>
              <a:schemeClr val="tx2"/>
            </a:solidFill>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4997A284-10C9-4951-B16D-9441FB0E6865}"/>
              </a:ext>
            </a:extLst>
          </p:cNvPr>
          <p:cNvSpPr/>
          <p:nvPr/>
        </p:nvSpPr>
        <p:spPr>
          <a:xfrm>
            <a:off x="6325857" y="4076261"/>
            <a:ext cx="2323806" cy="214155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algn="ctr"/>
            <a:r>
              <a:rPr lang="en-US" sz="1200" b="1" dirty="0"/>
              <a:t>Project &amp; Success</a:t>
            </a:r>
          </a:p>
          <a:p>
            <a:pPr algn="ctr"/>
            <a:r>
              <a:rPr lang="en-US" sz="1200" dirty="0">
                <a:solidFill>
                  <a:prstClr val="white"/>
                </a:solidFill>
              </a:rPr>
              <a:t>Starbucks logistics and user experience expert analyzed Benton County Mass Vaccination Site; found site to be efficiently organized. </a:t>
            </a:r>
          </a:p>
          <a:p>
            <a:pPr algn="ctr"/>
            <a:endParaRPr lang="en-US" sz="1200" dirty="0"/>
          </a:p>
        </p:txBody>
      </p:sp>
      <p:sp>
        <p:nvSpPr>
          <p:cNvPr id="40" name="Rectangle 39">
            <a:extLst>
              <a:ext uri="{FF2B5EF4-FFF2-40B4-BE49-F238E27FC236}">
                <a16:creationId xmlns:a16="http://schemas.microsoft.com/office/drawing/2014/main" id="{0C8371D1-2940-4455-9688-194D0197F2C7}"/>
              </a:ext>
            </a:extLst>
          </p:cNvPr>
          <p:cNvSpPr/>
          <p:nvPr/>
        </p:nvSpPr>
        <p:spPr>
          <a:xfrm>
            <a:off x="3728247" y="4066415"/>
            <a:ext cx="2328610" cy="2130332"/>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algn="ctr"/>
            <a:r>
              <a:rPr lang="en-US" sz="1200" b="1" dirty="0"/>
              <a:t>Project &amp; Success</a:t>
            </a:r>
          </a:p>
          <a:p>
            <a:pPr algn="ctr"/>
            <a:r>
              <a:rPr lang="en-US" sz="1200" dirty="0">
                <a:solidFill>
                  <a:prstClr val="white"/>
                </a:solidFill>
              </a:rPr>
              <a:t>Starbucks logistics and user experience expert analysis and modeling of Clark County Mass Vaccination Site. Added 3rd lane which increased through-put by 30%. Also identified opportunity for PSA during 15-minute post vaccination observation period.</a:t>
            </a:r>
          </a:p>
        </p:txBody>
      </p:sp>
      <p:sp>
        <p:nvSpPr>
          <p:cNvPr id="34" name="Rectangle 33">
            <a:extLst>
              <a:ext uri="{FF2B5EF4-FFF2-40B4-BE49-F238E27FC236}">
                <a16:creationId xmlns:a16="http://schemas.microsoft.com/office/drawing/2014/main" id="{5523C563-C76E-400E-A04C-07AD74FA0D8B}"/>
              </a:ext>
            </a:extLst>
          </p:cNvPr>
          <p:cNvSpPr/>
          <p:nvPr/>
        </p:nvSpPr>
        <p:spPr>
          <a:xfrm>
            <a:off x="4135019" y="2779022"/>
            <a:ext cx="3873103" cy="904195"/>
          </a:xfrm>
          <a:prstGeom prst="rect">
            <a:avLst/>
          </a:prstGeom>
          <a:solidFill>
            <a:schemeClr val="accent4"/>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Andy Rose (DOH)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solidFill>
                <a:effectLst/>
                <a:uLnTx/>
                <a:uFillTx/>
                <a:latin typeface="Century Gothic" panose="020B0502020202020204"/>
                <a:ea typeface="+mn-ea"/>
                <a:cs typeface="+mn-cs"/>
              </a:rPr>
              <a:t>Shannon Garcia (Starbucks)</a:t>
            </a:r>
          </a:p>
        </p:txBody>
      </p:sp>
      <p:sp>
        <p:nvSpPr>
          <p:cNvPr id="35" name="Rectangle 34">
            <a:extLst>
              <a:ext uri="{FF2B5EF4-FFF2-40B4-BE49-F238E27FC236}">
                <a16:creationId xmlns:a16="http://schemas.microsoft.com/office/drawing/2014/main" id="{B67594D7-0881-4F21-8D9E-7800B5AD455E}"/>
              </a:ext>
            </a:extLst>
          </p:cNvPr>
          <p:cNvSpPr/>
          <p:nvPr/>
        </p:nvSpPr>
        <p:spPr>
          <a:xfrm>
            <a:off x="3747808" y="985312"/>
            <a:ext cx="4647532" cy="1721878"/>
          </a:xfrm>
          <a:prstGeom prst="rect">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entury Gothic" panose="020B0502020202020204"/>
                <a:ea typeface="+mn-ea"/>
                <a:cs typeface="+mn-cs"/>
              </a:rPr>
              <a:t>Business Processes Workstream</a:t>
            </a:r>
          </a:p>
        </p:txBody>
      </p:sp>
    </p:spTree>
    <p:extLst>
      <p:ext uri="{BB962C8B-B14F-4D97-AF65-F5344CB8AC3E}">
        <p14:creationId xmlns:p14="http://schemas.microsoft.com/office/powerpoint/2010/main" val="776994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75000"/>
          </a:schemeClr>
        </a:solidFill>
        <a:effectLst/>
      </p:bgPr>
    </p:bg>
    <p:spTree>
      <p:nvGrpSpPr>
        <p:cNvPr id="1" name=""/>
        <p:cNvGrpSpPr/>
        <p:nvPr/>
      </p:nvGrpSpPr>
      <p:grpSpPr>
        <a:xfrm>
          <a:off x="0" y="0"/>
          <a:ext cx="0" cy="0"/>
          <a:chOff x="0" y="0"/>
          <a:chExt cx="0" cy="0"/>
        </a:xfrm>
      </p:grpSpPr>
      <p:cxnSp>
        <p:nvCxnSpPr>
          <p:cNvPr id="24" name="Straight Connector 23">
            <a:extLst>
              <a:ext uri="{FF2B5EF4-FFF2-40B4-BE49-F238E27FC236}">
                <a16:creationId xmlns:a16="http://schemas.microsoft.com/office/drawing/2014/main" id="{EF599324-512D-40EF-9C5F-F0200260B73F}"/>
              </a:ext>
            </a:extLst>
          </p:cNvPr>
          <p:cNvCxnSpPr>
            <a:cxnSpLocks/>
          </p:cNvCxnSpPr>
          <p:nvPr/>
        </p:nvCxnSpPr>
        <p:spPr>
          <a:xfrm>
            <a:off x="6141563" y="3683217"/>
            <a:ext cx="0" cy="181378"/>
          </a:xfrm>
          <a:prstGeom prst="line">
            <a:avLst/>
          </a:prstGeom>
          <a:ln w="539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133B5B1-84E2-449C-B72E-065B1594DF48}"/>
              </a:ext>
            </a:extLst>
          </p:cNvPr>
          <p:cNvCxnSpPr>
            <a:cxnSpLocks/>
          </p:cNvCxnSpPr>
          <p:nvPr/>
        </p:nvCxnSpPr>
        <p:spPr>
          <a:xfrm>
            <a:off x="7439607" y="3909602"/>
            <a:ext cx="2" cy="1556850"/>
          </a:xfrm>
          <a:prstGeom prst="line">
            <a:avLst/>
          </a:prstGeom>
          <a:ln w="539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5A50212-F7B5-40E1-A5EB-46A91BC41278}"/>
              </a:ext>
            </a:extLst>
          </p:cNvPr>
          <p:cNvCxnSpPr>
            <a:cxnSpLocks/>
          </p:cNvCxnSpPr>
          <p:nvPr/>
        </p:nvCxnSpPr>
        <p:spPr>
          <a:xfrm>
            <a:off x="4656662" y="3909602"/>
            <a:ext cx="10590" cy="1520165"/>
          </a:xfrm>
          <a:prstGeom prst="line">
            <a:avLst/>
          </a:prstGeom>
          <a:ln w="53975">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1169350-5654-4EBA-B8CA-1D0854561683}"/>
              </a:ext>
            </a:extLst>
          </p:cNvPr>
          <p:cNvSpPr>
            <a:spLocks noGrp="1"/>
          </p:cNvSpPr>
          <p:nvPr>
            <p:ph type="title"/>
          </p:nvPr>
        </p:nvSpPr>
        <p:spPr>
          <a:xfrm>
            <a:off x="1369210" y="102621"/>
            <a:ext cx="9404723" cy="1057739"/>
          </a:xfrm>
        </p:spPr>
        <p:txBody>
          <a:bodyPr/>
          <a:lstStyle/>
          <a:p>
            <a:pPr algn="ctr"/>
            <a:r>
              <a:rPr lang="en-US"/>
              <a:t>VACCS Center Structure</a:t>
            </a:r>
          </a:p>
        </p:txBody>
      </p:sp>
      <mc:AlternateContent xmlns:mc="http://schemas.openxmlformats.org/markup-compatibility/2006" xmlns:p14="http://schemas.microsoft.com/office/powerpoint/2010/main" xmlns:aink="http://schemas.microsoft.com/office/drawing/2016/ink">
        <mc:Choice Requires="p14 aink">
          <p:contentPart p14:bwMode="auto" r:id="rId3">
            <p14:nvContentPartPr>
              <p14:cNvPr id="11" name="Ink 10">
                <a:extLst>
                  <a:ext uri="{FF2B5EF4-FFF2-40B4-BE49-F238E27FC236}">
                    <a16:creationId xmlns:a16="http://schemas.microsoft.com/office/drawing/2014/main" id="{A8FA8F90-2A38-402A-AF57-39C843FBA246}"/>
                  </a:ext>
                </a:extLst>
              </p14:cNvPr>
              <p14:cNvContentPartPr/>
              <p14:nvPr/>
            </p14:nvContentPartPr>
            <p14:xfrm>
              <a:off x="3828675" y="1990065"/>
              <a:ext cx="360" cy="360"/>
            </p14:xfrm>
          </p:contentPart>
        </mc:Choice>
        <mc:Fallback xmlns="">
          <p:pic>
            <p:nvPicPr>
              <p:cNvPr id="11" name="Ink 10">
                <a:extLst>
                  <a:ext uri="{FF2B5EF4-FFF2-40B4-BE49-F238E27FC236}">
                    <a16:creationId xmlns:a16="http://schemas.microsoft.com/office/drawing/2014/main" id="{A8FA8F90-2A38-402A-AF57-39C843FBA246}"/>
                  </a:ext>
                </a:extLst>
              </p:cNvPr>
              <p:cNvPicPr/>
              <p:nvPr/>
            </p:nvPicPr>
            <p:blipFill>
              <a:blip r:embed="rId4"/>
              <a:stretch>
                <a:fillRect/>
              </a:stretch>
            </p:blipFill>
            <p:spPr>
              <a:xfrm>
                <a:off x="3810675" y="1882065"/>
                <a:ext cx="36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2" name="Ink 41">
                <a:extLst>
                  <a:ext uri="{FF2B5EF4-FFF2-40B4-BE49-F238E27FC236}">
                    <a16:creationId xmlns:a16="http://schemas.microsoft.com/office/drawing/2014/main" id="{B74CCF52-D7CC-48D6-B810-4CF813A4C8BA}"/>
                  </a:ext>
                </a:extLst>
              </p14:cNvPr>
              <p14:cNvContentPartPr/>
              <p14:nvPr/>
            </p14:nvContentPartPr>
            <p14:xfrm>
              <a:off x="1942635" y="1893585"/>
              <a:ext cx="57600" cy="49320"/>
            </p14:xfrm>
          </p:contentPart>
        </mc:Choice>
        <mc:Fallback xmlns="">
          <p:pic>
            <p:nvPicPr>
              <p:cNvPr id="42" name="Ink 41">
                <a:extLst>
                  <a:ext uri="{FF2B5EF4-FFF2-40B4-BE49-F238E27FC236}">
                    <a16:creationId xmlns:a16="http://schemas.microsoft.com/office/drawing/2014/main" id="{B74CCF52-D7CC-48D6-B810-4CF813A4C8BA}"/>
                  </a:ext>
                </a:extLst>
              </p:cNvPr>
              <p:cNvPicPr/>
              <p:nvPr/>
            </p:nvPicPr>
            <p:blipFill>
              <a:blip r:embed="rId6"/>
              <a:stretch>
                <a:fillRect/>
              </a:stretch>
            </p:blipFill>
            <p:spPr>
              <a:xfrm>
                <a:off x="1938315" y="1889233"/>
                <a:ext cx="66240" cy="58024"/>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4" name="Ink 43">
                <a:extLst>
                  <a:ext uri="{FF2B5EF4-FFF2-40B4-BE49-F238E27FC236}">
                    <a16:creationId xmlns:a16="http://schemas.microsoft.com/office/drawing/2014/main" id="{3780F8D1-AE47-4912-9668-17DB57C6E38A}"/>
                  </a:ext>
                </a:extLst>
              </p14:cNvPr>
              <p14:cNvContentPartPr/>
              <p14:nvPr/>
            </p14:nvContentPartPr>
            <p14:xfrm>
              <a:off x="1936875" y="1770825"/>
              <a:ext cx="31320" cy="19800"/>
            </p14:xfrm>
          </p:contentPart>
        </mc:Choice>
        <mc:Fallback xmlns="">
          <p:pic>
            <p:nvPicPr>
              <p:cNvPr id="44" name="Ink 43">
                <a:extLst>
                  <a:ext uri="{FF2B5EF4-FFF2-40B4-BE49-F238E27FC236}">
                    <a16:creationId xmlns:a16="http://schemas.microsoft.com/office/drawing/2014/main" id="{3780F8D1-AE47-4912-9668-17DB57C6E38A}"/>
                  </a:ext>
                </a:extLst>
              </p:cNvPr>
              <p:cNvPicPr/>
              <p:nvPr/>
            </p:nvPicPr>
            <p:blipFill>
              <a:blip r:embed="rId8"/>
              <a:stretch>
                <a:fillRect/>
              </a:stretch>
            </p:blipFill>
            <p:spPr>
              <a:xfrm>
                <a:off x="1932555" y="1766582"/>
                <a:ext cx="39960" cy="28286"/>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91" name="Ink 90">
                <a:extLst>
                  <a:ext uri="{FF2B5EF4-FFF2-40B4-BE49-F238E27FC236}">
                    <a16:creationId xmlns:a16="http://schemas.microsoft.com/office/drawing/2014/main" id="{1E034625-4261-4A9C-9568-554769EE06B0}"/>
                  </a:ext>
                </a:extLst>
              </p14:cNvPr>
              <p14:cNvContentPartPr/>
              <p14:nvPr/>
            </p14:nvContentPartPr>
            <p14:xfrm>
              <a:off x="199515" y="4895265"/>
              <a:ext cx="360" cy="360"/>
            </p14:xfrm>
          </p:contentPart>
        </mc:Choice>
        <mc:Fallback xmlns="">
          <p:pic>
            <p:nvPicPr>
              <p:cNvPr id="91" name="Ink 90">
                <a:extLst>
                  <a:ext uri="{FF2B5EF4-FFF2-40B4-BE49-F238E27FC236}">
                    <a16:creationId xmlns:a16="http://schemas.microsoft.com/office/drawing/2014/main" id="{1E034625-4261-4A9C-9568-554769EE06B0}"/>
                  </a:ext>
                </a:extLst>
              </p:cNvPr>
              <p:cNvPicPr/>
              <p:nvPr/>
            </p:nvPicPr>
            <p:blipFill>
              <a:blip r:embed="rId10"/>
              <a:stretch>
                <a:fillRect/>
              </a:stretch>
            </p:blipFill>
            <p:spPr>
              <a:xfrm>
                <a:off x="195195" y="4893105"/>
                <a:ext cx="9000" cy="4680"/>
              </a:xfrm>
              <a:prstGeom prst="rect">
                <a:avLst/>
              </a:prstGeom>
            </p:spPr>
          </p:pic>
        </mc:Fallback>
      </mc:AlternateContent>
      <p:cxnSp>
        <p:nvCxnSpPr>
          <p:cNvPr id="140" name="Straight Connector 139">
            <a:extLst>
              <a:ext uri="{FF2B5EF4-FFF2-40B4-BE49-F238E27FC236}">
                <a16:creationId xmlns:a16="http://schemas.microsoft.com/office/drawing/2014/main" id="{552C1C2C-EA99-4148-91CE-05D87EBD3224}"/>
              </a:ext>
            </a:extLst>
          </p:cNvPr>
          <p:cNvCxnSpPr>
            <a:cxnSpLocks/>
          </p:cNvCxnSpPr>
          <p:nvPr/>
        </p:nvCxnSpPr>
        <p:spPr>
          <a:xfrm>
            <a:off x="4667250" y="3909602"/>
            <a:ext cx="2772357" cy="0"/>
          </a:xfrm>
          <a:prstGeom prst="line">
            <a:avLst/>
          </a:prstGeom>
          <a:ln w="53975">
            <a:solidFill>
              <a:schemeClr val="tx2"/>
            </a:solidFill>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4997A284-10C9-4951-B16D-9441FB0E6865}"/>
              </a:ext>
            </a:extLst>
          </p:cNvPr>
          <p:cNvSpPr/>
          <p:nvPr/>
        </p:nvSpPr>
        <p:spPr>
          <a:xfrm>
            <a:off x="6277704" y="4109481"/>
            <a:ext cx="2323806" cy="1563121"/>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algn="ctr"/>
            <a:r>
              <a:rPr lang="en-US" sz="1200" b="1" dirty="0"/>
              <a:t>Project &amp; Success</a:t>
            </a:r>
          </a:p>
          <a:p>
            <a:pPr lvl="0" algn="ctr">
              <a:defRPr/>
            </a:pPr>
            <a:r>
              <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rPr>
              <a:t>Partnering with DOH to surface and meet resource needs of local health jurisdictions to reach mass vaccination goals.</a:t>
            </a:r>
          </a:p>
        </p:txBody>
      </p:sp>
      <p:sp>
        <p:nvSpPr>
          <p:cNvPr id="40" name="Rectangle 39">
            <a:extLst>
              <a:ext uri="{FF2B5EF4-FFF2-40B4-BE49-F238E27FC236}">
                <a16:creationId xmlns:a16="http://schemas.microsoft.com/office/drawing/2014/main" id="{0C8371D1-2940-4455-9688-194D0197F2C7}"/>
              </a:ext>
            </a:extLst>
          </p:cNvPr>
          <p:cNvSpPr/>
          <p:nvPr/>
        </p:nvSpPr>
        <p:spPr>
          <a:xfrm>
            <a:off x="3585688" y="4102202"/>
            <a:ext cx="2328610" cy="156240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algn="ctr"/>
            <a:r>
              <a:rPr lang="en-US" sz="1200" b="1" dirty="0"/>
              <a:t>Project &amp; Success</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entury Gothic" panose="020B0502020202020204"/>
                <a:ea typeface="+mn-ea"/>
                <a:cs typeface="+mn-cs"/>
              </a:rPr>
              <a:t>Bringing three experts (Bill &amp; Melinda Gates Foundation, Kaiser Permanente, Starbucks) to enhance DOH supply planning. (Work just initiating.)</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200" dirty="0">
              <a:solidFill>
                <a:prstClr val="white"/>
              </a:solidFill>
              <a:latin typeface="Century Gothic" panose="020B0502020202020204"/>
            </a:endParaRPr>
          </a:p>
        </p:txBody>
      </p:sp>
      <p:sp>
        <p:nvSpPr>
          <p:cNvPr id="34" name="Rectangle 33">
            <a:extLst>
              <a:ext uri="{FF2B5EF4-FFF2-40B4-BE49-F238E27FC236}">
                <a16:creationId xmlns:a16="http://schemas.microsoft.com/office/drawing/2014/main" id="{5523C563-C76E-400E-A04C-07AD74FA0D8B}"/>
              </a:ext>
            </a:extLst>
          </p:cNvPr>
          <p:cNvSpPr/>
          <p:nvPr/>
        </p:nvSpPr>
        <p:spPr>
          <a:xfrm>
            <a:off x="4135019" y="2779022"/>
            <a:ext cx="3873103" cy="924298"/>
          </a:xfrm>
          <a:prstGeom prst="rect">
            <a:avLst/>
          </a:prstGeom>
          <a:solidFill>
            <a:schemeClr val="accent4"/>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entury Gothic" panose="020B0502020202020204"/>
                <a:ea typeface="+mn-ea"/>
                <a:cs typeface="+mn-cs"/>
              </a:rPr>
              <a:t>Andy Rose (DOH)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entury Gothic" panose="020B0502020202020204"/>
                <a:ea typeface="+mn-ea"/>
                <a:cs typeface="+mn-cs"/>
              </a:rPr>
              <a:t>Jennifer Graves (Kaiser Permanente)</a:t>
            </a:r>
          </a:p>
        </p:txBody>
      </p:sp>
      <p:sp>
        <p:nvSpPr>
          <p:cNvPr id="35" name="Rectangle 34">
            <a:extLst>
              <a:ext uri="{FF2B5EF4-FFF2-40B4-BE49-F238E27FC236}">
                <a16:creationId xmlns:a16="http://schemas.microsoft.com/office/drawing/2014/main" id="{B67594D7-0881-4F21-8D9E-7800B5AD455E}"/>
              </a:ext>
            </a:extLst>
          </p:cNvPr>
          <p:cNvSpPr/>
          <p:nvPr/>
        </p:nvSpPr>
        <p:spPr>
          <a:xfrm>
            <a:off x="3747808" y="985312"/>
            <a:ext cx="4647532" cy="1721878"/>
          </a:xfrm>
          <a:prstGeom prst="rect">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entury Gothic" panose="020B0502020202020204"/>
                <a:ea typeface="+mn-ea"/>
                <a:cs typeface="+mn-cs"/>
              </a:rPr>
              <a:t>Supply Logistics &amp; Deployment</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entury Gothic" panose="020B0502020202020204"/>
                <a:ea typeface="+mn-ea"/>
                <a:cs typeface="+mn-cs"/>
              </a:rPr>
              <a:t>Workstream</a:t>
            </a:r>
          </a:p>
        </p:txBody>
      </p:sp>
    </p:spTree>
    <p:extLst>
      <p:ext uri="{BB962C8B-B14F-4D97-AF65-F5344CB8AC3E}">
        <p14:creationId xmlns:p14="http://schemas.microsoft.com/office/powerpoint/2010/main" val="32394752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1_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c24f06f3-b2d8-474f-9b1f-ce98d7c4e4c3">
      <UserInfo>
        <DisplayName>Walker, Kristin L (DOH Contractor)</DisplayName>
        <AccountId>784</AccountId>
        <AccountType/>
      </UserInfo>
      <UserInfo>
        <DisplayName>van Ness, Dana (DOH)</DisplayName>
        <AccountId>761</AccountId>
        <AccountType/>
      </UserInfo>
      <UserInfo>
        <DisplayName>Streeter, Ginny K (DOH)</DisplayName>
        <AccountId>791</AccountId>
        <AccountType/>
      </UserInfo>
    </SharedWithUsers>
    <_dlc_DocId xmlns="c24f06f3-b2d8-474f-9b1f-ce98d7c4e4c3">YVUEYNFVV3SY-1257836622-92</_dlc_DocId>
    <_dlc_DocIdUrl xmlns="c24f06f3-b2d8-474f-9b1f-ce98d7c4e4c3">
      <Url>https://stateofwa.sharepoint.com/sites/DOH-vacscenter/_layouts/15/DocIdRedir.aspx?ID=YVUEYNFVV3SY-1257836622-92</Url>
      <Description>YVUEYNFVV3SY-1257836622-92</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01162EB5EC4406459D8929A9461C838E" ma:contentTypeVersion="5" ma:contentTypeDescription="Create a new document." ma:contentTypeScope="" ma:versionID="29dccdc9e8d70b9959a5043aaeeaf3d2">
  <xsd:schema xmlns:xsd="http://www.w3.org/2001/XMLSchema" xmlns:xs="http://www.w3.org/2001/XMLSchema" xmlns:p="http://schemas.microsoft.com/office/2006/metadata/properties" xmlns:ns2="c24f06f3-b2d8-474f-9b1f-ce98d7c4e4c3" xmlns:ns3="e9a366c9-9b12-4256-bfb3-6dce40680b4b" targetNamespace="http://schemas.microsoft.com/office/2006/metadata/properties" ma:root="true" ma:fieldsID="cb9fcbaedf74f7d10a83da7cf5ad4383" ns2:_="" ns3:_="">
    <xsd:import namespace="c24f06f3-b2d8-474f-9b1f-ce98d7c4e4c3"/>
    <xsd:import namespace="e9a366c9-9b12-4256-bfb3-6dce40680b4b"/>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4f06f3-b2d8-474f-9b1f-ce98d7c4e4c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9a366c9-9b12-4256-bfb3-6dce40680b4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D061F33-1D70-4DF6-8297-17F76D886117}">
  <ds:schemaRefs>
    <ds:schemaRef ds:uri="http://schemas.microsoft.com/office/2006/metadata/properties"/>
    <ds:schemaRef ds:uri="http://purl.org/dc/elements/1.1/"/>
    <ds:schemaRef ds:uri="http://www.w3.org/XML/1998/namespace"/>
    <ds:schemaRef ds:uri="http://purl.org/dc/dcmitype/"/>
    <ds:schemaRef ds:uri="http://schemas.microsoft.com/office/2006/documentManagement/types"/>
    <ds:schemaRef ds:uri="http://schemas.microsoft.com/office/infopath/2007/PartnerControls"/>
    <ds:schemaRef ds:uri="c24f06f3-b2d8-474f-9b1f-ce98d7c4e4c3"/>
    <ds:schemaRef ds:uri="http://schemas.openxmlformats.org/package/2006/metadata/core-properties"/>
    <ds:schemaRef ds:uri="e9a366c9-9b12-4256-bfb3-6dce40680b4b"/>
    <ds:schemaRef ds:uri="http://purl.org/dc/terms/"/>
  </ds:schemaRefs>
</ds:datastoreItem>
</file>

<file path=customXml/itemProps2.xml><?xml version="1.0" encoding="utf-8"?>
<ds:datastoreItem xmlns:ds="http://schemas.openxmlformats.org/officeDocument/2006/customXml" ds:itemID="{2440DD9D-B524-4015-92A5-74B27DC516CE}">
  <ds:schemaRefs>
    <ds:schemaRef ds:uri="http://schemas.microsoft.com/sharepoint/events"/>
  </ds:schemaRefs>
</ds:datastoreItem>
</file>

<file path=customXml/itemProps3.xml><?xml version="1.0" encoding="utf-8"?>
<ds:datastoreItem xmlns:ds="http://schemas.openxmlformats.org/officeDocument/2006/customXml" ds:itemID="{B3574D1C-6332-4BFC-9954-CD4D68C8E0E8}">
  <ds:schemaRefs>
    <ds:schemaRef ds:uri="http://schemas.microsoft.com/sharepoint/v3/contenttype/forms"/>
  </ds:schemaRefs>
</ds:datastoreItem>
</file>

<file path=customXml/itemProps4.xml><?xml version="1.0" encoding="utf-8"?>
<ds:datastoreItem xmlns:ds="http://schemas.openxmlformats.org/officeDocument/2006/customXml" ds:itemID="{167A6B38-02D2-44A1-B2A7-44E4EBE58F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4f06f3-b2d8-474f-9b1f-ce98d7c4e4c3"/>
    <ds:schemaRef ds:uri="e9a366c9-9b12-4256-bfb3-6dce40680b4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1530</TotalTime>
  <Words>917</Words>
  <Application>Microsoft Office PowerPoint</Application>
  <PresentationFormat>Widescreen</PresentationFormat>
  <Paragraphs>150</Paragraphs>
  <Slides>10</Slides>
  <Notes>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Century Gothic</vt:lpstr>
      <vt:lpstr>Wingdings 3</vt:lpstr>
      <vt:lpstr>Ion</vt:lpstr>
      <vt:lpstr>1_Ion</vt:lpstr>
      <vt:lpstr>Covid-19 Vaccine Action Command and Coordination System (VACCS) Center</vt:lpstr>
      <vt:lpstr>WA History of Covid-19</vt:lpstr>
      <vt:lpstr>Role: Covid-19 Vaccine Action Command &amp; Coordination System (VACCS)Center </vt:lpstr>
      <vt:lpstr>Role: VACCS Center Director</vt:lpstr>
      <vt:lpstr>VACCS Center Structure</vt:lpstr>
      <vt:lpstr>VACCS Center Structure</vt:lpstr>
      <vt:lpstr>VACCS Center Structure</vt:lpstr>
      <vt:lpstr>VACCS Center Structure</vt:lpstr>
      <vt:lpstr>VACCS Center Structure</vt:lpstr>
      <vt:lpstr>VACCS Center Structure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Vaccine Command and Coordination System (VACCS) Center</dc:title>
  <dc:creator>Laster, Dan (DOH)</dc:creator>
  <cp:lastModifiedBy>Hutchinson, Stephanie R (DOH)</cp:lastModifiedBy>
  <cp:revision>43</cp:revision>
  <cp:lastPrinted>2021-02-07T22:14:42Z</cp:lastPrinted>
  <dcterms:created xsi:type="dcterms:W3CDTF">2021-02-06T14:55:34Z</dcterms:created>
  <dcterms:modified xsi:type="dcterms:W3CDTF">2021-06-01T22:10:53Z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0x01010001162EB5EC4406459D8929A9461C838E</vt:lpwstr>
  </property>
  <property fmtid="{D5CDD505-2E9C-101B-9397-08002B2CF9AE}" pid="3" name="_dlc_DocIdItemGuid">
    <vt:lpwstr>5aff53a2-7329-40d7-b6ed-b3033149829b</vt:lpwstr>
  </property>
</Properties>
</file>