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60" r:id="rId5"/>
    <p:sldMasterId id="2147483745" r:id="rId6"/>
  </p:sldMasterIdLst>
  <p:notesMasterIdLst>
    <p:notesMasterId r:id="rId121"/>
  </p:notesMasterIdLst>
  <p:handoutMasterIdLst>
    <p:handoutMasterId r:id="rId122"/>
  </p:handoutMasterIdLst>
  <p:sldIdLst>
    <p:sldId id="444" r:id="rId7"/>
    <p:sldId id="377" r:id="rId8"/>
    <p:sldId id="384" r:id="rId9"/>
    <p:sldId id="447" r:id="rId10"/>
    <p:sldId id="449" r:id="rId11"/>
    <p:sldId id="448" r:id="rId12"/>
    <p:sldId id="450" r:id="rId13"/>
    <p:sldId id="451" r:id="rId14"/>
    <p:sldId id="453" r:id="rId15"/>
    <p:sldId id="452" r:id="rId16"/>
    <p:sldId id="454" r:id="rId17"/>
    <p:sldId id="455" r:id="rId18"/>
    <p:sldId id="457" r:id="rId19"/>
    <p:sldId id="456" r:id="rId20"/>
    <p:sldId id="458" r:id="rId21"/>
    <p:sldId id="459" r:id="rId22"/>
    <p:sldId id="460" r:id="rId23"/>
    <p:sldId id="461" r:id="rId24"/>
    <p:sldId id="463" r:id="rId25"/>
    <p:sldId id="464" r:id="rId26"/>
    <p:sldId id="465" r:id="rId27"/>
    <p:sldId id="466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562" r:id="rId38"/>
    <p:sldId id="478" r:id="rId39"/>
    <p:sldId id="479" r:id="rId40"/>
    <p:sldId id="477" r:id="rId41"/>
    <p:sldId id="480" r:id="rId42"/>
    <p:sldId id="481" r:id="rId43"/>
    <p:sldId id="482" r:id="rId44"/>
    <p:sldId id="483" r:id="rId45"/>
    <p:sldId id="484" r:id="rId46"/>
    <p:sldId id="486" r:id="rId47"/>
    <p:sldId id="488" r:id="rId48"/>
    <p:sldId id="489" r:id="rId49"/>
    <p:sldId id="487" r:id="rId50"/>
    <p:sldId id="491" r:id="rId51"/>
    <p:sldId id="490" r:id="rId52"/>
    <p:sldId id="492" r:id="rId53"/>
    <p:sldId id="493" r:id="rId54"/>
    <p:sldId id="494" r:id="rId55"/>
    <p:sldId id="495" r:id="rId56"/>
    <p:sldId id="496" r:id="rId57"/>
    <p:sldId id="497" r:id="rId58"/>
    <p:sldId id="498" r:id="rId59"/>
    <p:sldId id="499" r:id="rId60"/>
    <p:sldId id="500" r:id="rId61"/>
    <p:sldId id="501" r:id="rId62"/>
    <p:sldId id="504" r:id="rId63"/>
    <p:sldId id="563" r:id="rId64"/>
    <p:sldId id="564" r:id="rId65"/>
    <p:sldId id="565" r:id="rId66"/>
    <p:sldId id="566" r:id="rId67"/>
    <p:sldId id="567" r:id="rId68"/>
    <p:sldId id="568" r:id="rId69"/>
    <p:sldId id="569" r:id="rId70"/>
    <p:sldId id="570" r:id="rId71"/>
    <p:sldId id="571" r:id="rId72"/>
    <p:sldId id="572" r:id="rId73"/>
    <p:sldId id="573" r:id="rId74"/>
    <p:sldId id="574" r:id="rId75"/>
    <p:sldId id="575" r:id="rId76"/>
    <p:sldId id="576" r:id="rId77"/>
    <p:sldId id="577" r:id="rId78"/>
    <p:sldId id="578" r:id="rId79"/>
    <p:sldId id="579" r:id="rId80"/>
    <p:sldId id="580" r:id="rId81"/>
    <p:sldId id="581" r:id="rId82"/>
    <p:sldId id="582" r:id="rId83"/>
    <p:sldId id="622" r:id="rId84"/>
    <p:sldId id="583" r:id="rId85"/>
    <p:sldId id="584" r:id="rId86"/>
    <p:sldId id="585" r:id="rId87"/>
    <p:sldId id="586" r:id="rId88"/>
    <p:sldId id="587" r:id="rId89"/>
    <p:sldId id="588" r:id="rId90"/>
    <p:sldId id="589" r:id="rId91"/>
    <p:sldId id="590" r:id="rId92"/>
    <p:sldId id="623" r:id="rId93"/>
    <p:sldId id="624" r:id="rId94"/>
    <p:sldId id="625" r:id="rId95"/>
    <p:sldId id="626" r:id="rId96"/>
    <p:sldId id="627" r:id="rId97"/>
    <p:sldId id="628" r:id="rId98"/>
    <p:sldId id="629" r:id="rId99"/>
    <p:sldId id="630" r:id="rId100"/>
    <p:sldId id="631" r:id="rId101"/>
    <p:sldId id="632" r:id="rId102"/>
    <p:sldId id="633" r:id="rId103"/>
    <p:sldId id="592" r:id="rId104"/>
    <p:sldId id="593" r:id="rId105"/>
    <p:sldId id="594" r:id="rId106"/>
    <p:sldId id="595" r:id="rId107"/>
    <p:sldId id="596" r:id="rId108"/>
    <p:sldId id="597" r:id="rId109"/>
    <p:sldId id="598" r:id="rId110"/>
    <p:sldId id="599" r:id="rId111"/>
    <p:sldId id="600" r:id="rId112"/>
    <p:sldId id="601" r:id="rId113"/>
    <p:sldId id="602" r:id="rId114"/>
    <p:sldId id="603" r:id="rId115"/>
    <p:sldId id="604" r:id="rId116"/>
    <p:sldId id="605" r:id="rId117"/>
    <p:sldId id="606" r:id="rId118"/>
    <p:sldId id="607" r:id="rId119"/>
    <p:sldId id="621" r:id="rId120"/>
  </p:sldIdLst>
  <p:sldSz cx="9144000" cy="6858000" type="screen4x3"/>
  <p:notesSz cx="6858000" cy="9144000"/>
  <p:embeddedFontLst>
    <p:embeddedFont>
      <p:font typeface="Segoe UI Black" panose="020B0A02040204020203" pitchFamily="34" charset="0"/>
      <p:bold r:id="rId123"/>
      <p:boldItalic r:id="rId124"/>
    </p:embeddedFont>
    <p:embeddedFont>
      <p:font typeface="Segoe UI Semibold" panose="020B0702040204020203" pitchFamily="34" charset="0"/>
      <p:bold r:id="rId125"/>
      <p:boldItalic r:id="rId126"/>
    </p:embeddedFont>
    <p:embeddedFont>
      <p:font typeface="Segoe UI" panose="020B0502040204020203" pitchFamily="34" charset="0"/>
      <p:regular r:id="rId127"/>
      <p:bold r:id="rId128"/>
      <p:italic r:id="rId129"/>
      <p:boldItalic r:id="rId130"/>
    </p:embeddedFont>
    <p:embeddedFont>
      <p:font typeface="Calibri" panose="020F0502020204030204" pitchFamily="34" charset="0"/>
      <p:regular r:id="rId131"/>
      <p:bold r:id="rId132"/>
      <p:italic r:id="rId133"/>
      <p:boldItalic r:id="rId134"/>
    </p:embeddedFont>
    <p:embeddedFont>
      <p:font typeface="Century Gothic" panose="020B0502020202020204" pitchFamily="34" charset="0"/>
      <p:regular r:id="rId135"/>
      <p:bold r:id="rId136"/>
      <p:italic r:id="rId137"/>
      <p:boldItalic r:id="rId1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kehara, Nathan W (DOH)" initials="INW(" lastIdx="2" clrIdx="0">
    <p:extLst>
      <p:ext uri="{19B8F6BF-5375-455C-9EA6-DF929625EA0E}">
        <p15:presenceInfo xmlns:p15="http://schemas.microsoft.com/office/powerpoint/2012/main" userId="S-1-5-21-861101232-1114377890-312552118-526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C51"/>
    <a:srgbClr val="8B9937"/>
    <a:srgbClr val="57B6AF"/>
    <a:srgbClr val="EAAD14"/>
    <a:srgbClr val="999999"/>
    <a:srgbClr val="537AA4"/>
    <a:srgbClr val="A3B340"/>
    <a:srgbClr val="404040"/>
    <a:srgbClr val="EBB21C"/>
    <a:srgbClr val="D8E36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83851" autoAdjust="0"/>
  </p:normalViewPr>
  <p:slideViewPr>
    <p:cSldViewPr snapToGrid="0">
      <p:cViewPr varScale="1">
        <p:scale>
          <a:sx n="116" d="100"/>
          <a:sy n="116" d="100"/>
        </p:scale>
        <p:origin x="138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font" Target="fonts/font11.fntdata"/><Relationship Id="rId138" Type="http://schemas.openxmlformats.org/officeDocument/2006/relationships/font" Target="fonts/font16.fntdata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font" Target="fonts/font1.fntdata"/><Relationship Id="rId128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font" Target="fonts/font12.fntdata"/><Relationship Id="rId139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notesMaster" Target="notesMasters/notesMaster1.xml"/><Relationship Id="rId14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font" Target="fonts/font2.fntdata"/><Relationship Id="rId129" Type="http://schemas.openxmlformats.org/officeDocument/2006/relationships/font" Target="fonts/font7.fntdata"/><Relationship Id="rId137" Type="http://schemas.openxmlformats.org/officeDocument/2006/relationships/font" Target="fonts/font15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32" Type="http://schemas.openxmlformats.org/officeDocument/2006/relationships/font" Target="fonts/font10.fntdata"/><Relationship Id="rId14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font" Target="fonts/font5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handoutMaster" Target="handoutMasters/handoutMaster1.xml"/><Relationship Id="rId130" Type="http://schemas.openxmlformats.org/officeDocument/2006/relationships/font" Target="fonts/font8.fntdata"/><Relationship Id="rId135" Type="http://schemas.openxmlformats.org/officeDocument/2006/relationships/font" Target="fonts/font13.fntdata"/><Relationship Id="rId14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font" Target="fonts/font3.fntdata"/><Relationship Id="rId141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font" Target="fonts/font9.fntdata"/><Relationship Id="rId136" Type="http://schemas.openxmlformats.org/officeDocument/2006/relationships/font" Target="fonts/font14.fntdata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79E74-8FFE-4EC2-9A46-E848059B87C5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071326-AA94-4A50-B63F-1596B58FA73E}">
      <dgm:prSet phldrT="[Text]"/>
      <dgm:spPr/>
      <dgm:t>
        <a:bodyPr/>
        <a:lstStyle/>
        <a:p>
          <a:endParaRPr lang="en-US" b="1" dirty="0"/>
        </a:p>
      </dgm:t>
    </dgm:pt>
    <dgm:pt modelId="{753DC2E4-F2EB-4402-969B-34964F15C644}" type="parTrans" cxnId="{F4322009-442C-4EB7-A872-D6D9ED8C77A1}">
      <dgm:prSet/>
      <dgm:spPr/>
      <dgm:t>
        <a:bodyPr/>
        <a:lstStyle/>
        <a:p>
          <a:endParaRPr lang="en-US"/>
        </a:p>
      </dgm:t>
    </dgm:pt>
    <dgm:pt modelId="{524C676D-D780-413D-83CB-21466B73F4DD}" type="sibTrans" cxnId="{F4322009-442C-4EB7-A872-D6D9ED8C77A1}">
      <dgm:prSet/>
      <dgm:spPr/>
      <dgm:t>
        <a:bodyPr/>
        <a:lstStyle/>
        <a:p>
          <a:endParaRPr lang="en-US"/>
        </a:p>
      </dgm:t>
    </dgm:pt>
    <dgm:pt modelId="{B66C719A-D7CB-4F7B-BA05-718A43806DCE}">
      <dgm:prSet phldrT="[Text]"/>
      <dgm:spPr/>
      <dgm:t>
        <a:bodyPr/>
        <a:lstStyle/>
        <a:p>
          <a:endParaRPr lang="en-US" b="1" dirty="0"/>
        </a:p>
      </dgm:t>
    </dgm:pt>
    <dgm:pt modelId="{7B2B24CD-6E0E-4BCE-9E92-3007631D9D09}" type="parTrans" cxnId="{158ACA4C-4388-4EAF-ACA7-39BA5AF4095B}">
      <dgm:prSet/>
      <dgm:spPr/>
      <dgm:t>
        <a:bodyPr/>
        <a:lstStyle/>
        <a:p>
          <a:endParaRPr lang="en-US"/>
        </a:p>
      </dgm:t>
    </dgm:pt>
    <dgm:pt modelId="{C4AB1CD4-42FD-4048-B62D-1CA24F6A591B}" type="sibTrans" cxnId="{158ACA4C-4388-4EAF-ACA7-39BA5AF4095B}">
      <dgm:prSet/>
      <dgm:spPr/>
      <dgm:t>
        <a:bodyPr/>
        <a:lstStyle/>
        <a:p>
          <a:endParaRPr lang="en-US"/>
        </a:p>
      </dgm:t>
    </dgm:pt>
    <dgm:pt modelId="{F6D6C5AF-09D7-43ED-8696-66F0D5F8DB5B}">
      <dgm:prSet phldrT="[Text]"/>
      <dgm:spPr/>
      <dgm:t>
        <a:bodyPr/>
        <a:lstStyle/>
        <a:p>
          <a:endParaRPr lang="en-US" b="1" dirty="0"/>
        </a:p>
      </dgm:t>
    </dgm:pt>
    <dgm:pt modelId="{165ECDD3-7FAB-40EB-A9B6-E048F3AB51A9}" type="parTrans" cxnId="{567F4FA8-0A76-4EA3-A49B-5F0E5F662F01}">
      <dgm:prSet/>
      <dgm:spPr/>
      <dgm:t>
        <a:bodyPr/>
        <a:lstStyle/>
        <a:p>
          <a:endParaRPr lang="en-US"/>
        </a:p>
      </dgm:t>
    </dgm:pt>
    <dgm:pt modelId="{078511B0-399B-4B19-BC5D-006FBAE6E437}" type="sibTrans" cxnId="{567F4FA8-0A76-4EA3-A49B-5F0E5F662F01}">
      <dgm:prSet/>
      <dgm:spPr/>
      <dgm:t>
        <a:bodyPr/>
        <a:lstStyle/>
        <a:p>
          <a:endParaRPr lang="en-US"/>
        </a:p>
      </dgm:t>
    </dgm:pt>
    <dgm:pt modelId="{FCA83C93-35F5-4B0E-956F-AB04B9862555}">
      <dgm:prSet phldrT="[Text]"/>
      <dgm:spPr/>
      <dgm:t>
        <a:bodyPr/>
        <a:lstStyle/>
        <a:p>
          <a:endParaRPr lang="en-US" b="1" dirty="0"/>
        </a:p>
      </dgm:t>
    </dgm:pt>
    <dgm:pt modelId="{B91F2E2F-58E1-446F-B42C-A5027C063C52}" type="parTrans" cxnId="{0AC2E492-7414-451C-89BA-78B81624559B}">
      <dgm:prSet/>
      <dgm:spPr/>
      <dgm:t>
        <a:bodyPr/>
        <a:lstStyle/>
        <a:p>
          <a:endParaRPr lang="en-US"/>
        </a:p>
      </dgm:t>
    </dgm:pt>
    <dgm:pt modelId="{BB4CF2C9-570A-43E7-9942-ACCBA9CDC10D}" type="sibTrans" cxnId="{0AC2E492-7414-451C-89BA-78B81624559B}">
      <dgm:prSet/>
      <dgm:spPr/>
      <dgm:t>
        <a:bodyPr/>
        <a:lstStyle/>
        <a:p>
          <a:endParaRPr lang="en-US"/>
        </a:p>
      </dgm:t>
    </dgm:pt>
    <dgm:pt modelId="{E7624C66-7D52-49B6-89EF-3D405BBE66A0}">
      <dgm:prSet phldrT="[Text]"/>
      <dgm:spPr/>
      <dgm:t>
        <a:bodyPr/>
        <a:lstStyle/>
        <a:p>
          <a:endParaRPr lang="en-US" b="1" dirty="0"/>
        </a:p>
      </dgm:t>
    </dgm:pt>
    <dgm:pt modelId="{53AAB461-74E3-4A0B-BFDF-607BDB1E0C60}" type="parTrans" cxnId="{B33A9162-3B33-4DF4-AE9B-4EEE64BEC05F}">
      <dgm:prSet/>
      <dgm:spPr/>
      <dgm:t>
        <a:bodyPr/>
        <a:lstStyle/>
        <a:p>
          <a:endParaRPr lang="en-US"/>
        </a:p>
      </dgm:t>
    </dgm:pt>
    <dgm:pt modelId="{7A6AE066-EFD0-4B8F-B672-F75711CB97AB}" type="sibTrans" cxnId="{B33A9162-3B33-4DF4-AE9B-4EEE64BEC05F}">
      <dgm:prSet/>
      <dgm:spPr/>
      <dgm:t>
        <a:bodyPr/>
        <a:lstStyle/>
        <a:p>
          <a:endParaRPr lang="en-US"/>
        </a:p>
      </dgm:t>
    </dgm:pt>
    <dgm:pt modelId="{A7031F02-8324-4087-97F5-FC65677392FC}">
      <dgm:prSet phldrT="[Text]"/>
      <dgm:spPr/>
      <dgm:t>
        <a:bodyPr/>
        <a:lstStyle/>
        <a:p>
          <a:endParaRPr lang="en-US" b="1" dirty="0"/>
        </a:p>
      </dgm:t>
    </dgm:pt>
    <dgm:pt modelId="{3E1C2574-B17D-470F-978B-1B8E6F5D5CC9}" type="parTrans" cxnId="{137AE192-BF27-44AF-A78E-9700710D0938}">
      <dgm:prSet/>
      <dgm:spPr/>
      <dgm:t>
        <a:bodyPr/>
        <a:lstStyle/>
        <a:p>
          <a:endParaRPr lang="en-US"/>
        </a:p>
      </dgm:t>
    </dgm:pt>
    <dgm:pt modelId="{C1D43C97-BD2C-4374-B405-6B2F59DB548C}" type="sibTrans" cxnId="{137AE192-BF27-44AF-A78E-9700710D0938}">
      <dgm:prSet/>
      <dgm:spPr/>
      <dgm:t>
        <a:bodyPr/>
        <a:lstStyle/>
        <a:p>
          <a:endParaRPr lang="en-US"/>
        </a:p>
      </dgm:t>
    </dgm:pt>
    <dgm:pt modelId="{85FCF434-692C-4A2A-978D-87D24AB6D84A}">
      <dgm:prSet phldrT="[Text]" custT="1"/>
      <dgm:spPr/>
      <dgm:t>
        <a:bodyPr/>
        <a:lstStyle/>
        <a:p>
          <a:endParaRPr lang="en-US" sz="1200" b="1" dirty="0"/>
        </a:p>
      </dgm:t>
    </dgm:pt>
    <dgm:pt modelId="{308E420B-A369-4E3A-B2F0-DCFDFC08D6B1}" type="parTrans" cxnId="{E8270A9F-D452-49BE-836F-2330D1634D67}">
      <dgm:prSet/>
      <dgm:spPr/>
      <dgm:t>
        <a:bodyPr/>
        <a:lstStyle/>
        <a:p>
          <a:endParaRPr lang="en-US"/>
        </a:p>
      </dgm:t>
    </dgm:pt>
    <dgm:pt modelId="{EE6FD075-1EAE-40FD-BC6A-E6AF93446DA3}" type="sibTrans" cxnId="{E8270A9F-D452-49BE-836F-2330D1634D67}">
      <dgm:prSet/>
      <dgm:spPr/>
      <dgm:t>
        <a:bodyPr/>
        <a:lstStyle/>
        <a:p>
          <a:endParaRPr lang="en-US"/>
        </a:p>
      </dgm:t>
    </dgm:pt>
    <dgm:pt modelId="{7F957695-6654-444B-887A-EA48B827982F}">
      <dgm:prSet phldrT="[Text]"/>
      <dgm:spPr/>
      <dgm:t>
        <a:bodyPr/>
        <a:lstStyle/>
        <a:p>
          <a:endParaRPr lang="en-US" b="1" dirty="0"/>
        </a:p>
      </dgm:t>
    </dgm:pt>
    <dgm:pt modelId="{1E569AF1-4AB5-4BD8-9FFA-EA41AE5A6ADB}" type="parTrans" cxnId="{18B5E682-4067-47BE-B877-4F0C7E3B4469}">
      <dgm:prSet/>
      <dgm:spPr/>
      <dgm:t>
        <a:bodyPr/>
        <a:lstStyle/>
        <a:p>
          <a:endParaRPr lang="en-US"/>
        </a:p>
      </dgm:t>
    </dgm:pt>
    <dgm:pt modelId="{9548EEE4-6212-4A97-8A84-A72B6A94017D}" type="sibTrans" cxnId="{18B5E682-4067-47BE-B877-4F0C7E3B4469}">
      <dgm:prSet/>
      <dgm:spPr/>
      <dgm:t>
        <a:bodyPr/>
        <a:lstStyle/>
        <a:p>
          <a:endParaRPr lang="en-US"/>
        </a:p>
      </dgm:t>
    </dgm:pt>
    <dgm:pt modelId="{9476D509-4465-4FE1-8642-3808DDED2BA4}">
      <dgm:prSet phldrT="[Text]"/>
      <dgm:spPr/>
      <dgm:t>
        <a:bodyPr/>
        <a:lstStyle/>
        <a:p>
          <a:endParaRPr lang="en-US" b="1" dirty="0"/>
        </a:p>
      </dgm:t>
    </dgm:pt>
    <dgm:pt modelId="{30141943-0567-44EE-8A5D-16E449C5CBBF}" type="parTrans" cxnId="{FBFB8631-924E-4331-9D7B-3CEA5B008417}">
      <dgm:prSet/>
      <dgm:spPr/>
      <dgm:t>
        <a:bodyPr/>
        <a:lstStyle/>
        <a:p>
          <a:endParaRPr lang="en-US"/>
        </a:p>
      </dgm:t>
    </dgm:pt>
    <dgm:pt modelId="{A84152C0-F52B-4F4B-9E3A-F94D49B66F58}" type="sibTrans" cxnId="{FBFB8631-924E-4331-9D7B-3CEA5B008417}">
      <dgm:prSet/>
      <dgm:spPr/>
      <dgm:t>
        <a:bodyPr/>
        <a:lstStyle/>
        <a:p>
          <a:endParaRPr lang="en-US"/>
        </a:p>
      </dgm:t>
    </dgm:pt>
    <dgm:pt modelId="{B2BF04EC-8F83-43D1-A11C-322BC2EF61BB}">
      <dgm:prSet phldrT="[Text]"/>
      <dgm:spPr/>
      <dgm:t>
        <a:bodyPr/>
        <a:lstStyle/>
        <a:p>
          <a:endParaRPr lang="en-US" b="1" dirty="0"/>
        </a:p>
      </dgm:t>
    </dgm:pt>
    <dgm:pt modelId="{3834AD71-0C47-4D65-B27A-FD57B08D7A9B}" type="parTrans" cxnId="{339AF017-D4E1-41EE-9898-38757ACD53D2}">
      <dgm:prSet/>
      <dgm:spPr/>
      <dgm:t>
        <a:bodyPr/>
        <a:lstStyle/>
        <a:p>
          <a:endParaRPr lang="en-US"/>
        </a:p>
      </dgm:t>
    </dgm:pt>
    <dgm:pt modelId="{737A8C55-669D-4469-9D77-74CCD6CC8DD6}" type="sibTrans" cxnId="{339AF017-D4E1-41EE-9898-38757ACD53D2}">
      <dgm:prSet/>
      <dgm:spPr/>
      <dgm:t>
        <a:bodyPr/>
        <a:lstStyle/>
        <a:p>
          <a:endParaRPr lang="en-US"/>
        </a:p>
      </dgm:t>
    </dgm:pt>
    <dgm:pt modelId="{7D3A47C9-EE3D-4118-8524-408429AD3421}">
      <dgm:prSet phldrT="[Text]"/>
      <dgm:spPr/>
      <dgm:t>
        <a:bodyPr/>
        <a:lstStyle/>
        <a:p>
          <a:endParaRPr lang="en-US" b="1" dirty="0"/>
        </a:p>
      </dgm:t>
    </dgm:pt>
    <dgm:pt modelId="{96C587D4-7197-4DB9-9DBB-E2C007663F6D}" type="parTrans" cxnId="{A2C2CD1C-9E86-4683-BD38-65E5DB0C9316}">
      <dgm:prSet/>
      <dgm:spPr/>
      <dgm:t>
        <a:bodyPr/>
        <a:lstStyle/>
        <a:p>
          <a:endParaRPr lang="en-US"/>
        </a:p>
      </dgm:t>
    </dgm:pt>
    <dgm:pt modelId="{B055D2C9-AEFD-46EE-8E31-88C2DAA303B4}" type="sibTrans" cxnId="{A2C2CD1C-9E86-4683-BD38-65E5DB0C9316}">
      <dgm:prSet/>
      <dgm:spPr/>
      <dgm:t>
        <a:bodyPr/>
        <a:lstStyle/>
        <a:p>
          <a:endParaRPr lang="en-US"/>
        </a:p>
      </dgm:t>
    </dgm:pt>
    <dgm:pt modelId="{F761ECA8-02E2-44A8-BA3D-0F00819A8D8B}">
      <dgm:prSet phldrT="[Text]"/>
      <dgm:spPr/>
      <dgm:t>
        <a:bodyPr/>
        <a:lstStyle/>
        <a:p>
          <a:endParaRPr lang="en-US" b="1" dirty="0"/>
        </a:p>
      </dgm:t>
    </dgm:pt>
    <dgm:pt modelId="{90DA3C5B-F5EF-4D3A-A2B8-CAE672B26D2C}" type="parTrans" cxnId="{3AB05A75-527B-487F-9F8C-07672CADE1C3}">
      <dgm:prSet/>
      <dgm:spPr/>
      <dgm:t>
        <a:bodyPr/>
        <a:lstStyle/>
        <a:p>
          <a:endParaRPr lang="en-US"/>
        </a:p>
      </dgm:t>
    </dgm:pt>
    <dgm:pt modelId="{8E37EE24-1AF2-4CFB-AF33-89B40E2533D1}" type="sibTrans" cxnId="{3AB05A75-527B-487F-9F8C-07672CADE1C3}">
      <dgm:prSet/>
      <dgm:spPr/>
      <dgm:t>
        <a:bodyPr/>
        <a:lstStyle/>
        <a:p>
          <a:endParaRPr lang="en-US"/>
        </a:p>
      </dgm:t>
    </dgm:pt>
    <dgm:pt modelId="{06B7927C-45A5-40EC-9D50-7E93A5897CC6}">
      <dgm:prSet phldrT="[Text]"/>
      <dgm:spPr/>
      <dgm:t>
        <a:bodyPr/>
        <a:lstStyle/>
        <a:p>
          <a:endParaRPr lang="en-US" b="1" dirty="0"/>
        </a:p>
      </dgm:t>
    </dgm:pt>
    <dgm:pt modelId="{1A38DC57-53CA-489B-93D9-C562A3DD37E4}" type="parTrans" cxnId="{6F8725D8-96A6-44BB-9AFA-DE07124E9378}">
      <dgm:prSet/>
      <dgm:spPr/>
      <dgm:t>
        <a:bodyPr/>
        <a:lstStyle/>
        <a:p>
          <a:endParaRPr lang="en-US"/>
        </a:p>
      </dgm:t>
    </dgm:pt>
    <dgm:pt modelId="{9004A03B-F67D-4112-8357-E7F00895CC1F}" type="sibTrans" cxnId="{6F8725D8-96A6-44BB-9AFA-DE07124E9378}">
      <dgm:prSet/>
      <dgm:spPr/>
      <dgm:t>
        <a:bodyPr/>
        <a:lstStyle/>
        <a:p>
          <a:endParaRPr lang="en-US"/>
        </a:p>
      </dgm:t>
    </dgm:pt>
    <dgm:pt modelId="{33A40B30-42C1-4936-9477-F874A928D65A}">
      <dgm:prSet phldrT="[Text]"/>
      <dgm:spPr/>
      <dgm:t>
        <a:bodyPr/>
        <a:lstStyle/>
        <a:p>
          <a:endParaRPr lang="en-US" b="1" dirty="0"/>
        </a:p>
      </dgm:t>
    </dgm:pt>
    <dgm:pt modelId="{40FEF5BC-7ADA-44A3-8A93-5BA10E5AD956}" type="parTrans" cxnId="{42771654-9E15-4BB6-9D8B-16158BF2123D}">
      <dgm:prSet/>
      <dgm:spPr/>
      <dgm:t>
        <a:bodyPr/>
        <a:lstStyle/>
        <a:p>
          <a:endParaRPr lang="en-US"/>
        </a:p>
      </dgm:t>
    </dgm:pt>
    <dgm:pt modelId="{551268E9-144E-47CA-8B53-209E3064C616}" type="sibTrans" cxnId="{42771654-9E15-4BB6-9D8B-16158BF2123D}">
      <dgm:prSet/>
      <dgm:spPr/>
      <dgm:t>
        <a:bodyPr/>
        <a:lstStyle/>
        <a:p>
          <a:endParaRPr lang="en-US"/>
        </a:p>
      </dgm:t>
    </dgm:pt>
    <dgm:pt modelId="{34819CA2-EA3A-4E3D-BB04-9B6CB63510C2}" type="pres">
      <dgm:prSet presAssocID="{19B79E74-8FFE-4EC2-9A46-E848059B87C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5C797-6AA0-4E60-9339-8A268DFD0661}" type="pres">
      <dgm:prSet presAssocID="{19B79E74-8FFE-4EC2-9A46-E848059B87C5}" presName="wedge1" presStyleLbl="node1" presStyleIdx="0" presStyleCnt="7"/>
      <dgm:spPr/>
      <dgm:t>
        <a:bodyPr/>
        <a:lstStyle/>
        <a:p>
          <a:endParaRPr lang="en-US"/>
        </a:p>
      </dgm:t>
    </dgm:pt>
    <dgm:pt modelId="{3AE42172-205F-450C-A6F3-FF7118FD4BC1}" type="pres">
      <dgm:prSet presAssocID="{19B79E74-8FFE-4EC2-9A46-E848059B87C5}" presName="dummy1a" presStyleCnt="0"/>
      <dgm:spPr/>
      <dgm:t>
        <a:bodyPr/>
        <a:lstStyle/>
        <a:p>
          <a:endParaRPr lang="en-US"/>
        </a:p>
      </dgm:t>
    </dgm:pt>
    <dgm:pt modelId="{9B6785FB-B968-4E58-AAC2-E74E5590712D}" type="pres">
      <dgm:prSet presAssocID="{19B79E74-8FFE-4EC2-9A46-E848059B87C5}" presName="dummy1b" presStyleCnt="0"/>
      <dgm:spPr/>
      <dgm:t>
        <a:bodyPr/>
        <a:lstStyle/>
        <a:p>
          <a:endParaRPr lang="en-US"/>
        </a:p>
      </dgm:t>
    </dgm:pt>
    <dgm:pt modelId="{F7A9693A-4898-4DB3-995B-2364E151E4B3}" type="pres">
      <dgm:prSet presAssocID="{19B79E74-8FFE-4EC2-9A46-E848059B87C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EA010-6D17-4407-BC19-A2CC3B177B87}" type="pres">
      <dgm:prSet presAssocID="{19B79E74-8FFE-4EC2-9A46-E848059B87C5}" presName="wedge2" presStyleLbl="node1" presStyleIdx="1" presStyleCnt="7"/>
      <dgm:spPr/>
      <dgm:t>
        <a:bodyPr/>
        <a:lstStyle/>
        <a:p>
          <a:endParaRPr lang="en-US"/>
        </a:p>
      </dgm:t>
    </dgm:pt>
    <dgm:pt modelId="{E3E22509-971D-40FD-B76B-F0E13E093AF3}" type="pres">
      <dgm:prSet presAssocID="{19B79E74-8FFE-4EC2-9A46-E848059B87C5}" presName="dummy2a" presStyleCnt="0"/>
      <dgm:spPr/>
      <dgm:t>
        <a:bodyPr/>
        <a:lstStyle/>
        <a:p>
          <a:endParaRPr lang="en-US"/>
        </a:p>
      </dgm:t>
    </dgm:pt>
    <dgm:pt modelId="{7CECC0F3-B4B2-4808-9E72-52651A0F9A00}" type="pres">
      <dgm:prSet presAssocID="{19B79E74-8FFE-4EC2-9A46-E848059B87C5}" presName="dummy2b" presStyleCnt="0"/>
      <dgm:spPr/>
      <dgm:t>
        <a:bodyPr/>
        <a:lstStyle/>
        <a:p>
          <a:endParaRPr lang="en-US"/>
        </a:p>
      </dgm:t>
    </dgm:pt>
    <dgm:pt modelId="{39337E5F-F834-4A1D-A532-27D133948A56}" type="pres">
      <dgm:prSet presAssocID="{19B79E74-8FFE-4EC2-9A46-E848059B87C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CD0CC-476C-4135-8B60-AE1656528D54}" type="pres">
      <dgm:prSet presAssocID="{19B79E74-8FFE-4EC2-9A46-E848059B87C5}" presName="wedge3" presStyleLbl="node1" presStyleIdx="2" presStyleCnt="7"/>
      <dgm:spPr/>
      <dgm:t>
        <a:bodyPr/>
        <a:lstStyle/>
        <a:p>
          <a:endParaRPr lang="en-US"/>
        </a:p>
      </dgm:t>
    </dgm:pt>
    <dgm:pt modelId="{5FB44493-7A10-4E9C-89C3-B8C36C528A44}" type="pres">
      <dgm:prSet presAssocID="{19B79E74-8FFE-4EC2-9A46-E848059B87C5}" presName="dummy3a" presStyleCnt="0"/>
      <dgm:spPr/>
      <dgm:t>
        <a:bodyPr/>
        <a:lstStyle/>
        <a:p>
          <a:endParaRPr lang="en-US"/>
        </a:p>
      </dgm:t>
    </dgm:pt>
    <dgm:pt modelId="{44B9FAF8-C5D8-4F0F-BF41-134F1B743A9F}" type="pres">
      <dgm:prSet presAssocID="{19B79E74-8FFE-4EC2-9A46-E848059B87C5}" presName="dummy3b" presStyleCnt="0"/>
      <dgm:spPr/>
      <dgm:t>
        <a:bodyPr/>
        <a:lstStyle/>
        <a:p>
          <a:endParaRPr lang="en-US"/>
        </a:p>
      </dgm:t>
    </dgm:pt>
    <dgm:pt modelId="{0904E572-8E5B-46CC-B6EC-B6D801C3D7E6}" type="pres">
      <dgm:prSet presAssocID="{19B79E74-8FFE-4EC2-9A46-E848059B87C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16838-6FC3-428C-8DA3-6BF09961FBB0}" type="pres">
      <dgm:prSet presAssocID="{19B79E74-8FFE-4EC2-9A46-E848059B87C5}" presName="wedge4" presStyleLbl="node1" presStyleIdx="3" presStyleCnt="7"/>
      <dgm:spPr/>
      <dgm:t>
        <a:bodyPr/>
        <a:lstStyle/>
        <a:p>
          <a:endParaRPr lang="en-US"/>
        </a:p>
      </dgm:t>
    </dgm:pt>
    <dgm:pt modelId="{7AD9ABF9-C825-44D7-831A-206C2FBDCFB0}" type="pres">
      <dgm:prSet presAssocID="{19B79E74-8FFE-4EC2-9A46-E848059B87C5}" presName="dummy4a" presStyleCnt="0"/>
      <dgm:spPr/>
      <dgm:t>
        <a:bodyPr/>
        <a:lstStyle/>
        <a:p>
          <a:endParaRPr lang="en-US"/>
        </a:p>
      </dgm:t>
    </dgm:pt>
    <dgm:pt modelId="{A5A95DBE-E23B-4A75-AC83-5D2964FF7647}" type="pres">
      <dgm:prSet presAssocID="{19B79E74-8FFE-4EC2-9A46-E848059B87C5}" presName="dummy4b" presStyleCnt="0"/>
      <dgm:spPr/>
      <dgm:t>
        <a:bodyPr/>
        <a:lstStyle/>
        <a:p>
          <a:endParaRPr lang="en-US"/>
        </a:p>
      </dgm:t>
    </dgm:pt>
    <dgm:pt modelId="{564AAC18-2717-4DB4-B731-BB28502B5FBA}" type="pres">
      <dgm:prSet presAssocID="{19B79E74-8FFE-4EC2-9A46-E848059B87C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76C5-6FB3-4CE3-83CA-C1A378DFBD94}" type="pres">
      <dgm:prSet presAssocID="{19B79E74-8FFE-4EC2-9A46-E848059B87C5}" presName="wedge5" presStyleLbl="node1" presStyleIdx="4" presStyleCnt="7"/>
      <dgm:spPr/>
      <dgm:t>
        <a:bodyPr/>
        <a:lstStyle/>
        <a:p>
          <a:endParaRPr lang="en-US"/>
        </a:p>
      </dgm:t>
    </dgm:pt>
    <dgm:pt modelId="{1080AE6F-5A36-4A76-8C84-7F42D7806DAB}" type="pres">
      <dgm:prSet presAssocID="{19B79E74-8FFE-4EC2-9A46-E848059B87C5}" presName="dummy5a" presStyleCnt="0"/>
      <dgm:spPr/>
      <dgm:t>
        <a:bodyPr/>
        <a:lstStyle/>
        <a:p>
          <a:endParaRPr lang="en-US"/>
        </a:p>
      </dgm:t>
    </dgm:pt>
    <dgm:pt modelId="{34F9E977-0975-4699-B62C-DD72E5EAB8CF}" type="pres">
      <dgm:prSet presAssocID="{19B79E74-8FFE-4EC2-9A46-E848059B87C5}" presName="dummy5b" presStyleCnt="0"/>
      <dgm:spPr/>
      <dgm:t>
        <a:bodyPr/>
        <a:lstStyle/>
        <a:p>
          <a:endParaRPr lang="en-US"/>
        </a:p>
      </dgm:t>
    </dgm:pt>
    <dgm:pt modelId="{95CED07D-C5B1-44F8-BAB6-8229F4D8D9C5}" type="pres">
      <dgm:prSet presAssocID="{19B79E74-8FFE-4EC2-9A46-E848059B87C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93CCF-7C19-4211-ADC1-BEB7AED58468}" type="pres">
      <dgm:prSet presAssocID="{19B79E74-8FFE-4EC2-9A46-E848059B87C5}" presName="wedge6" presStyleLbl="node1" presStyleIdx="5" presStyleCnt="7"/>
      <dgm:spPr/>
      <dgm:t>
        <a:bodyPr/>
        <a:lstStyle/>
        <a:p>
          <a:endParaRPr lang="en-US"/>
        </a:p>
      </dgm:t>
    </dgm:pt>
    <dgm:pt modelId="{81E656E1-D06E-4BA8-8F45-D8F993046F11}" type="pres">
      <dgm:prSet presAssocID="{19B79E74-8FFE-4EC2-9A46-E848059B87C5}" presName="dummy6a" presStyleCnt="0"/>
      <dgm:spPr/>
      <dgm:t>
        <a:bodyPr/>
        <a:lstStyle/>
        <a:p>
          <a:endParaRPr lang="en-US"/>
        </a:p>
      </dgm:t>
    </dgm:pt>
    <dgm:pt modelId="{BE96F6FB-4822-4697-8415-526E713258A7}" type="pres">
      <dgm:prSet presAssocID="{19B79E74-8FFE-4EC2-9A46-E848059B87C5}" presName="dummy6b" presStyleCnt="0"/>
      <dgm:spPr/>
      <dgm:t>
        <a:bodyPr/>
        <a:lstStyle/>
        <a:p>
          <a:endParaRPr lang="en-US"/>
        </a:p>
      </dgm:t>
    </dgm:pt>
    <dgm:pt modelId="{B2A1A80D-923E-4351-A7D9-A165D1552EC0}" type="pres">
      <dgm:prSet presAssocID="{19B79E74-8FFE-4EC2-9A46-E848059B87C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CC640-A9AC-4D3D-A015-4DB4A11CC0F4}" type="pres">
      <dgm:prSet presAssocID="{19B79E74-8FFE-4EC2-9A46-E848059B87C5}" presName="wedge7" presStyleLbl="node1" presStyleIdx="6" presStyleCnt="7"/>
      <dgm:spPr/>
      <dgm:t>
        <a:bodyPr/>
        <a:lstStyle/>
        <a:p>
          <a:endParaRPr lang="en-US"/>
        </a:p>
      </dgm:t>
    </dgm:pt>
    <dgm:pt modelId="{5715E6B2-EB39-4EAF-9C30-A2991268DE4C}" type="pres">
      <dgm:prSet presAssocID="{19B79E74-8FFE-4EC2-9A46-E848059B87C5}" presName="dummy7a" presStyleCnt="0"/>
      <dgm:spPr/>
      <dgm:t>
        <a:bodyPr/>
        <a:lstStyle/>
        <a:p>
          <a:endParaRPr lang="en-US"/>
        </a:p>
      </dgm:t>
    </dgm:pt>
    <dgm:pt modelId="{2FB382F2-ECCC-4F7C-AA42-FB88A0413FF0}" type="pres">
      <dgm:prSet presAssocID="{19B79E74-8FFE-4EC2-9A46-E848059B87C5}" presName="dummy7b" presStyleCnt="0"/>
      <dgm:spPr/>
      <dgm:t>
        <a:bodyPr/>
        <a:lstStyle/>
        <a:p>
          <a:endParaRPr lang="en-US"/>
        </a:p>
      </dgm:t>
    </dgm:pt>
    <dgm:pt modelId="{76018600-413C-4A7F-BEC2-A34811D84F6D}" type="pres">
      <dgm:prSet presAssocID="{19B79E74-8FFE-4EC2-9A46-E848059B87C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B0093-1E9C-4754-9AF1-99BF0D27BD1C}" type="pres">
      <dgm:prSet presAssocID="{524C676D-D780-413D-83CB-21466B73F4DD}" presName="arrowWedge1" presStyleLbl="fgSibTrans2D1" presStyleIdx="0" presStyleCnt="7"/>
      <dgm:spPr/>
      <dgm:t>
        <a:bodyPr/>
        <a:lstStyle/>
        <a:p>
          <a:endParaRPr lang="en-US"/>
        </a:p>
      </dgm:t>
    </dgm:pt>
    <dgm:pt modelId="{1CFF4E60-0C7F-4EE9-93F0-6E299D08C842}" type="pres">
      <dgm:prSet presAssocID="{C4AB1CD4-42FD-4048-B62D-1CA24F6A591B}" presName="arrowWedge2" presStyleLbl="fgSibTrans2D1" presStyleIdx="1" presStyleCnt="7"/>
      <dgm:spPr/>
      <dgm:t>
        <a:bodyPr/>
        <a:lstStyle/>
        <a:p>
          <a:endParaRPr lang="en-US"/>
        </a:p>
      </dgm:t>
    </dgm:pt>
    <dgm:pt modelId="{42132ADA-A776-4181-BA5C-8B331670E817}" type="pres">
      <dgm:prSet presAssocID="{078511B0-399B-4B19-BC5D-006FBAE6E437}" presName="arrowWedge3" presStyleLbl="fgSibTrans2D1" presStyleIdx="2" presStyleCnt="7"/>
      <dgm:spPr/>
      <dgm:t>
        <a:bodyPr/>
        <a:lstStyle/>
        <a:p>
          <a:endParaRPr lang="en-US"/>
        </a:p>
      </dgm:t>
    </dgm:pt>
    <dgm:pt modelId="{91C8B810-F14F-47A2-A7BC-10EE5598073F}" type="pres">
      <dgm:prSet presAssocID="{BB4CF2C9-570A-43E7-9942-ACCBA9CDC10D}" presName="arrowWedge4" presStyleLbl="fgSibTrans2D1" presStyleIdx="3" presStyleCnt="7"/>
      <dgm:spPr/>
      <dgm:t>
        <a:bodyPr/>
        <a:lstStyle/>
        <a:p>
          <a:endParaRPr lang="en-US"/>
        </a:p>
      </dgm:t>
    </dgm:pt>
    <dgm:pt modelId="{7FD9BF4B-C65F-4776-9545-8EFA1D93D98C}" type="pres">
      <dgm:prSet presAssocID="{7A6AE066-EFD0-4B8F-B672-F75711CB97AB}" presName="arrowWedge5" presStyleLbl="fgSibTrans2D1" presStyleIdx="4" presStyleCnt="7"/>
      <dgm:spPr/>
      <dgm:t>
        <a:bodyPr/>
        <a:lstStyle/>
        <a:p>
          <a:endParaRPr lang="en-US"/>
        </a:p>
      </dgm:t>
    </dgm:pt>
    <dgm:pt modelId="{32DA8CD0-6409-47AE-91BF-D7814797B5AF}" type="pres">
      <dgm:prSet presAssocID="{C1D43C97-BD2C-4374-B405-6B2F59DB548C}" presName="arrowWedge6" presStyleLbl="fgSibTrans2D1" presStyleIdx="5" presStyleCnt="7"/>
      <dgm:spPr/>
      <dgm:t>
        <a:bodyPr/>
        <a:lstStyle/>
        <a:p>
          <a:endParaRPr lang="en-US"/>
        </a:p>
      </dgm:t>
    </dgm:pt>
    <dgm:pt modelId="{D2275DC4-F958-40CF-A551-E3CB6C6366EB}" type="pres">
      <dgm:prSet presAssocID="{EE6FD075-1EAE-40FD-BC6A-E6AF93446DA3}" presName="arrowWedge7" presStyleLbl="fgSibTrans2D1" presStyleIdx="6" presStyleCnt="7"/>
      <dgm:spPr/>
      <dgm:t>
        <a:bodyPr/>
        <a:lstStyle/>
        <a:p>
          <a:endParaRPr lang="en-US"/>
        </a:p>
      </dgm:t>
    </dgm:pt>
  </dgm:ptLst>
  <dgm:cxnLst>
    <dgm:cxn modelId="{137AE192-BF27-44AF-A78E-9700710D0938}" srcId="{19B79E74-8FFE-4EC2-9A46-E848059B87C5}" destId="{A7031F02-8324-4087-97F5-FC65677392FC}" srcOrd="5" destOrd="0" parTransId="{3E1C2574-B17D-470F-978B-1B8E6F5D5CC9}" sibTransId="{C1D43C97-BD2C-4374-B405-6B2F59DB548C}"/>
    <dgm:cxn modelId="{A2C2CD1C-9E86-4683-BD38-65E5DB0C9316}" srcId="{19B79E74-8FFE-4EC2-9A46-E848059B87C5}" destId="{7D3A47C9-EE3D-4118-8524-408429AD3421}" srcOrd="10" destOrd="0" parTransId="{96C587D4-7197-4DB9-9DBB-E2C007663F6D}" sibTransId="{B055D2C9-AEFD-46EE-8E31-88C2DAA303B4}"/>
    <dgm:cxn modelId="{5D898F37-22D8-408C-8DF3-4EE220FBF81E}" type="presOf" srcId="{85FCF434-692C-4A2A-978D-87D24AB6D84A}" destId="{27BCC640-A9AC-4D3D-A015-4DB4A11CC0F4}" srcOrd="0" destOrd="0" presId="urn:microsoft.com/office/officeart/2005/8/layout/cycle8"/>
    <dgm:cxn modelId="{2B28070D-FFA3-4599-8DB5-600CB2525322}" type="presOf" srcId="{FCA83C93-35F5-4B0E-956F-AB04B9862555}" destId="{564AAC18-2717-4DB4-B731-BB28502B5FBA}" srcOrd="1" destOrd="0" presId="urn:microsoft.com/office/officeart/2005/8/layout/cycle8"/>
    <dgm:cxn modelId="{ACB996DE-79AC-43BF-9540-2F238F4DFFE7}" type="presOf" srcId="{E7624C66-7D52-49B6-89EF-3D405BBE66A0}" destId="{FA8F76C5-6FB3-4CE3-83CA-C1A378DFBD94}" srcOrd="0" destOrd="0" presId="urn:microsoft.com/office/officeart/2005/8/layout/cycle8"/>
    <dgm:cxn modelId="{EF85AD34-DD3E-47A1-9559-464AFD57189C}" type="presOf" srcId="{F6071326-AA94-4A50-B63F-1596B58FA73E}" destId="{10A5C797-6AA0-4E60-9339-8A268DFD0661}" srcOrd="0" destOrd="0" presId="urn:microsoft.com/office/officeart/2005/8/layout/cycle8"/>
    <dgm:cxn modelId="{18B5E682-4067-47BE-B877-4F0C7E3B4469}" srcId="{19B79E74-8FFE-4EC2-9A46-E848059B87C5}" destId="{7F957695-6654-444B-887A-EA48B827982F}" srcOrd="7" destOrd="0" parTransId="{1E569AF1-4AB5-4BD8-9FFA-EA41AE5A6ADB}" sibTransId="{9548EEE4-6212-4A97-8A84-A72B6A94017D}"/>
    <dgm:cxn modelId="{158ACA4C-4388-4EAF-ACA7-39BA5AF4095B}" srcId="{19B79E74-8FFE-4EC2-9A46-E848059B87C5}" destId="{B66C719A-D7CB-4F7B-BA05-718A43806DCE}" srcOrd="1" destOrd="0" parTransId="{7B2B24CD-6E0E-4BCE-9E92-3007631D9D09}" sibTransId="{C4AB1CD4-42FD-4048-B62D-1CA24F6A591B}"/>
    <dgm:cxn modelId="{D080455F-E782-4801-9C04-7CBF98A54067}" type="presOf" srcId="{F6D6C5AF-09D7-43ED-8696-66F0D5F8DB5B}" destId="{0904E572-8E5B-46CC-B6EC-B6D801C3D7E6}" srcOrd="1" destOrd="0" presId="urn:microsoft.com/office/officeart/2005/8/layout/cycle8"/>
    <dgm:cxn modelId="{42771654-9E15-4BB6-9D8B-16158BF2123D}" srcId="{19B79E74-8FFE-4EC2-9A46-E848059B87C5}" destId="{33A40B30-42C1-4936-9477-F874A928D65A}" srcOrd="13" destOrd="0" parTransId="{40FEF5BC-7ADA-44A3-8A93-5BA10E5AD956}" sibTransId="{551268E9-144E-47CA-8B53-209E3064C616}"/>
    <dgm:cxn modelId="{E8270A9F-D452-49BE-836F-2330D1634D67}" srcId="{19B79E74-8FFE-4EC2-9A46-E848059B87C5}" destId="{85FCF434-692C-4A2A-978D-87D24AB6D84A}" srcOrd="6" destOrd="0" parTransId="{308E420B-A369-4E3A-B2F0-DCFDFC08D6B1}" sibTransId="{EE6FD075-1EAE-40FD-BC6A-E6AF93446DA3}"/>
    <dgm:cxn modelId="{FBFB8631-924E-4331-9D7B-3CEA5B008417}" srcId="{19B79E74-8FFE-4EC2-9A46-E848059B87C5}" destId="{9476D509-4465-4FE1-8642-3808DDED2BA4}" srcOrd="8" destOrd="0" parTransId="{30141943-0567-44EE-8A5D-16E449C5CBBF}" sibTransId="{A84152C0-F52B-4F4B-9E3A-F94D49B66F58}"/>
    <dgm:cxn modelId="{0AC2E492-7414-451C-89BA-78B81624559B}" srcId="{19B79E74-8FFE-4EC2-9A46-E848059B87C5}" destId="{FCA83C93-35F5-4B0E-956F-AB04B9862555}" srcOrd="3" destOrd="0" parTransId="{B91F2E2F-58E1-446F-B42C-A5027C063C52}" sibTransId="{BB4CF2C9-570A-43E7-9942-ACCBA9CDC10D}"/>
    <dgm:cxn modelId="{005CD14B-B00D-4269-BC4B-D99E6E0E54D2}" type="presOf" srcId="{A7031F02-8324-4087-97F5-FC65677392FC}" destId="{F5793CCF-7C19-4211-ADC1-BEB7AED58468}" srcOrd="0" destOrd="0" presId="urn:microsoft.com/office/officeart/2005/8/layout/cycle8"/>
    <dgm:cxn modelId="{791D799B-1E5C-4D85-93E9-EBA5280953F7}" type="presOf" srcId="{F6071326-AA94-4A50-B63F-1596B58FA73E}" destId="{F7A9693A-4898-4DB3-995B-2364E151E4B3}" srcOrd="1" destOrd="0" presId="urn:microsoft.com/office/officeart/2005/8/layout/cycle8"/>
    <dgm:cxn modelId="{7450176A-C593-4563-9DD5-A020F12B2C29}" type="presOf" srcId="{FCA83C93-35F5-4B0E-956F-AB04B9862555}" destId="{B4216838-6FC3-428C-8DA3-6BF09961FBB0}" srcOrd="0" destOrd="0" presId="urn:microsoft.com/office/officeart/2005/8/layout/cycle8"/>
    <dgm:cxn modelId="{1AC974BE-FB57-4EE8-8758-2A33DA957644}" type="presOf" srcId="{B66C719A-D7CB-4F7B-BA05-718A43806DCE}" destId="{63CEA010-6D17-4407-BC19-A2CC3B177B87}" srcOrd="0" destOrd="0" presId="urn:microsoft.com/office/officeart/2005/8/layout/cycle8"/>
    <dgm:cxn modelId="{F29D9508-6BF1-475E-9D40-866477887725}" type="presOf" srcId="{19B79E74-8FFE-4EC2-9A46-E848059B87C5}" destId="{34819CA2-EA3A-4E3D-BB04-9B6CB63510C2}" srcOrd="0" destOrd="0" presId="urn:microsoft.com/office/officeart/2005/8/layout/cycle8"/>
    <dgm:cxn modelId="{80C91427-8D65-40CB-8F56-659A9DAC4277}" type="presOf" srcId="{E7624C66-7D52-49B6-89EF-3D405BBE66A0}" destId="{95CED07D-C5B1-44F8-BAB6-8229F4D8D9C5}" srcOrd="1" destOrd="0" presId="urn:microsoft.com/office/officeart/2005/8/layout/cycle8"/>
    <dgm:cxn modelId="{D4AD2A82-EDF7-47B9-B737-55D5B25E7B54}" type="presOf" srcId="{F6D6C5AF-09D7-43ED-8696-66F0D5F8DB5B}" destId="{AD9CD0CC-476C-4135-8B60-AE1656528D54}" srcOrd="0" destOrd="0" presId="urn:microsoft.com/office/officeart/2005/8/layout/cycle8"/>
    <dgm:cxn modelId="{AB254EEC-BCD4-4AE4-BE04-C5AF98515203}" type="presOf" srcId="{A7031F02-8324-4087-97F5-FC65677392FC}" destId="{B2A1A80D-923E-4351-A7D9-A165D1552EC0}" srcOrd="1" destOrd="0" presId="urn:microsoft.com/office/officeart/2005/8/layout/cycle8"/>
    <dgm:cxn modelId="{567F4FA8-0A76-4EA3-A49B-5F0E5F662F01}" srcId="{19B79E74-8FFE-4EC2-9A46-E848059B87C5}" destId="{F6D6C5AF-09D7-43ED-8696-66F0D5F8DB5B}" srcOrd="2" destOrd="0" parTransId="{165ECDD3-7FAB-40EB-A9B6-E048F3AB51A9}" sibTransId="{078511B0-399B-4B19-BC5D-006FBAE6E437}"/>
    <dgm:cxn modelId="{6F8725D8-96A6-44BB-9AFA-DE07124E9378}" srcId="{19B79E74-8FFE-4EC2-9A46-E848059B87C5}" destId="{06B7927C-45A5-40EC-9D50-7E93A5897CC6}" srcOrd="12" destOrd="0" parTransId="{1A38DC57-53CA-489B-93D9-C562A3DD37E4}" sibTransId="{9004A03B-F67D-4112-8357-E7F00895CC1F}"/>
    <dgm:cxn modelId="{339AF017-D4E1-41EE-9898-38757ACD53D2}" srcId="{19B79E74-8FFE-4EC2-9A46-E848059B87C5}" destId="{B2BF04EC-8F83-43D1-A11C-322BC2EF61BB}" srcOrd="9" destOrd="0" parTransId="{3834AD71-0C47-4D65-B27A-FD57B08D7A9B}" sibTransId="{737A8C55-669D-4469-9D77-74CCD6CC8DD6}"/>
    <dgm:cxn modelId="{B33A9162-3B33-4DF4-AE9B-4EEE64BEC05F}" srcId="{19B79E74-8FFE-4EC2-9A46-E848059B87C5}" destId="{E7624C66-7D52-49B6-89EF-3D405BBE66A0}" srcOrd="4" destOrd="0" parTransId="{53AAB461-74E3-4A0B-BFDF-607BDB1E0C60}" sibTransId="{7A6AE066-EFD0-4B8F-B672-F75711CB97AB}"/>
    <dgm:cxn modelId="{8FB6725F-008F-4D82-BB24-14EC8A58D413}" type="presOf" srcId="{B66C719A-D7CB-4F7B-BA05-718A43806DCE}" destId="{39337E5F-F834-4A1D-A532-27D133948A56}" srcOrd="1" destOrd="0" presId="urn:microsoft.com/office/officeart/2005/8/layout/cycle8"/>
    <dgm:cxn modelId="{1A5AEA9A-E259-4F4E-80A6-9663D9DD0279}" type="presOf" srcId="{85FCF434-692C-4A2A-978D-87D24AB6D84A}" destId="{76018600-413C-4A7F-BEC2-A34811D84F6D}" srcOrd="1" destOrd="0" presId="urn:microsoft.com/office/officeart/2005/8/layout/cycle8"/>
    <dgm:cxn modelId="{F4322009-442C-4EB7-A872-D6D9ED8C77A1}" srcId="{19B79E74-8FFE-4EC2-9A46-E848059B87C5}" destId="{F6071326-AA94-4A50-B63F-1596B58FA73E}" srcOrd="0" destOrd="0" parTransId="{753DC2E4-F2EB-4402-969B-34964F15C644}" sibTransId="{524C676D-D780-413D-83CB-21466B73F4DD}"/>
    <dgm:cxn modelId="{3AB05A75-527B-487F-9F8C-07672CADE1C3}" srcId="{19B79E74-8FFE-4EC2-9A46-E848059B87C5}" destId="{F761ECA8-02E2-44A8-BA3D-0F00819A8D8B}" srcOrd="11" destOrd="0" parTransId="{90DA3C5B-F5EF-4D3A-A2B8-CAE672B26D2C}" sibTransId="{8E37EE24-1AF2-4CFB-AF33-89B40E2533D1}"/>
    <dgm:cxn modelId="{11CB817F-A21F-42F6-952E-44342920E0CA}" type="presParOf" srcId="{34819CA2-EA3A-4E3D-BB04-9B6CB63510C2}" destId="{10A5C797-6AA0-4E60-9339-8A268DFD0661}" srcOrd="0" destOrd="0" presId="urn:microsoft.com/office/officeart/2005/8/layout/cycle8"/>
    <dgm:cxn modelId="{191A1443-1367-4629-9063-1F260114B5ED}" type="presParOf" srcId="{34819CA2-EA3A-4E3D-BB04-9B6CB63510C2}" destId="{3AE42172-205F-450C-A6F3-FF7118FD4BC1}" srcOrd="1" destOrd="0" presId="urn:microsoft.com/office/officeart/2005/8/layout/cycle8"/>
    <dgm:cxn modelId="{19254B69-07FE-4781-B109-53BCF8AF7FD0}" type="presParOf" srcId="{34819CA2-EA3A-4E3D-BB04-9B6CB63510C2}" destId="{9B6785FB-B968-4E58-AAC2-E74E5590712D}" srcOrd="2" destOrd="0" presId="urn:microsoft.com/office/officeart/2005/8/layout/cycle8"/>
    <dgm:cxn modelId="{AA4B3BAE-DB10-4467-8A9B-F2407D6A76BD}" type="presParOf" srcId="{34819CA2-EA3A-4E3D-BB04-9B6CB63510C2}" destId="{F7A9693A-4898-4DB3-995B-2364E151E4B3}" srcOrd="3" destOrd="0" presId="urn:microsoft.com/office/officeart/2005/8/layout/cycle8"/>
    <dgm:cxn modelId="{E4E72961-3199-4E48-9C82-EF3BFD306C3A}" type="presParOf" srcId="{34819CA2-EA3A-4E3D-BB04-9B6CB63510C2}" destId="{63CEA010-6D17-4407-BC19-A2CC3B177B87}" srcOrd="4" destOrd="0" presId="urn:microsoft.com/office/officeart/2005/8/layout/cycle8"/>
    <dgm:cxn modelId="{D082168C-CC80-482B-8EFC-AC1A4697E49B}" type="presParOf" srcId="{34819CA2-EA3A-4E3D-BB04-9B6CB63510C2}" destId="{E3E22509-971D-40FD-B76B-F0E13E093AF3}" srcOrd="5" destOrd="0" presId="urn:microsoft.com/office/officeart/2005/8/layout/cycle8"/>
    <dgm:cxn modelId="{37BA86CA-C8E1-48A1-9F88-F6C951F3C1D8}" type="presParOf" srcId="{34819CA2-EA3A-4E3D-BB04-9B6CB63510C2}" destId="{7CECC0F3-B4B2-4808-9E72-52651A0F9A00}" srcOrd="6" destOrd="0" presId="urn:microsoft.com/office/officeart/2005/8/layout/cycle8"/>
    <dgm:cxn modelId="{9383BE53-42E8-442F-881E-AE4DD17B9B55}" type="presParOf" srcId="{34819CA2-EA3A-4E3D-BB04-9B6CB63510C2}" destId="{39337E5F-F834-4A1D-A532-27D133948A56}" srcOrd="7" destOrd="0" presId="urn:microsoft.com/office/officeart/2005/8/layout/cycle8"/>
    <dgm:cxn modelId="{2794F4A8-06E1-4FAC-8DC6-9B66157B2F3C}" type="presParOf" srcId="{34819CA2-EA3A-4E3D-BB04-9B6CB63510C2}" destId="{AD9CD0CC-476C-4135-8B60-AE1656528D54}" srcOrd="8" destOrd="0" presId="urn:microsoft.com/office/officeart/2005/8/layout/cycle8"/>
    <dgm:cxn modelId="{ABE69383-FA6D-4075-833F-6BEAB9047394}" type="presParOf" srcId="{34819CA2-EA3A-4E3D-BB04-9B6CB63510C2}" destId="{5FB44493-7A10-4E9C-89C3-B8C36C528A44}" srcOrd="9" destOrd="0" presId="urn:microsoft.com/office/officeart/2005/8/layout/cycle8"/>
    <dgm:cxn modelId="{F8E2D9AF-C0DF-48EB-87FC-8A5FC736C063}" type="presParOf" srcId="{34819CA2-EA3A-4E3D-BB04-9B6CB63510C2}" destId="{44B9FAF8-C5D8-4F0F-BF41-134F1B743A9F}" srcOrd="10" destOrd="0" presId="urn:microsoft.com/office/officeart/2005/8/layout/cycle8"/>
    <dgm:cxn modelId="{6D1EB9D7-032B-4397-83FC-9A93DECBD6B0}" type="presParOf" srcId="{34819CA2-EA3A-4E3D-BB04-9B6CB63510C2}" destId="{0904E572-8E5B-46CC-B6EC-B6D801C3D7E6}" srcOrd="11" destOrd="0" presId="urn:microsoft.com/office/officeart/2005/8/layout/cycle8"/>
    <dgm:cxn modelId="{46FB11E9-03AC-43C5-8BD8-3783D4CD6C46}" type="presParOf" srcId="{34819CA2-EA3A-4E3D-BB04-9B6CB63510C2}" destId="{B4216838-6FC3-428C-8DA3-6BF09961FBB0}" srcOrd="12" destOrd="0" presId="urn:microsoft.com/office/officeart/2005/8/layout/cycle8"/>
    <dgm:cxn modelId="{997FAC2D-BCE2-4F2D-AD3D-2B993F727E84}" type="presParOf" srcId="{34819CA2-EA3A-4E3D-BB04-9B6CB63510C2}" destId="{7AD9ABF9-C825-44D7-831A-206C2FBDCFB0}" srcOrd="13" destOrd="0" presId="urn:microsoft.com/office/officeart/2005/8/layout/cycle8"/>
    <dgm:cxn modelId="{784A977B-05BF-4C70-97FA-CD54CFD75EDC}" type="presParOf" srcId="{34819CA2-EA3A-4E3D-BB04-9B6CB63510C2}" destId="{A5A95DBE-E23B-4A75-AC83-5D2964FF7647}" srcOrd="14" destOrd="0" presId="urn:microsoft.com/office/officeart/2005/8/layout/cycle8"/>
    <dgm:cxn modelId="{D303DAB9-8C88-423D-A191-737FE3F47C78}" type="presParOf" srcId="{34819CA2-EA3A-4E3D-BB04-9B6CB63510C2}" destId="{564AAC18-2717-4DB4-B731-BB28502B5FBA}" srcOrd="15" destOrd="0" presId="urn:microsoft.com/office/officeart/2005/8/layout/cycle8"/>
    <dgm:cxn modelId="{E7B3C2B1-358A-4FC8-840F-7384C74A1E8F}" type="presParOf" srcId="{34819CA2-EA3A-4E3D-BB04-9B6CB63510C2}" destId="{FA8F76C5-6FB3-4CE3-83CA-C1A378DFBD94}" srcOrd="16" destOrd="0" presId="urn:microsoft.com/office/officeart/2005/8/layout/cycle8"/>
    <dgm:cxn modelId="{0D4CFB0B-0FAF-4C45-B49A-B748DA9EAF53}" type="presParOf" srcId="{34819CA2-EA3A-4E3D-BB04-9B6CB63510C2}" destId="{1080AE6F-5A36-4A76-8C84-7F42D7806DAB}" srcOrd="17" destOrd="0" presId="urn:microsoft.com/office/officeart/2005/8/layout/cycle8"/>
    <dgm:cxn modelId="{E3D3C7C4-0183-458C-8896-4BFE852CE387}" type="presParOf" srcId="{34819CA2-EA3A-4E3D-BB04-9B6CB63510C2}" destId="{34F9E977-0975-4699-B62C-DD72E5EAB8CF}" srcOrd="18" destOrd="0" presId="urn:microsoft.com/office/officeart/2005/8/layout/cycle8"/>
    <dgm:cxn modelId="{6AF55F0F-7CD3-42C7-87A1-15B12C29CA15}" type="presParOf" srcId="{34819CA2-EA3A-4E3D-BB04-9B6CB63510C2}" destId="{95CED07D-C5B1-44F8-BAB6-8229F4D8D9C5}" srcOrd="19" destOrd="0" presId="urn:microsoft.com/office/officeart/2005/8/layout/cycle8"/>
    <dgm:cxn modelId="{78B35DC8-4F01-4978-BB4E-EFE028A844C9}" type="presParOf" srcId="{34819CA2-EA3A-4E3D-BB04-9B6CB63510C2}" destId="{F5793CCF-7C19-4211-ADC1-BEB7AED58468}" srcOrd="20" destOrd="0" presId="urn:microsoft.com/office/officeart/2005/8/layout/cycle8"/>
    <dgm:cxn modelId="{A1F9185D-A6AC-4837-A426-C7928E8A3065}" type="presParOf" srcId="{34819CA2-EA3A-4E3D-BB04-9B6CB63510C2}" destId="{81E656E1-D06E-4BA8-8F45-D8F993046F11}" srcOrd="21" destOrd="0" presId="urn:microsoft.com/office/officeart/2005/8/layout/cycle8"/>
    <dgm:cxn modelId="{E76B5C8B-04A7-40AF-9622-6EA1A97CE2D6}" type="presParOf" srcId="{34819CA2-EA3A-4E3D-BB04-9B6CB63510C2}" destId="{BE96F6FB-4822-4697-8415-526E713258A7}" srcOrd="22" destOrd="0" presId="urn:microsoft.com/office/officeart/2005/8/layout/cycle8"/>
    <dgm:cxn modelId="{161FC82B-5603-4080-8F15-282EB8716C5C}" type="presParOf" srcId="{34819CA2-EA3A-4E3D-BB04-9B6CB63510C2}" destId="{B2A1A80D-923E-4351-A7D9-A165D1552EC0}" srcOrd="23" destOrd="0" presId="urn:microsoft.com/office/officeart/2005/8/layout/cycle8"/>
    <dgm:cxn modelId="{EE80D11C-AA45-4505-A8ED-BC5D15FD0F98}" type="presParOf" srcId="{34819CA2-EA3A-4E3D-BB04-9B6CB63510C2}" destId="{27BCC640-A9AC-4D3D-A015-4DB4A11CC0F4}" srcOrd="24" destOrd="0" presId="urn:microsoft.com/office/officeart/2005/8/layout/cycle8"/>
    <dgm:cxn modelId="{86ABD4B3-380C-4E9C-AD2F-6D70C64DC3A7}" type="presParOf" srcId="{34819CA2-EA3A-4E3D-BB04-9B6CB63510C2}" destId="{5715E6B2-EB39-4EAF-9C30-A2991268DE4C}" srcOrd="25" destOrd="0" presId="urn:microsoft.com/office/officeart/2005/8/layout/cycle8"/>
    <dgm:cxn modelId="{091C89EF-CB47-4104-921B-B74230FA3901}" type="presParOf" srcId="{34819CA2-EA3A-4E3D-BB04-9B6CB63510C2}" destId="{2FB382F2-ECCC-4F7C-AA42-FB88A0413FF0}" srcOrd="26" destOrd="0" presId="urn:microsoft.com/office/officeart/2005/8/layout/cycle8"/>
    <dgm:cxn modelId="{6F3DF177-28DD-4DAF-873A-7518F49B0CEF}" type="presParOf" srcId="{34819CA2-EA3A-4E3D-BB04-9B6CB63510C2}" destId="{76018600-413C-4A7F-BEC2-A34811D84F6D}" srcOrd="27" destOrd="0" presId="urn:microsoft.com/office/officeart/2005/8/layout/cycle8"/>
    <dgm:cxn modelId="{44E02822-E0AA-4F90-819C-90FEA6298AD6}" type="presParOf" srcId="{34819CA2-EA3A-4E3D-BB04-9B6CB63510C2}" destId="{BB4B0093-1E9C-4754-9AF1-99BF0D27BD1C}" srcOrd="28" destOrd="0" presId="urn:microsoft.com/office/officeart/2005/8/layout/cycle8"/>
    <dgm:cxn modelId="{A2B086A8-AAC2-4A6A-A7AA-C89EF552E607}" type="presParOf" srcId="{34819CA2-EA3A-4E3D-BB04-9B6CB63510C2}" destId="{1CFF4E60-0C7F-4EE9-93F0-6E299D08C842}" srcOrd="29" destOrd="0" presId="urn:microsoft.com/office/officeart/2005/8/layout/cycle8"/>
    <dgm:cxn modelId="{7A9138D8-04A2-4037-84DE-04D4C384D47D}" type="presParOf" srcId="{34819CA2-EA3A-4E3D-BB04-9B6CB63510C2}" destId="{42132ADA-A776-4181-BA5C-8B331670E817}" srcOrd="30" destOrd="0" presId="urn:microsoft.com/office/officeart/2005/8/layout/cycle8"/>
    <dgm:cxn modelId="{B60AD58E-C62E-4430-BC6E-E989062A34EB}" type="presParOf" srcId="{34819CA2-EA3A-4E3D-BB04-9B6CB63510C2}" destId="{91C8B810-F14F-47A2-A7BC-10EE5598073F}" srcOrd="31" destOrd="0" presId="urn:microsoft.com/office/officeart/2005/8/layout/cycle8"/>
    <dgm:cxn modelId="{4C4BCDAD-F6AF-4927-B9A6-DAF48A936490}" type="presParOf" srcId="{34819CA2-EA3A-4E3D-BB04-9B6CB63510C2}" destId="{7FD9BF4B-C65F-4776-9545-8EFA1D93D98C}" srcOrd="32" destOrd="0" presId="urn:microsoft.com/office/officeart/2005/8/layout/cycle8"/>
    <dgm:cxn modelId="{5DC71AF7-B23A-4CE7-8D32-1C01FD841E23}" type="presParOf" srcId="{34819CA2-EA3A-4E3D-BB04-9B6CB63510C2}" destId="{32DA8CD0-6409-47AE-91BF-D7814797B5AF}" srcOrd="33" destOrd="0" presId="urn:microsoft.com/office/officeart/2005/8/layout/cycle8"/>
    <dgm:cxn modelId="{0B4C0992-FB2C-4747-973E-FBD84C88507C}" type="presParOf" srcId="{34819CA2-EA3A-4E3D-BB04-9B6CB63510C2}" destId="{D2275DC4-F958-40CF-A551-E3CB6C6366EB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CB1EE-2BEC-488D-BFFA-AAD7DB36B65D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E80EB-E534-444C-9847-504A6B1C86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9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67E38-3A4A-4F40-8FC3-E34E8B562FD6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FE9C-24EC-442B-850F-65B0BA925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At the Office of Drinking Water our presentation slide standards have recently come to include a picture…so now you know what I look like.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My name is Nathan Ikehara, and since mind-2015 I’ve been working in the Office of Drinking Water. In that time, I’ve had the chance to discuss the principles of data integrity with many systems on a one-on-one basis, but this marks the first time I’ve been able to present it in a group setting.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As we begin, for those of you taking notes, I’d like you to write this down: “How do I </a:t>
            </a:r>
            <a:r>
              <a:rPr lang="en-US" b="1" u="sng" dirty="0" smtClean="0"/>
              <a:t>know</a:t>
            </a:r>
            <a:r>
              <a:rPr lang="en-US" dirty="0" smtClean="0"/>
              <a:t> the data I collect, use, and report are accurate?” - repeat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Notice I didn’t say “think” or “feel”. “Know”. It’s the question that has driven this project and it’s be the question I’m hoping to address today. Let’s get started.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1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the “why”.</a:t>
            </a:r>
            <a:r>
              <a:rPr lang="en-US" baseline="0" dirty="0" smtClean="0"/>
              <a:t> As I mentioned, we’re going to be focusing on free chlorine in this discussion (1960 disinfectors).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three general reasons that chlorine gets added to water: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Protection of the distribution system: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246-290-451(5) If the department determines that any of the following conditions apply, the purveyor shall provide continuous disinfection of the distribution system and meet the requirements under subsection (7) of this section: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(a) E. coli MCL violations;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(b) Level 1 or level 2 assessment treatment technique triggers;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(c) Failure to complete level 1 or level 2 assessments as required under WAC 246-290-320 (2)(b);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(d) Failure to complete corrective actions required under WAC 246-290-320 (2)(d); or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(e) Facility failures that threaten to degrade water quality in the distribution system.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="1" baseline="0" dirty="0" smtClean="0"/>
              <a:t>"Detectable residual disinfectant concentration" </a:t>
            </a:r>
            <a:r>
              <a:rPr lang="en-US" b="0" baseline="0" dirty="0" smtClean="0"/>
              <a:t>means 0.2 mg/L free chlorine, total chlorine, combined chlorine, or chlorine dioxide.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246-290-451(7) A purveyor that adds free chlorine, total chlorine, combined chlorine, or chlorine dioxide to the distribution system on a continuous basis shall: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(a) Monitor residual disinfectant concentration at: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Representative points in the distribution system at least once per day, five days per week, unless upon written request, the department approves less frequent monitoring; and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(ii) The same time and location of routine and repeat coliform sample collection.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(b) Maintain a detectable residual disinfectant concentration in all active parts of the distribution system, unless the department approves a written request to use a lower value. At a minimum, the request to use a lower value must identify the instrument used to measure the residual disinfectant concentration and include the manufacturer's documentation of the instrument's accuracy to measure the lower value.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When a source is potentially contaminated, there must be continuous disinfection of the source prior completed prior to or at the first customer 246-290-451(4)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(a) A groundwater source is in hydraulic connection to surface water under WAC 246-290-640(4);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(b) A history of unsatisfactory total coliform sampling results for a groundwater source;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(c) A microbial contaminant threat within a groundwater source sanitary control area as defined in WAC 246-290-135;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(d) A microbial contaminant threat to a source, as documented in a susceptibility assessment, a sanitary survey, or a special purpose investigation which also includes, but is not limited to, one or more of the following conditions: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A poorly constructed source;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(ii) An inadequate surface seal;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(iii) High groundwater;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(iv) Lack of confining layers in the aquifer;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(v) A shallow well source, with the first open interval fifty feet or less from the ground surface at the wellhead;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(vi) A drilled well in fractured bedrock; or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(vii) A source at risk of flooding.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(e) Desalination of a seawater water source by reverse osmosis.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two types CT6 and 4-Log (99.99% inactivation of viruses for GWI)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246-290-451(6) If disinfection is required under subsection (4) of this section, the following requirements must be met: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(a) </a:t>
            </a:r>
            <a:r>
              <a:rPr lang="en-US" b="1" baseline="0" dirty="0" smtClean="0"/>
              <a:t>Provide any combination of free chlorine residual concentration (C), measured in mg/L at or before the first customer and contact time (T), measured in minutes between the location of chlorine treatment and residual measurement, that result in a CT product (C x T) of greater than or equal to six without exceeding the chlorine MRDL in WAC 246-290-310(5).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(b) The department may require the purveyor to provide longer contact times, higher chlorine residuals, or additional treatment to protect the health of consumers served by the water system.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(c) To demonstrate the required level of treatment is maintained, the purveyor shall: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Monitor the residual disinfectant concentration at the point of entry to the distribution system, or at a department-approved location, at least once per day, five days per week or each day that water is supplied by the treatment plant if it operates less than daily;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(ii) Identify the number of days each month that the treatment process failed to meet the disinfection treatment requirement in this subsection; and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(iii) Submit monthly water treatment reports to the department using a department-approved form by the tenth day of the following month.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(d) All analyses required in this subsection shall be conducted in accordance with an EPA approved method. A diethyl-p-</a:t>
            </a:r>
            <a:r>
              <a:rPr lang="en-US" baseline="0" dirty="0" err="1" smtClean="0"/>
              <a:t>phenylenediamine</a:t>
            </a:r>
            <a:r>
              <a:rPr lang="en-US" baseline="0" dirty="0" smtClean="0"/>
              <a:t> (DPD) colorimetric field test kit relying on a visual color comparison to a visual standard may not be used by a purveyor to comply with the requirements of this subsection.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(e) The department may require the purveyor to monitor the residual disinfectant concentration each calendar day water is supplied to the distribution system if the department considers source treatment operation unreliable.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(f) The department may require the use of continuous residual analyzers and recorders to assure adequate monitoring of residual concentrations.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Finally, sometimes chlorine is added to augment another process: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To oxidize iron, manganese and hydrogen sulfide to facilitate their removal, 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to reduce color in water, and 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to aid in such treatment processes as sedimentation and filtration. https://www.purewaterproducts.com/articles/types-of-chlorine-used-in-water-treatment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Each of these disinfection goals has a specific point of compliance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Distribution System is from representative locations (not simply worst-case)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Source disinfection is prior or at the first customer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Part of the design approval for the treatment chlorine is augmenting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0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of this remains?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9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SLIDE 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Tips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1 Box Box: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add text</a:t>
            </a: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Box: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lick on the icon in the middle of the box to insert photo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will automatically size to fit the square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size can also be adjusted</a:t>
            </a: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Name/Title/Program Boxes: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add text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Address Box: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web address or use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 Icons: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images are not editable or linkable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only denote DOH’s presence in these platforms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9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41289"/>
            <a:ext cx="1023486" cy="1360159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8255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12659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 r="-78"/>
          <a:stretch/>
        </p:blipFill>
        <p:spPr>
          <a:xfrm>
            <a:off x="-110614" y="-22121"/>
            <a:ext cx="9390328" cy="43891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126" y="4300240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1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321277"/>
          </a:xfrm>
          <a:effectLst/>
        </p:spPr>
        <p:txBody>
          <a:bodyPr/>
          <a:lstStyle>
            <a:lvl1pPr marL="0" indent="0">
              <a:buNone/>
              <a:defRPr>
                <a:effectLst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33915"/>
            <a:ext cx="1023486" cy="1360159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0881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081338" y="6305285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3126" y="4268548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0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0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0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5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908550" y="2103883"/>
            <a:ext cx="2473325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17688" y="2103883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677872"/>
            <a:ext cx="9144000" cy="433388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8313" y="1248908"/>
            <a:ext cx="9143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9" y="4832576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901550" y="4830223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817688" y="5266174"/>
            <a:ext cx="2484437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51" y="5265980"/>
            <a:ext cx="2487132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610138"/>
            <a:ext cx="2484437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908129" y="5606642"/>
            <a:ext cx="2484437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8950" y="6526161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3061825"/>
            <a:ext cx="2509151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3061631"/>
            <a:ext cx="2473325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3412177"/>
            <a:ext cx="2509151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3408681"/>
            <a:ext cx="2473325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Presenters 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8950" y="6526161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6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1281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2935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512814" y="3061825"/>
            <a:ext cx="2509151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29356" y="3061631"/>
            <a:ext cx="2473325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2814" y="3412177"/>
            <a:ext cx="2509151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29356" y="3408681"/>
            <a:ext cx="2473325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Presenters 2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110072" y="2625878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110072" y="3059472"/>
            <a:ext cx="2509151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6110072" y="3409824"/>
            <a:ext cx="2509151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4739028"/>
            <a:ext cx="2509151" cy="41275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4736675"/>
            <a:ext cx="2473325" cy="41275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5172622"/>
            <a:ext cx="2509151" cy="314335"/>
          </a:xfrm>
          <a:effectLst/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5172428"/>
            <a:ext cx="2473325" cy="314335"/>
          </a:xfrm>
          <a:effectLst/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5522974"/>
            <a:ext cx="2509151" cy="374650"/>
          </a:xfrm>
          <a:effectLst/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5519478"/>
            <a:ext cx="2473325" cy="374650"/>
          </a:xfrm>
          <a:effectLst/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83836" y="2010333"/>
            <a:ext cx="2473325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92974" y="2010333"/>
            <a:ext cx="2484437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44089" y="8263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Agenda Slide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4475214" y="13987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8600" y="1755057"/>
            <a:ext cx="8686800" cy="468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4324139" y="2815173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8314" y="2162474"/>
            <a:ext cx="9144000" cy="478522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229980"/>
            <a:ext cx="9135687" cy="11112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84634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46099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537AA4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537AA4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6115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537AA4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537AA4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Key Points List 1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313789" y="2106227"/>
            <a:ext cx="3008973" cy="3733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38965" y="2106227"/>
            <a:ext cx="3008973" cy="3733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4450" y="2480364"/>
            <a:ext cx="3008313" cy="361791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339625" y="2486904"/>
            <a:ext cx="3008313" cy="36114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1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Key Points List 2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268648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rgbClr val="537AA4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537AA4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179558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rgbClr val="537AA4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537AA4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095931" y="2078051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rgbClr val="537AA4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537AA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48511" y="2031488"/>
            <a:ext cx="22860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4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578063" y="2038862"/>
            <a:ext cx="22860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4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480623" y="2024114"/>
            <a:ext cx="22860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4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Key 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8511" y="2407864"/>
            <a:ext cx="2286000" cy="3702416"/>
          </a:xfrm>
        </p:spPr>
        <p:txBody>
          <a:bodyPr>
            <a:normAutofit/>
          </a:bodyPr>
          <a:lstStyle>
            <a:lvl1pPr marL="285750" indent="-285750">
              <a:buNone/>
              <a:defRPr lang="en-US" sz="24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577930" y="2415238"/>
            <a:ext cx="2286000" cy="3691680"/>
          </a:xfrm>
        </p:spPr>
        <p:txBody>
          <a:bodyPr>
            <a:normAutofit/>
          </a:bodyPr>
          <a:lstStyle>
            <a:lvl1pPr marL="285750" indent="-285750">
              <a:buNone/>
              <a:defRPr lang="en-US" sz="24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80183" y="2400490"/>
            <a:ext cx="2286000" cy="3691680"/>
          </a:xfrm>
        </p:spPr>
        <p:txBody>
          <a:bodyPr>
            <a:normAutofit/>
          </a:bodyPr>
          <a:lstStyle>
            <a:lvl1pPr marL="285750" indent="-285750">
              <a:buNone/>
              <a:defRPr lang="en-US" sz="24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H 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583956" y="1487830"/>
            <a:ext cx="8005866" cy="4789840"/>
            <a:chOff x="892593" y="1460430"/>
            <a:chExt cx="8005866" cy="4789840"/>
          </a:xfrm>
          <a:effectLst/>
        </p:grpSpPr>
        <p:sp>
          <p:nvSpPr>
            <p:cNvPr id="20" name="TextBox 19"/>
            <p:cNvSpPr txBox="1"/>
            <p:nvPr/>
          </p:nvSpPr>
          <p:spPr>
            <a:xfrm>
              <a:off x="4082659" y="4080445"/>
              <a:ext cx="2332018" cy="2169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Strategy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Through collaborations and partnerships, we</a:t>
              </a:r>
            </a:p>
            <a:p>
              <a:pPr>
                <a:spcBef>
                  <a:spcPts val="0"/>
                </a:spcBef>
              </a:pPr>
              <a:r>
                <a:rPr lang="en-US" sz="1400" kern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will leverage the knowledge, relation-ships and resources necessary to influence the conditions that promote good health and safety for everyone.</a:t>
              </a:r>
              <a:endParaRPr lang="en-US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91671" y="4080608"/>
              <a:ext cx="2106788" cy="15234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Mission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The Department of Health works with others to protect and improve the health of all people in Washington.</a:t>
              </a:r>
              <a:endParaRPr lang="en-US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57926" y="4081738"/>
              <a:ext cx="2116475" cy="1738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Vision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People in Washington enjoy longer and healthier lives because they live in healthy families and communities.</a:t>
              </a:r>
              <a:endParaRPr lang="en-US" sz="14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92593" y="1460430"/>
              <a:ext cx="8005866" cy="2323717"/>
              <a:chOff x="846099" y="1909880"/>
              <a:chExt cx="8005866" cy="232371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313790" y="2032497"/>
                <a:ext cx="1792023" cy="2108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What We Do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Ensure </a:t>
                </a:r>
                <a:r>
                  <a:rPr lang="en-US" sz="1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public safety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Create the healthiest next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generation.</a:t>
                </a:r>
                <a:endPara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Promote healthy living and healthy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aging.</a:t>
                </a:r>
                <a:endPara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30709" y="1909880"/>
                <a:ext cx="2175037" cy="2169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How We Do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Our Work</a:t>
                </a:r>
                <a:endParaRPr lang="en-US" sz="1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Serve </a:t>
                </a:r>
                <a:r>
                  <a:rPr lang="en-U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our customers and continue to </a:t>
                </a: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improve.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Be efficient, innovative and </a:t>
                </a: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transparent.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Develop and support our </a:t>
                </a: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workforce.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742366" y="1909884"/>
                <a:ext cx="2109599" cy="232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Guiding</a:t>
                </a:r>
              </a:p>
              <a:p>
                <a:r>
                  <a:rPr lang="en-US" sz="1800" dirty="0" smtClean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Principles</a:t>
                </a:r>
                <a:endParaRPr lang="en-US" sz="18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Evidence-based </a:t>
                </a:r>
                <a:r>
                  <a:rPr lang="en-U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</a:t>
                </a: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ublic </a:t>
                </a:r>
                <a:r>
                  <a:rPr lang="en-U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h</a:t>
                </a: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ealth practice.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/>
                  </a:rPr>
                  <a:t>Partnership.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/>
                  </a:rPr>
                  <a:t>Transparency.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/>
                  </a:rPr>
                  <a:t>Health </a:t>
                </a: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/>
                  </a:rPr>
                  <a:t>equity.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/>
                  </a:rPr>
                  <a:t>Seven </a:t>
                </a:r>
                <a:r>
                  <a:rPr lang="en-US" sz="1400" kern="1200" dirty="0" smtClean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/>
                  </a:rPr>
                  <a:t>generations.</a:t>
                </a:r>
                <a:endParaRPr lang="en-US" sz="1400" kern="1200" dirty="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6099" y="2076018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537AA4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537AA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57912" y="2076017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537AA4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537AA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267797" y="2073135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537AA4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537AA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892593" y="4125259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537AA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604406" y="4125258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537AA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314291" y="4122376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537AA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DOH Strategic Plan</a:t>
            </a:r>
            <a:endParaRPr lang="en-US" sz="3000" kern="1200" baseline="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9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557"/>
            <a:ext cx="9144000" cy="4358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35984"/>
            <a:ext cx="1023486" cy="1360159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2950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07354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3126" y="4292500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List 3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Key Points List 3: Traditional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28600" y="1604398"/>
            <a:ext cx="8686800" cy="4830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3200"/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80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sz="2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8313" y="65135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93C51"/>
                </a:solidFill>
                <a:latin typeface="Century Gothic" panose="020B0502020202020204" pitchFamily="34" charset="0"/>
              </a:rPr>
              <a:t>WA</a:t>
            </a:r>
            <a:r>
              <a:rPr lang="en-US" baseline="0" dirty="0" smtClean="0">
                <a:solidFill>
                  <a:srgbClr val="293C51"/>
                </a:solidFill>
                <a:latin typeface="Century Gothic" panose="020B0502020202020204" pitchFamily="34" charset="0"/>
              </a:rPr>
              <a:t> State DOH </a:t>
            </a:r>
            <a:r>
              <a:rPr lang="en-US" sz="1800" dirty="0" smtClean="0">
                <a:solidFill>
                  <a:srgbClr val="547AA3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rgbClr val="547AA3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rgbClr val="547A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1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Number List 1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1637" y="2097854"/>
            <a:ext cx="2286000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Number Point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73934" y="2097854"/>
            <a:ext cx="2286000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Number Point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635473" y="2097854"/>
            <a:ext cx="2286000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Number 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1637" y="2474230"/>
            <a:ext cx="2286000" cy="3657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673801" y="2474230"/>
            <a:ext cx="2286000" cy="3657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635033" y="2474230"/>
            <a:ext cx="2286000" cy="3657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51723" y="2038157"/>
            <a:ext cx="360218" cy="360219"/>
          </a:xfrm>
          <a:prstGeom prst="ellipse">
            <a:avLst/>
          </a:prstGeom>
          <a:solidFill>
            <a:srgbClr val="537AA4"/>
          </a:solidFill>
          <a:ln w="50800">
            <a:solidFill>
              <a:srgbClr val="537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204066" y="2038156"/>
            <a:ext cx="360218" cy="360219"/>
          </a:xfrm>
          <a:prstGeom prst="ellipse">
            <a:avLst/>
          </a:prstGeom>
          <a:solidFill>
            <a:srgbClr val="537AA4"/>
          </a:solidFill>
          <a:ln w="50800">
            <a:solidFill>
              <a:srgbClr val="537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179418" y="2038155"/>
            <a:ext cx="360218" cy="360219"/>
          </a:xfrm>
          <a:prstGeom prst="ellipse">
            <a:avLst/>
          </a:prstGeom>
          <a:solidFill>
            <a:srgbClr val="537AA4"/>
          </a:solidFill>
          <a:ln w="50800">
            <a:solidFill>
              <a:srgbClr val="537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3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Number List 2: Traditional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555523"/>
            <a:ext cx="8686800" cy="4878923"/>
          </a:xfrm>
        </p:spPr>
        <p:txBody>
          <a:bodyPr/>
          <a:lstStyle>
            <a:lvl1pPr marL="290513" indent="-290513">
              <a:buClr>
                <a:srgbClr val="404040"/>
              </a:buClr>
              <a:buFont typeface="+mj-lt"/>
              <a:buAutoNum type="arabicPeriod"/>
              <a:tabLst/>
              <a:defRPr sz="2800">
                <a:solidFill>
                  <a:schemeClr val="tx1"/>
                </a:solidFill>
              </a:defRPr>
            </a:lvl1pPr>
            <a:lvl2pPr marL="571500" indent="-290513">
              <a:buClr>
                <a:srgbClr val="404040"/>
              </a:buClr>
              <a:buFont typeface="+mj-lt"/>
              <a:buAutoNum type="alphaLcPeriod"/>
              <a:defRPr sz="2600">
                <a:solidFill>
                  <a:schemeClr val="tx1"/>
                </a:solidFill>
              </a:defRPr>
            </a:lvl2pPr>
            <a:lvl3pPr marL="747713" indent="-228600">
              <a:buClr>
                <a:srgbClr val="404040"/>
              </a:buClr>
              <a:buFont typeface="+mj-lt"/>
              <a:buAutoNum type="romanLcPeriod"/>
              <a:defRPr sz="2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5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Icon List (insert icons inside the circles)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29" y="2616607"/>
            <a:ext cx="22860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4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Subject Point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433699" y="2623979"/>
            <a:ext cx="22860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Subject Point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401487" y="2616609"/>
            <a:ext cx="22860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Subject 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9329" y="2992983"/>
            <a:ext cx="2286000" cy="31982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33566" y="3000355"/>
            <a:ext cx="2286000" cy="3198289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401047" y="2992985"/>
            <a:ext cx="2286000" cy="319828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40174" y="1700861"/>
            <a:ext cx="739897" cy="740152"/>
          </a:xfrm>
          <a:prstGeom prst="ellipse">
            <a:avLst/>
          </a:prstGeom>
          <a:solidFill>
            <a:srgbClr val="537AA4"/>
          </a:solidFill>
          <a:ln w="19050">
            <a:solidFill>
              <a:srgbClr val="537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200154" y="1700861"/>
            <a:ext cx="739897" cy="740152"/>
          </a:xfrm>
          <a:prstGeom prst="ellipse">
            <a:avLst/>
          </a:prstGeom>
          <a:solidFill>
            <a:srgbClr val="537AA4"/>
          </a:solidFill>
          <a:ln w="19050">
            <a:solidFill>
              <a:srgbClr val="537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147884" y="1700861"/>
            <a:ext cx="739897" cy="740152"/>
          </a:xfrm>
          <a:prstGeom prst="ellipse">
            <a:avLst/>
          </a:prstGeom>
          <a:solidFill>
            <a:srgbClr val="537AA4"/>
          </a:solidFill>
          <a:ln w="19050">
            <a:solidFill>
              <a:srgbClr val="537AA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3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744537" y="1900238"/>
            <a:ext cx="2742815" cy="9540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Washington State Map 1</a:t>
            </a:r>
            <a:endParaRPr lang="en-US" dirty="0"/>
          </a:p>
        </p:txBody>
      </p:sp>
      <p:sp>
        <p:nvSpPr>
          <p:cNvPr id="82" name="Text Placeholder 77"/>
          <p:cNvSpPr>
            <a:spLocks noGrp="1"/>
          </p:cNvSpPr>
          <p:nvPr>
            <p:ph type="body" sz="quarter" idx="11" hasCustomPrompt="1"/>
          </p:nvPr>
        </p:nvSpPr>
        <p:spPr>
          <a:xfrm>
            <a:off x="744538" y="2858792"/>
            <a:ext cx="2742815" cy="1543526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Text… Click on a county to recolor it. You can add or erase items to the legend below to correspond with your map needs.</a:t>
            </a:r>
            <a:endParaRPr lang="en-US" dirty="0"/>
          </a:p>
        </p:txBody>
      </p:sp>
      <p:sp>
        <p:nvSpPr>
          <p:cNvPr id="86" name="Text Placeholder 83"/>
          <p:cNvSpPr>
            <a:spLocks noGrp="1"/>
          </p:cNvSpPr>
          <p:nvPr>
            <p:ph type="body" sz="quarter" idx="12" hasCustomPrompt="1"/>
          </p:nvPr>
        </p:nvSpPr>
        <p:spPr>
          <a:xfrm>
            <a:off x="833507" y="4536232"/>
            <a:ext cx="1152704" cy="34834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Region 1</a:t>
            </a:r>
            <a:endParaRPr lang="en-US" dirty="0"/>
          </a:p>
        </p:txBody>
      </p:sp>
      <p:sp>
        <p:nvSpPr>
          <p:cNvPr id="87" name="Text Placeholder 83"/>
          <p:cNvSpPr>
            <a:spLocks noGrp="1"/>
          </p:cNvSpPr>
          <p:nvPr>
            <p:ph type="body" sz="quarter" idx="13" hasCustomPrompt="1"/>
          </p:nvPr>
        </p:nvSpPr>
        <p:spPr>
          <a:xfrm>
            <a:off x="2367111" y="4537800"/>
            <a:ext cx="1053206" cy="34834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Region 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7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02942" y="0"/>
            <a:ext cx="4041058" cy="6858000"/>
          </a:xfrm>
          <a:prstGeom prst="rect">
            <a:avLst/>
          </a:prstGeom>
          <a:solidFill>
            <a:srgbClr val="537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73E"/>
              </a:solidFill>
            </a:endParaRP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1" hasCustomPrompt="1"/>
          </p:nvPr>
        </p:nvSpPr>
        <p:spPr>
          <a:xfrm>
            <a:off x="5635611" y="2248831"/>
            <a:ext cx="3200400" cy="2038256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Text… Click on a county to recolor it. You can add or erase items to the legend below to correspond with your map needs.</a:t>
            </a:r>
            <a:endParaRPr lang="en-US" dirty="0"/>
          </a:p>
        </p:txBody>
      </p:sp>
      <p:sp>
        <p:nvSpPr>
          <p:cNvPr id="79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5635611" y="1224092"/>
            <a:ext cx="3200400" cy="9540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Washington State Map 2</a:t>
            </a:r>
            <a:endParaRPr lang="en-US" dirty="0"/>
          </a:p>
        </p:txBody>
      </p:sp>
      <p:sp>
        <p:nvSpPr>
          <p:cNvPr id="97" name="Text Placeholder 93"/>
          <p:cNvSpPr>
            <a:spLocks noGrp="1"/>
          </p:cNvSpPr>
          <p:nvPr>
            <p:ph type="body" sz="quarter" idx="12" hasCustomPrompt="1"/>
          </p:nvPr>
        </p:nvSpPr>
        <p:spPr>
          <a:xfrm>
            <a:off x="5635613" y="4356358"/>
            <a:ext cx="3200400" cy="332019"/>
          </a:xfrm>
        </p:spPr>
        <p:txBody>
          <a:bodyPr>
            <a:noAutofit/>
          </a:bodyPr>
          <a:lstStyle>
            <a:lvl1pPr marL="0" indent="0">
              <a:buNone/>
              <a:tabLst>
                <a:tab pos="803275" algn="l"/>
              </a:tabLst>
              <a:defRPr sz="2400" baseline="0">
                <a:solidFill>
                  <a:schemeClr val="bg1"/>
                </a:solidFill>
              </a:defRPr>
            </a:lvl1pPr>
            <a:lvl2pPr marL="280988" indent="0">
              <a:buNone/>
              <a:defRPr sz="1200">
                <a:solidFill>
                  <a:schemeClr val="bg1"/>
                </a:solidFill>
              </a:defRPr>
            </a:lvl2pPr>
            <a:lvl3pPr marL="519113" indent="0">
              <a:buNone/>
              <a:defRPr sz="1200">
                <a:solidFill>
                  <a:schemeClr val="bg1"/>
                </a:solidFill>
              </a:defRPr>
            </a:lvl3pPr>
            <a:lvl4pPr marL="747713" indent="0">
              <a:buNone/>
              <a:defRPr sz="1200">
                <a:solidFill>
                  <a:schemeClr val="bg1"/>
                </a:solidFill>
              </a:defRPr>
            </a:lvl4pPr>
            <a:lvl5pPr marL="741363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Region 1	10%</a:t>
            </a:r>
            <a:endParaRPr lang="en-US" dirty="0"/>
          </a:p>
        </p:txBody>
      </p:sp>
      <p:sp>
        <p:nvSpPr>
          <p:cNvPr id="98" name="Text Placeholder 93"/>
          <p:cNvSpPr>
            <a:spLocks noGrp="1"/>
          </p:cNvSpPr>
          <p:nvPr>
            <p:ph type="body" sz="quarter" idx="13" hasCustomPrompt="1"/>
          </p:nvPr>
        </p:nvSpPr>
        <p:spPr>
          <a:xfrm>
            <a:off x="5635611" y="4874516"/>
            <a:ext cx="3200400" cy="332019"/>
          </a:xfrm>
        </p:spPr>
        <p:txBody>
          <a:bodyPr>
            <a:noAutofit/>
          </a:bodyPr>
          <a:lstStyle>
            <a:lvl1pPr marL="0" indent="0">
              <a:buNone/>
              <a:tabLst>
                <a:tab pos="852488" algn="l"/>
              </a:tabLst>
              <a:defRPr sz="2400" baseline="0">
                <a:solidFill>
                  <a:schemeClr val="bg1"/>
                </a:solidFill>
              </a:defRPr>
            </a:lvl1pPr>
            <a:lvl2pPr marL="280988" indent="0">
              <a:buNone/>
              <a:defRPr sz="1200">
                <a:solidFill>
                  <a:schemeClr val="bg1"/>
                </a:solidFill>
              </a:defRPr>
            </a:lvl2pPr>
            <a:lvl3pPr marL="519113" indent="0">
              <a:buNone/>
              <a:defRPr sz="1200">
                <a:solidFill>
                  <a:schemeClr val="bg1"/>
                </a:solidFill>
              </a:defRPr>
            </a:lvl3pPr>
            <a:lvl4pPr marL="747713" indent="0">
              <a:buNone/>
              <a:defRPr sz="1200">
                <a:solidFill>
                  <a:schemeClr val="bg1"/>
                </a:solidFill>
              </a:defRPr>
            </a:lvl4pPr>
            <a:lvl5pPr marL="741363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Region 2	10%</a:t>
            </a:r>
            <a:endParaRPr lang="en-US" dirty="0"/>
          </a:p>
        </p:txBody>
      </p:sp>
      <p:sp>
        <p:nvSpPr>
          <p:cNvPr id="99" name="Text Placeholder 93"/>
          <p:cNvSpPr>
            <a:spLocks noGrp="1"/>
          </p:cNvSpPr>
          <p:nvPr>
            <p:ph type="body" sz="quarter" idx="14" hasCustomPrompt="1"/>
          </p:nvPr>
        </p:nvSpPr>
        <p:spPr>
          <a:xfrm>
            <a:off x="5640232" y="5406534"/>
            <a:ext cx="3200400" cy="332019"/>
          </a:xfrm>
        </p:spPr>
        <p:txBody>
          <a:bodyPr>
            <a:noAutofit/>
          </a:bodyPr>
          <a:lstStyle>
            <a:lvl1pPr marL="0" indent="0">
              <a:buNone/>
              <a:tabLst>
                <a:tab pos="852488" algn="l"/>
              </a:tabLst>
              <a:defRPr sz="2400" baseline="0">
                <a:solidFill>
                  <a:schemeClr val="bg1"/>
                </a:solidFill>
              </a:defRPr>
            </a:lvl1pPr>
            <a:lvl2pPr marL="280988" indent="0">
              <a:buNone/>
              <a:defRPr sz="1200">
                <a:solidFill>
                  <a:schemeClr val="bg1"/>
                </a:solidFill>
              </a:defRPr>
            </a:lvl2pPr>
            <a:lvl3pPr marL="519113" indent="0">
              <a:buNone/>
              <a:defRPr sz="1200">
                <a:solidFill>
                  <a:schemeClr val="bg1"/>
                </a:solidFill>
              </a:defRPr>
            </a:lvl3pPr>
            <a:lvl4pPr marL="747713" indent="0">
              <a:buNone/>
              <a:defRPr sz="1200">
                <a:solidFill>
                  <a:schemeClr val="bg1"/>
                </a:solidFill>
              </a:defRPr>
            </a:lvl4pPr>
            <a:lvl5pPr marL="741363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Region 3	80%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ed States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744537" y="1900238"/>
            <a:ext cx="2742815" cy="9540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United States Map 1</a:t>
            </a:r>
            <a:endParaRPr lang="en-US" dirty="0"/>
          </a:p>
        </p:txBody>
      </p:sp>
      <p:sp>
        <p:nvSpPr>
          <p:cNvPr id="82" name="Text Placeholder 77"/>
          <p:cNvSpPr>
            <a:spLocks noGrp="1"/>
          </p:cNvSpPr>
          <p:nvPr>
            <p:ph type="body" sz="quarter" idx="11" hasCustomPrompt="1"/>
          </p:nvPr>
        </p:nvSpPr>
        <p:spPr>
          <a:xfrm>
            <a:off x="744538" y="2858792"/>
            <a:ext cx="2742815" cy="1543526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Text… Click on a state to recolor it. You can add or erase items to the legend below to correspond with your map needs.</a:t>
            </a:r>
            <a:endParaRPr lang="en-US" dirty="0"/>
          </a:p>
        </p:txBody>
      </p:sp>
      <p:sp>
        <p:nvSpPr>
          <p:cNvPr id="6" name="Text Placeholder 83"/>
          <p:cNvSpPr>
            <a:spLocks noGrp="1"/>
          </p:cNvSpPr>
          <p:nvPr>
            <p:ph type="body" sz="quarter" idx="12" hasCustomPrompt="1"/>
          </p:nvPr>
        </p:nvSpPr>
        <p:spPr>
          <a:xfrm>
            <a:off x="811384" y="4536232"/>
            <a:ext cx="1152704" cy="34834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Region 1</a:t>
            </a:r>
            <a:endParaRPr lang="en-US" dirty="0"/>
          </a:p>
        </p:txBody>
      </p:sp>
      <p:sp>
        <p:nvSpPr>
          <p:cNvPr id="7" name="Text Placeholder 83"/>
          <p:cNvSpPr>
            <a:spLocks noGrp="1"/>
          </p:cNvSpPr>
          <p:nvPr>
            <p:ph type="body" sz="quarter" idx="13" hasCustomPrompt="1"/>
          </p:nvPr>
        </p:nvSpPr>
        <p:spPr>
          <a:xfrm>
            <a:off x="2344988" y="4537800"/>
            <a:ext cx="1053206" cy="34834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Region 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1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ed States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102942" y="0"/>
            <a:ext cx="4041058" cy="6858000"/>
          </a:xfrm>
          <a:prstGeom prst="rect">
            <a:avLst/>
          </a:prstGeom>
          <a:solidFill>
            <a:srgbClr val="537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373E"/>
              </a:solidFill>
            </a:endParaRPr>
          </a:p>
        </p:txBody>
      </p:sp>
      <p:sp>
        <p:nvSpPr>
          <p:cNvPr id="9" name="Text Placeholder 77"/>
          <p:cNvSpPr>
            <a:spLocks noGrp="1"/>
          </p:cNvSpPr>
          <p:nvPr>
            <p:ph type="body" sz="quarter" idx="11" hasCustomPrompt="1"/>
          </p:nvPr>
        </p:nvSpPr>
        <p:spPr>
          <a:xfrm>
            <a:off x="5635611" y="2248831"/>
            <a:ext cx="3200400" cy="2038256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Text… Click on a county to recolor it. You can add or erase items to the legend below to correspond with your map needs.</a:t>
            </a:r>
            <a:endParaRPr lang="en-US" dirty="0"/>
          </a:p>
        </p:txBody>
      </p:sp>
      <p:sp>
        <p:nvSpPr>
          <p:cNvPr id="11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5635611" y="1224092"/>
            <a:ext cx="3200400" cy="9540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United States Map 2</a:t>
            </a:r>
            <a:endParaRPr lang="en-US" dirty="0"/>
          </a:p>
        </p:txBody>
      </p:sp>
      <p:sp>
        <p:nvSpPr>
          <p:cNvPr id="14" name="Text Placeholder 93"/>
          <p:cNvSpPr>
            <a:spLocks noGrp="1"/>
          </p:cNvSpPr>
          <p:nvPr>
            <p:ph type="body" sz="quarter" idx="12" hasCustomPrompt="1"/>
          </p:nvPr>
        </p:nvSpPr>
        <p:spPr>
          <a:xfrm>
            <a:off x="5635613" y="4356358"/>
            <a:ext cx="3200400" cy="332019"/>
          </a:xfrm>
        </p:spPr>
        <p:txBody>
          <a:bodyPr>
            <a:noAutofit/>
          </a:bodyPr>
          <a:lstStyle>
            <a:lvl1pPr marL="0" indent="0">
              <a:buNone/>
              <a:tabLst>
                <a:tab pos="803275" algn="l"/>
              </a:tabLst>
              <a:defRPr sz="2400" baseline="0">
                <a:solidFill>
                  <a:schemeClr val="bg1"/>
                </a:solidFill>
              </a:defRPr>
            </a:lvl1pPr>
            <a:lvl2pPr marL="280988" indent="0">
              <a:buNone/>
              <a:defRPr sz="1200">
                <a:solidFill>
                  <a:schemeClr val="bg1"/>
                </a:solidFill>
              </a:defRPr>
            </a:lvl2pPr>
            <a:lvl3pPr marL="519113" indent="0">
              <a:buNone/>
              <a:defRPr sz="1200">
                <a:solidFill>
                  <a:schemeClr val="bg1"/>
                </a:solidFill>
              </a:defRPr>
            </a:lvl3pPr>
            <a:lvl4pPr marL="747713" indent="0">
              <a:buNone/>
              <a:defRPr sz="1200">
                <a:solidFill>
                  <a:schemeClr val="bg1"/>
                </a:solidFill>
              </a:defRPr>
            </a:lvl4pPr>
            <a:lvl5pPr marL="741363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Region 1	10%</a:t>
            </a:r>
            <a:endParaRPr lang="en-US" dirty="0"/>
          </a:p>
        </p:txBody>
      </p:sp>
      <p:sp>
        <p:nvSpPr>
          <p:cNvPr id="15" name="Text Placeholder 93"/>
          <p:cNvSpPr>
            <a:spLocks noGrp="1"/>
          </p:cNvSpPr>
          <p:nvPr>
            <p:ph type="body" sz="quarter" idx="13" hasCustomPrompt="1"/>
          </p:nvPr>
        </p:nvSpPr>
        <p:spPr>
          <a:xfrm>
            <a:off x="5635611" y="4874516"/>
            <a:ext cx="3200400" cy="332019"/>
          </a:xfrm>
        </p:spPr>
        <p:txBody>
          <a:bodyPr>
            <a:noAutofit/>
          </a:bodyPr>
          <a:lstStyle>
            <a:lvl1pPr marL="0" indent="0">
              <a:buNone/>
              <a:tabLst>
                <a:tab pos="852488" algn="l"/>
              </a:tabLst>
              <a:defRPr sz="2400" baseline="0">
                <a:solidFill>
                  <a:schemeClr val="bg1"/>
                </a:solidFill>
              </a:defRPr>
            </a:lvl1pPr>
            <a:lvl2pPr marL="280988" indent="0">
              <a:buNone/>
              <a:defRPr sz="1200">
                <a:solidFill>
                  <a:schemeClr val="bg1"/>
                </a:solidFill>
              </a:defRPr>
            </a:lvl2pPr>
            <a:lvl3pPr marL="519113" indent="0">
              <a:buNone/>
              <a:defRPr sz="1200">
                <a:solidFill>
                  <a:schemeClr val="bg1"/>
                </a:solidFill>
              </a:defRPr>
            </a:lvl3pPr>
            <a:lvl4pPr marL="747713" indent="0">
              <a:buNone/>
              <a:defRPr sz="1200">
                <a:solidFill>
                  <a:schemeClr val="bg1"/>
                </a:solidFill>
              </a:defRPr>
            </a:lvl4pPr>
            <a:lvl5pPr marL="741363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Region 2	10%</a:t>
            </a:r>
            <a:endParaRPr lang="en-US" dirty="0"/>
          </a:p>
        </p:txBody>
      </p:sp>
      <p:sp>
        <p:nvSpPr>
          <p:cNvPr id="16" name="Text Placeholder 93"/>
          <p:cNvSpPr>
            <a:spLocks noGrp="1"/>
          </p:cNvSpPr>
          <p:nvPr>
            <p:ph type="body" sz="quarter" idx="14" hasCustomPrompt="1"/>
          </p:nvPr>
        </p:nvSpPr>
        <p:spPr>
          <a:xfrm>
            <a:off x="5640232" y="5406534"/>
            <a:ext cx="3200400" cy="332019"/>
          </a:xfrm>
        </p:spPr>
        <p:txBody>
          <a:bodyPr>
            <a:noAutofit/>
          </a:bodyPr>
          <a:lstStyle>
            <a:lvl1pPr marL="0" indent="0">
              <a:buNone/>
              <a:tabLst>
                <a:tab pos="852488" algn="l"/>
              </a:tabLst>
              <a:defRPr sz="2400" baseline="0">
                <a:solidFill>
                  <a:schemeClr val="bg1"/>
                </a:solidFill>
              </a:defRPr>
            </a:lvl1pPr>
            <a:lvl2pPr marL="280988" indent="0">
              <a:buNone/>
              <a:defRPr sz="1200">
                <a:solidFill>
                  <a:schemeClr val="bg1"/>
                </a:solidFill>
              </a:defRPr>
            </a:lvl2pPr>
            <a:lvl3pPr marL="519113" indent="0">
              <a:buNone/>
              <a:defRPr sz="1200">
                <a:solidFill>
                  <a:schemeClr val="bg1"/>
                </a:solidFill>
              </a:defRPr>
            </a:lvl3pPr>
            <a:lvl4pPr marL="747713" indent="0">
              <a:buNone/>
              <a:defRPr sz="1200">
                <a:solidFill>
                  <a:schemeClr val="bg1"/>
                </a:solidFill>
              </a:defRPr>
            </a:lvl4pPr>
            <a:lvl5pPr marL="741363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Region 3	80%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3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343126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4034169"/>
            <a:ext cx="6751332" cy="96520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4653" y="5004794"/>
            <a:ext cx="6752396" cy="136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5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47788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5297702"/>
            <a:ext cx="6751332" cy="965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0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55948" cy="43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28427"/>
            <a:ext cx="1023486" cy="1360159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55393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299797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3126" y="4277569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8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5297702"/>
            <a:ext cx="6751332" cy="965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3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5297702"/>
            <a:ext cx="6751332" cy="965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377397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0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68653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1031777"/>
            <a:ext cx="9144000" cy="47788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7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5228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51871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51871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47210" y="1233820"/>
            <a:ext cx="3960262" cy="182881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647211" y="3069758"/>
            <a:ext cx="3960262" cy="30483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3290206"/>
            <a:ext cx="2816351" cy="217487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Left Photo Slide 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5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1"/>
            <a:ext cx="3960402" cy="617957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9756" y="2099462"/>
            <a:ext cx="3960262" cy="595546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Left Photo Slide 2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9756" y="2702503"/>
            <a:ext cx="3960262" cy="31511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4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26497" y="1711756"/>
            <a:ext cx="2817895" cy="983251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Left Photos Slide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26498" y="2702503"/>
            <a:ext cx="2817895" cy="31511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315" y="-2744"/>
            <a:ext cx="2618333" cy="617494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2614475" y="-2744"/>
            <a:ext cx="2484922" cy="3429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2614475" y="3436315"/>
            <a:ext cx="2484922" cy="273588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2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219190"/>
            <a:ext cx="3960262" cy="1828810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2" y="3055128"/>
            <a:ext cx="3960262" cy="30483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5882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42178" y="3290206"/>
            <a:ext cx="2685822" cy="2174875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Right Photo Slide 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1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"/>
          <a:stretch/>
        </p:blipFill>
        <p:spPr>
          <a:xfrm>
            <a:off x="0" y="37786"/>
            <a:ext cx="9144000" cy="4337186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35984"/>
            <a:ext cx="1023486" cy="1360159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2950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07354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3126" y="4262455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1"/>
            <a:ext cx="3960402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7" y="2709818"/>
            <a:ext cx="3960262" cy="31511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7" y="2106778"/>
            <a:ext cx="3960262" cy="595725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Right Photo Slide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9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32" y="1711756"/>
            <a:ext cx="2817895" cy="983251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Right Photos Slide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33" y="2702503"/>
            <a:ext cx="2817895" cy="31511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4188" y="-1"/>
            <a:ext cx="2618333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030307" y="-1"/>
            <a:ext cx="2484922" cy="342150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030307" y="3429000"/>
            <a:ext cx="2485479" cy="3429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29503" y="1498349"/>
            <a:ext cx="6886619" cy="97137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Data Slide 1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72303" y="2097064"/>
            <a:ext cx="2767838" cy="349580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3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Data Slide 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1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7316"/>
            <a:ext cx="3960402" cy="686531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721334"/>
            <a:ext cx="3905832" cy="489160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668" y="2221605"/>
            <a:ext cx="3905441" cy="325437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Manager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2702503"/>
            <a:ext cx="3905832" cy="315115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0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Team Slide 1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3459621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99271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22760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799139" y="4369066"/>
            <a:ext cx="2165481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459622" y="4366079"/>
            <a:ext cx="2165349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2629" y="4358568"/>
            <a:ext cx="2165349" cy="34945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459490" y="4704753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799139" y="4712068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122629" y="4715116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459489" y="5047754"/>
            <a:ext cx="2165481" cy="1015312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799138" y="5055069"/>
            <a:ext cx="2165481" cy="1007997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6122562" y="5055933"/>
            <a:ext cx="2165481" cy="1007133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0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Team Slide 2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6" y="4569091"/>
            <a:ext cx="2271376" cy="34299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356" y="4919407"/>
            <a:ext cx="2271376" cy="36494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55" y="5291672"/>
            <a:ext cx="2271377" cy="99423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275777" y="1838841"/>
            <a:ext cx="2251528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057" y="1838841"/>
            <a:ext cx="2269675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4529004" y="1838841"/>
            <a:ext cx="2286481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6822800" y="1838841"/>
            <a:ext cx="2321199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2279047" y="4569092"/>
            <a:ext cx="2255573" cy="34300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2279047" y="4919406"/>
            <a:ext cx="2255573" cy="37226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2279048" y="5298984"/>
            <a:ext cx="2255572" cy="98691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4541935" y="4569091"/>
            <a:ext cx="2307500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4541936" y="4919408"/>
            <a:ext cx="2307500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4541934" y="5296216"/>
            <a:ext cx="2307501" cy="99423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6852047" y="4569090"/>
            <a:ext cx="2291952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6852047" y="4919408"/>
            <a:ext cx="2291953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6852047" y="5298979"/>
            <a:ext cx="2291953" cy="986923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8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 of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Department of Health</a:t>
            </a:r>
            <a:endParaRPr lang="en-US" sz="3000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71" y="1845773"/>
            <a:ext cx="2306530" cy="23258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52" y="1845775"/>
            <a:ext cx="2248580" cy="23258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32" y="1845774"/>
            <a:ext cx="2303013" cy="23258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5772"/>
            <a:ext cx="2292752" cy="232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 userDrawn="1"/>
        </p:nvSpPr>
        <p:spPr>
          <a:xfrm>
            <a:off x="-6926" y="4393627"/>
            <a:ext cx="2299678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Disease </a:t>
            </a:r>
            <a:r>
              <a:rPr lang="en-US" sz="1400" b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Control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&amp; </a:t>
            </a: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Health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600" b="0" i="1" kern="1200" dirty="0" smtClean="0">
                <a:solidFill>
                  <a:srgbClr val="293C5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Initiatives</a:t>
            </a:r>
            <a:endParaRPr lang="en-US" sz="1600" b="0" i="1" kern="1200" dirty="0">
              <a:solidFill>
                <a:srgbClr val="293C5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EndAIDS</a:t>
            </a:r>
            <a:endParaRPr lang="en-US" sz="1400" b="0" i="0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Vital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Disease </a:t>
            </a:r>
            <a:r>
              <a:rPr lang="en-US" sz="1400" b="0" i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Control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</a:t>
            </a: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E. coli, mumps, etc.)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541332" y="4393628"/>
            <a:ext cx="2303013" cy="21267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Prevention and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Community Health</a:t>
            </a:r>
          </a:p>
          <a:p>
            <a:pPr algn="ctr">
              <a:spcBef>
                <a:spcPts val="1200"/>
              </a:spcBef>
            </a:pPr>
            <a:r>
              <a:rPr lang="en-US" sz="1600" b="0" i="1" kern="1200" dirty="0" smtClean="0">
                <a:solidFill>
                  <a:srgbClr val="293C5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Initiatives</a:t>
            </a:r>
            <a:endParaRPr lang="en-US" sz="1600" dirty="0">
              <a:solidFill>
                <a:srgbClr val="293C5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400" b="0" i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Tobacco </a:t>
            </a: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21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Marijuana Prevention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Immunization Rates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Suicide Prevention Plan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2752" y="4393629"/>
            <a:ext cx="2248580" cy="18343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Environmental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Public Health</a:t>
            </a:r>
          </a:p>
          <a:p>
            <a:pPr algn="ctr">
              <a:spcBef>
                <a:spcPts val="1200"/>
              </a:spcBef>
            </a:pPr>
            <a:r>
              <a:rPr lang="en-US" sz="1600" b="0" i="1" kern="1200" dirty="0" smtClean="0">
                <a:solidFill>
                  <a:srgbClr val="293C5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Initiatives</a:t>
            </a:r>
            <a:endParaRPr lang="en-US" sz="1600" dirty="0">
              <a:solidFill>
                <a:srgbClr val="293C5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1400" b="0" i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Shellfish </a:t>
            </a: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Beds</a:t>
            </a:r>
          </a:p>
          <a:p>
            <a:pPr algn="ctr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Clean Air</a:t>
            </a:r>
          </a:p>
          <a:p>
            <a:pPr algn="ctr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Pesticide Exposures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44345" y="4394913"/>
            <a:ext cx="2299655" cy="18343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Health Systems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Quality Assurance</a:t>
            </a:r>
          </a:p>
          <a:p>
            <a:pPr algn="ctr">
              <a:spcBef>
                <a:spcPts val="1200"/>
              </a:spcBef>
            </a:pPr>
            <a:r>
              <a:rPr lang="en-US" sz="1600" b="0" i="1" kern="1200" dirty="0" smtClean="0">
                <a:solidFill>
                  <a:srgbClr val="293C5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Initiatives</a:t>
            </a:r>
            <a:endParaRPr lang="en-US" sz="1600" dirty="0">
              <a:solidFill>
                <a:srgbClr val="293C5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400" b="0" i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Opioids</a:t>
            </a:r>
            <a:endParaRPr lang="en-US" sz="1400" b="0" i="0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Certificate of Need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Health </a:t>
            </a:r>
            <a:r>
              <a:rPr lang="en-US" sz="1400" b="0" i="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Professions</a:t>
            </a:r>
            <a:endParaRPr lang="en-US" sz="1400" b="0" i="0" kern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660820"/>
            <a:ext cx="3126178" cy="852471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Web Presence Screenshot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18990"/>
            <a:ext cx="3126177" cy="1035403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219575" y="1876425"/>
            <a:ext cx="3914775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9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346387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43541"/>
            <a:ext cx="1023486" cy="1360159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70507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14911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3126" y="4277203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8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38625" y="2833688"/>
            <a:ext cx="3876675" cy="5572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643610"/>
            <a:ext cx="3126178" cy="852471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Web Presence Address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38650"/>
            <a:ext cx="3126177" cy="1035403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for Large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0" y="683166"/>
            <a:ext cx="8115083" cy="5457268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459148" y="966282"/>
            <a:ext cx="6361889" cy="487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8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6" y="1300708"/>
            <a:ext cx="3400621" cy="852471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Mobile Presence Screenshot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64630" y="1763486"/>
            <a:ext cx="2126342" cy="330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2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6" y="1300709"/>
            <a:ext cx="3400621" cy="852471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Mobile Presence Address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295" y="3264478"/>
            <a:ext cx="2181225" cy="409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2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430" y="2934464"/>
            <a:ext cx="9144000" cy="478522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322814" y="3549371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6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41910" y="4599313"/>
            <a:ext cx="2473324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41910" y="4927330"/>
            <a:ext cx="2473324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1</a:t>
            </a:r>
            <a:endParaRPr lang="en-US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41910" y="4173289"/>
            <a:ext cx="2473324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3341910" y="1554491"/>
            <a:ext cx="2473325" cy="2487612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443714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404040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41910" y="6135989"/>
            <a:ext cx="247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handle: WADeptHealth</a:t>
            </a:r>
            <a:endParaRPr lang="en-US" sz="1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819060" y="5811950"/>
            <a:ext cx="1454506" cy="308053"/>
            <a:chOff x="3819060" y="5952056"/>
            <a:chExt cx="1454506" cy="308053"/>
          </a:xfrm>
        </p:grpSpPr>
        <p:grpSp>
          <p:nvGrpSpPr>
            <p:cNvPr id="40" name="Group 39"/>
            <p:cNvGrpSpPr/>
            <p:nvPr userDrawn="1"/>
          </p:nvGrpSpPr>
          <p:grpSpPr>
            <a:xfrm>
              <a:off x="3819060" y="5952056"/>
              <a:ext cx="1454506" cy="308053"/>
              <a:chOff x="3819060" y="6187468"/>
              <a:chExt cx="1454506" cy="308053"/>
            </a:xfrm>
            <a:effectLst/>
          </p:grpSpPr>
          <p:sp>
            <p:nvSpPr>
              <p:cNvPr id="49" name="Rounded Rectangle 48"/>
              <p:cNvSpPr/>
              <p:nvPr userDrawn="1"/>
            </p:nvSpPr>
            <p:spPr>
              <a:xfrm>
                <a:off x="4964533" y="6187468"/>
                <a:ext cx="309033" cy="308053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 userDrawn="1"/>
            </p:nvSpPr>
            <p:spPr>
              <a:xfrm>
                <a:off x="4582715" y="6187468"/>
                <a:ext cx="309033" cy="304877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 userDrawn="1"/>
            </p:nvSpPr>
            <p:spPr>
              <a:xfrm>
                <a:off x="4202658" y="6187469"/>
                <a:ext cx="309033" cy="304877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 userDrawn="1"/>
            </p:nvSpPr>
            <p:spPr>
              <a:xfrm>
                <a:off x="3819060" y="6187469"/>
                <a:ext cx="309033" cy="304877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66" y="5982716"/>
              <a:ext cx="253765" cy="248603"/>
            </a:xfrm>
            <a:prstGeom prst="rect">
              <a:avLst/>
            </a:prstGeom>
            <a:effectLst/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2" t="8660" r="8096" b="2479"/>
            <a:stretch/>
          </p:blipFill>
          <p:spPr>
            <a:xfrm>
              <a:off x="3879135" y="5988223"/>
              <a:ext cx="210265" cy="248603"/>
            </a:xfrm>
            <a:prstGeom prst="rect">
              <a:avLst/>
            </a:prstGeom>
            <a:effectLst/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3" t="15404" r="15898" b="12643"/>
            <a:stretch/>
          </p:blipFill>
          <p:spPr>
            <a:xfrm>
              <a:off x="4265990" y="5999652"/>
              <a:ext cx="198568" cy="225741"/>
            </a:xfrm>
            <a:prstGeom prst="rect">
              <a:avLst/>
            </a:prstGeom>
            <a:effectLst/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1"/>
            <a:stretch/>
          </p:blipFill>
          <p:spPr>
            <a:xfrm>
              <a:off x="4595813" y="5988224"/>
              <a:ext cx="274637" cy="248602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89114" y="4283999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2595" y="4278472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200" b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89113" y="4705635"/>
            <a:ext cx="2484437" cy="314335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79975" y="4700174"/>
            <a:ext cx="2487132" cy="314335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i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89113" y="5028139"/>
            <a:ext cx="2484437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2670" y="5023461"/>
            <a:ext cx="2484437" cy="3746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2</a:t>
            </a:r>
            <a:endParaRPr lang="en-US" dirty="0"/>
          </a:p>
        </p:txBody>
      </p:sp>
      <p:sp>
        <p:nvSpPr>
          <p:cNvPr id="4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89113" y="1564831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79975" y="1559082"/>
            <a:ext cx="2473325" cy="2487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32207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3341910" y="6239229"/>
            <a:ext cx="247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handle: WADeptHealth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819060" y="5900438"/>
            <a:ext cx="1454506" cy="308053"/>
            <a:chOff x="3819060" y="5900438"/>
            <a:chExt cx="1454506" cy="308053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3819060" y="5900438"/>
              <a:ext cx="1454506" cy="308053"/>
              <a:chOff x="3819060" y="6187468"/>
              <a:chExt cx="1454506" cy="308053"/>
            </a:xfrm>
            <a:effectLst/>
          </p:grpSpPr>
          <p:sp>
            <p:nvSpPr>
              <p:cNvPr id="35" name="Rounded Rectangle 34"/>
              <p:cNvSpPr/>
              <p:nvPr userDrawn="1"/>
            </p:nvSpPr>
            <p:spPr>
              <a:xfrm>
                <a:off x="4964533" y="6187468"/>
                <a:ext cx="309033" cy="308053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 userDrawn="1"/>
            </p:nvSpPr>
            <p:spPr>
              <a:xfrm>
                <a:off x="4582715" y="6187468"/>
                <a:ext cx="309033" cy="304877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 userDrawn="1"/>
            </p:nvSpPr>
            <p:spPr>
              <a:xfrm>
                <a:off x="4202658" y="6187469"/>
                <a:ext cx="309033" cy="304877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 userDrawn="1"/>
            </p:nvSpPr>
            <p:spPr>
              <a:xfrm>
                <a:off x="3819060" y="6187469"/>
                <a:ext cx="309033" cy="304877"/>
              </a:xfrm>
              <a:prstGeom prst="roundRect">
                <a:avLst/>
              </a:prstGeom>
              <a:solidFill>
                <a:srgbClr val="537AA4"/>
              </a:solidFill>
              <a:ln>
                <a:solidFill>
                  <a:srgbClr val="537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66" y="5931098"/>
              <a:ext cx="253765" cy="248603"/>
            </a:xfrm>
            <a:prstGeom prst="rect">
              <a:avLst/>
            </a:prstGeom>
            <a:effectLst/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2" t="8660" r="8096" b="2479"/>
            <a:stretch/>
          </p:blipFill>
          <p:spPr>
            <a:xfrm>
              <a:off x="3879135" y="5936605"/>
              <a:ext cx="210265" cy="248603"/>
            </a:xfrm>
            <a:prstGeom prst="rect">
              <a:avLst/>
            </a:prstGeom>
            <a:effectLst/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3" t="15404" r="15898" b="12643"/>
            <a:stretch/>
          </p:blipFill>
          <p:spPr>
            <a:xfrm>
              <a:off x="4265990" y="5948034"/>
              <a:ext cx="198568" cy="225741"/>
            </a:xfrm>
            <a:prstGeom prst="rect">
              <a:avLst/>
            </a:prstGeom>
            <a:effectLst/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6769" y="5936606"/>
              <a:ext cx="243681" cy="248602"/>
            </a:xfrm>
            <a:prstGeom prst="rect">
              <a:avLst/>
            </a:prstGeom>
            <a:effectLst/>
          </p:spPr>
        </p:pic>
      </p:grp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0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Blank Slide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6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46072"/>
            <a:ext cx="9144000" cy="191192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90450" y="1510206"/>
            <a:ext cx="834182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"/>
            </a:pPr>
            <a:r>
              <a:rPr lang="en-US" sz="2400" dirty="0" smtClean="0">
                <a:solidFill>
                  <a:srgbClr val="293C5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Safe, reliable drinking water isn’t free.</a:t>
            </a:r>
          </a:p>
          <a:p>
            <a:pPr marL="342900" marR="0" lvl="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S"/>
            </a:pPr>
            <a:r>
              <a:rPr lang="en-US" sz="2400" dirty="0" smtClean="0">
                <a:solidFill>
                  <a:srgbClr val="293C5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Clean and consistent drinking water requires commitment, hard work, and investment.</a:t>
            </a:r>
          </a:p>
          <a:p>
            <a:pPr marL="342900" marR="0" lvl="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S"/>
            </a:pPr>
            <a:r>
              <a:rPr lang="en-US" sz="2400" dirty="0" smtClean="0">
                <a:solidFill>
                  <a:srgbClr val="293C5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want everyone to know how water systems provide safe, reliable drinking water to their customers.</a:t>
            </a:r>
          </a:p>
          <a:p>
            <a:pPr marL="342900" marR="0" lvl="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S"/>
            </a:pPr>
            <a:r>
              <a:rPr lang="en-US" sz="2400" dirty="0" smtClean="0">
                <a:solidFill>
                  <a:srgbClr val="293C5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Investing in infrastructure today ensures safe and reliable drinking water for our future generations.</a:t>
            </a:r>
            <a:endParaRPr lang="en-US" sz="2400" dirty="0">
              <a:solidFill>
                <a:srgbClr val="293C51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15884" y="282633"/>
            <a:ext cx="852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3C51"/>
                </a:solidFill>
              </a:rPr>
              <a:t>We</a:t>
            </a:r>
            <a:r>
              <a:rPr lang="en-US" sz="4000" baseline="0" dirty="0" smtClean="0">
                <a:solidFill>
                  <a:srgbClr val="293C51"/>
                </a:solidFill>
              </a:rPr>
              <a:t> Value Water</a:t>
            </a:r>
            <a:endParaRPr lang="en-US" sz="4000" dirty="0">
              <a:solidFill>
                <a:srgbClr val="293C5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2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74753"/>
            <a:ext cx="9144000" cy="43915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90450" y="1510206"/>
            <a:ext cx="8341821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"/>
            </a:pPr>
            <a:r>
              <a:rPr lang="en-US" sz="2400" dirty="0" smtClean="0">
                <a:solidFill>
                  <a:srgbClr val="293C5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Safe tap water requires sustainable infrastructure.</a:t>
            </a:r>
          </a:p>
          <a:p>
            <a:pPr marL="342900" marR="0" lvl="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"/>
            </a:pPr>
            <a:r>
              <a:rPr lang="en-US" sz="2400" dirty="0" smtClean="0">
                <a:solidFill>
                  <a:srgbClr val="293C5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Sustainable infrastructure depends on your belief in safe tap water.</a:t>
            </a:r>
          </a:p>
          <a:p>
            <a:pPr marL="342900" marR="0" lvl="0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"/>
            </a:pPr>
            <a:r>
              <a:rPr lang="en-US" sz="2400" dirty="0" smtClean="0">
                <a:solidFill>
                  <a:srgbClr val="293C51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can’t have one without the other.</a:t>
            </a:r>
            <a:endParaRPr lang="en-US" sz="2400" dirty="0">
              <a:solidFill>
                <a:srgbClr val="293C51"/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15884" y="282633"/>
            <a:ext cx="852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93C51"/>
                </a:solidFill>
              </a:rPr>
              <a:t>We</a:t>
            </a:r>
            <a:r>
              <a:rPr lang="en-US" sz="4000" baseline="0" dirty="0" smtClean="0">
                <a:solidFill>
                  <a:srgbClr val="293C51"/>
                </a:solidFill>
              </a:rPr>
              <a:t> Value Water</a:t>
            </a:r>
            <a:endParaRPr lang="en-US" sz="4000" dirty="0">
              <a:solidFill>
                <a:srgbClr val="293C5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7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18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72"/>
            <a:ext cx="9144000" cy="4336027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41285"/>
            <a:ext cx="1023486" cy="1360159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8251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12655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3126" y="4283296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37A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61" y="3429000"/>
            <a:ext cx="1066077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2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650065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5846E-4DD0-4072-B1CC-537377902D69}" type="slidenum">
              <a:rPr lang="en-US" sz="1200" b="0" i="0" smtClean="0">
                <a:solidFill>
                  <a:srgbClr val="132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0" i="0" dirty="0">
              <a:solidFill>
                <a:srgbClr val="1328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0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372"/>
            <a:ext cx="9144000" cy="4336025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33911"/>
            <a:ext cx="1023486" cy="1360159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0877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05281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3126" y="4268548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350775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41285"/>
            <a:ext cx="1023486" cy="1360159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8251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12655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3126" y="4283296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0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372"/>
            <a:ext cx="9144000" cy="4343400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67" y="5341284"/>
            <a:ext cx="1023486" cy="1360159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5768250"/>
            <a:ext cx="5387748" cy="656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6312654"/>
            <a:ext cx="5387748" cy="3968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Washington State Department of Health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3126" y="4268548"/>
            <a:ext cx="8979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We work with others to protect the health of the people of </a:t>
            </a:r>
            <a:b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en-US" sz="2000" b="1" dirty="0" smtClean="0">
                <a:solidFill>
                  <a:srgbClr val="537AA4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Washington State by ensuring safe and reliable drinking water.</a:t>
            </a:r>
            <a:endParaRPr lang="en-US" sz="2000" b="1" dirty="0">
              <a:solidFill>
                <a:srgbClr val="537AA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72501"/>
            <a:ext cx="8686800" cy="121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5057"/>
            <a:ext cx="8686800" cy="468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8950" y="6526161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46" r:id="rId2"/>
    <p:sldLayoutId id="2147483747" r:id="rId3"/>
    <p:sldLayoutId id="2147483733" r:id="rId4"/>
    <p:sldLayoutId id="2147483737" r:id="rId5"/>
    <p:sldLayoutId id="2147483734" r:id="rId6"/>
    <p:sldLayoutId id="2147483735" r:id="rId7"/>
    <p:sldLayoutId id="2147483736" r:id="rId8"/>
    <p:sldLayoutId id="2147483740" r:id="rId9"/>
    <p:sldLayoutId id="2147483666" r:id="rId10"/>
    <p:sldLayoutId id="2147483719" r:id="rId11"/>
    <p:sldLayoutId id="2147483720" r:id="rId12"/>
    <p:sldLayoutId id="2147483721" r:id="rId13"/>
    <p:sldLayoutId id="2147483674" r:id="rId14"/>
    <p:sldLayoutId id="2147483744" r:id="rId15"/>
    <p:sldLayoutId id="2147483675" r:id="rId16"/>
    <p:sldLayoutId id="2147483665" r:id="rId17"/>
    <p:sldLayoutId id="2147483677" r:id="rId18"/>
    <p:sldLayoutId id="2147483741" r:id="rId19"/>
    <p:sldLayoutId id="2147483692" r:id="rId20"/>
    <p:sldLayoutId id="2147483696" r:id="rId21"/>
    <p:sldLayoutId id="2147483694" r:id="rId22"/>
    <p:sldLayoutId id="2147483695" r:id="rId23"/>
    <p:sldLayoutId id="2147483697" r:id="rId24"/>
    <p:sldLayoutId id="2147483698" r:id="rId25"/>
    <p:sldLayoutId id="2147483699" r:id="rId26"/>
    <p:sldLayoutId id="2147483700" r:id="rId27"/>
    <p:sldLayoutId id="2147483702" r:id="rId28"/>
    <p:sldLayoutId id="2147483725" r:id="rId29"/>
    <p:sldLayoutId id="2147483726" r:id="rId30"/>
    <p:sldLayoutId id="2147483727" r:id="rId31"/>
    <p:sldLayoutId id="2147483728" r:id="rId32"/>
    <p:sldLayoutId id="2147483730" r:id="rId33"/>
    <p:sldLayoutId id="2147483731" r:id="rId34"/>
    <p:sldLayoutId id="2147483732" r:id="rId35"/>
    <p:sldLayoutId id="2147483703" r:id="rId36"/>
    <p:sldLayoutId id="2147483704" r:id="rId37"/>
    <p:sldLayoutId id="2147483705" r:id="rId38"/>
    <p:sldLayoutId id="2147483669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2" r:id="rId45"/>
    <p:sldLayoutId id="2147483711" r:id="rId46"/>
    <p:sldLayoutId id="2147483713" r:id="rId47"/>
    <p:sldLayoutId id="2147483743" r:id="rId48"/>
    <p:sldLayoutId id="2147483714" r:id="rId49"/>
    <p:sldLayoutId id="2147483715" r:id="rId50"/>
    <p:sldLayoutId id="2147483738" r:id="rId51"/>
    <p:sldLayoutId id="2147483667" r:id="rId52"/>
    <p:sldLayoutId id="2147483716" r:id="rId53"/>
    <p:sldLayoutId id="2147483724" r:id="rId54"/>
    <p:sldLayoutId id="2147483718" r:id="rId55"/>
    <p:sldLayoutId id="2147483717" r:id="rId56"/>
    <p:sldLayoutId id="2147483693" r:id="rId57"/>
    <p:sldLayoutId id="2147483668" r:id="rId58"/>
    <p:sldLayoutId id="2147483749" r:id="rId59"/>
    <p:sldLayoutId id="2147483748" r:id="rId60"/>
    <p:sldLayoutId id="2147483750" r:id="rId6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Segoe UI Black" panose="020B0A02040204020203" pitchFamily="34" charset="0"/>
          <a:cs typeface="Segoe UI Semibold" panose="020B0702040204020203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537AA4"/>
        </a:buClr>
        <a:buFont typeface="Wingdings" panose="05000000000000000000" pitchFamily="2" charset="2"/>
        <a:buChar char="£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91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537AA4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477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7AA4"/>
        </a:buClr>
        <a:buFont typeface="Century Gothic" panose="020B0502020202020204" pitchFamily="34" charset="0"/>
        <a:buChar char="■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91916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537AA4"/>
        </a:buClr>
        <a:buFont typeface="Century Gothic" panose="020B0502020202020204" pitchFamily="34" charset="0"/>
        <a:buChar char="♦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69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8A49"/>
        </a:buClr>
        <a:buFont typeface="Century Gothic" panose="020B0502020202020204" pitchFamily="34" charset="0"/>
        <a:buChar char="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72501"/>
            <a:ext cx="8686800" cy="121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5057"/>
            <a:ext cx="8686800" cy="468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4196"/>
            <a:ext cx="3086100" cy="28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537AA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0CCC29-C518-4B07-9E28-9D10ED5E0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4993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 Semibold" panose="020B0702040204020203" pitchFamily="34" charset="0"/>
          <a:ea typeface="Segoe UI Black" panose="020B0A02040204020203" pitchFamily="34" charset="0"/>
          <a:cs typeface="Segoe UI Semibold" panose="020B0702040204020203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537AA4"/>
        </a:buClr>
        <a:buFont typeface="Wingdings" panose="05000000000000000000" pitchFamily="2" charset="2"/>
        <a:buChar char="£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91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537AA4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477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7AA4"/>
        </a:buClr>
        <a:buFont typeface="Century Gothic" panose="020B0502020202020204" pitchFamily="34" charset="0"/>
        <a:buChar char="■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91916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537AA4"/>
        </a:buClr>
        <a:buFont typeface="Century Gothic" panose="020B0502020202020204" pitchFamily="34" charset="0"/>
        <a:buChar char="♦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69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8A49"/>
        </a:buClr>
        <a:buFont typeface="Century Gothic" panose="020B0502020202020204" pitchFamily="34" charset="0"/>
        <a:buChar char="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fortress.wa.gov/doh/ccc/" TargetMode="Externa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h.wa.gov/DrinkingWater" TargetMode="External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mailto:William.Bernier@doh.wa.gov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81338" y="6061934"/>
            <a:ext cx="5879782" cy="396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Washington State Department of Health</a:t>
            </a:r>
            <a:br>
              <a:rPr lang="en-US" sz="2400" dirty="0" smtClean="0"/>
            </a:br>
            <a:r>
              <a:rPr lang="en-US" sz="2400" dirty="0" smtClean="0"/>
              <a:t>Office of Drinking Water</a:t>
            </a:r>
            <a:endParaRPr lang="en-US" sz="2400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81337" y="5241151"/>
            <a:ext cx="6010623" cy="394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CROSS-CONNECTION CONTROL </a:t>
            </a:r>
            <a:b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2017 ANNUAL SUMMARY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REPORT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Cross-Connection </a:t>
            </a:r>
            <a:r>
              <a:rPr lang="en-US" dirty="0" smtClean="0"/>
              <a:t>Control Specialist (</a:t>
            </a:r>
            <a:r>
              <a:rPr lang="en-US" dirty="0"/>
              <a:t>CCS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in Operator Certification Rule</a:t>
            </a:r>
          </a:p>
          <a:p>
            <a:pPr lvl="1"/>
            <a:r>
              <a:rPr lang="en-US" dirty="0"/>
              <a:t>WAC 246-292-033(2)                          </a:t>
            </a:r>
          </a:p>
          <a:p>
            <a:r>
              <a:rPr lang="en-US" dirty="0"/>
              <a:t>CCS must develop and maintain                          purveyor’s CCC records </a:t>
            </a:r>
          </a:p>
          <a:p>
            <a:r>
              <a:rPr lang="en-US" dirty="0"/>
              <a:t>CCS must complete, sign, and make CCC reports available to DOH including ASRs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158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Severe Health Hazard Form (gray)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Focus: status of backflow prevention at severe health hazard facilities (SHHFs) </a:t>
            </a:r>
          </a:p>
          <a:p>
            <a:r>
              <a:rPr lang="en-US" dirty="0"/>
              <a:t>Must complete, </a:t>
            </a:r>
            <a:r>
              <a:rPr lang="en-US" b="1" dirty="0"/>
              <a:t>only</a:t>
            </a:r>
            <a:r>
              <a:rPr lang="en-US" dirty="0"/>
              <a:t> if water system serves one or more: </a:t>
            </a:r>
          </a:p>
          <a:p>
            <a:pPr lvl="1"/>
            <a:r>
              <a:rPr lang="en-US" dirty="0"/>
              <a:t>Wastewater treatment plants</a:t>
            </a:r>
          </a:p>
          <a:p>
            <a:pPr lvl="1"/>
            <a:r>
              <a:rPr lang="en-US" dirty="0"/>
              <a:t>Nuclear reactor or radioactive                                  material processing plants</a:t>
            </a:r>
          </a:p>
          <a:p>
            <a:r>
              <a:rPr lang="en-US" dirty="0"/>
              <a:t>Blue form page 2 data (nuclear, WWTP rows) controls gray form access </a:t>
            </a:r>
          </a:p>
        </p:txBody>
      </p:sp>
    </p:spTree>
    <p:extLst>
      <p:ext uri="{BB962C8B-B14F-4D97-AF65-F5344CB8AC3E}">
        <p14:creationId xmlns:p14="http://schemas.microsoft.com/office/powerpoint/2010/main" val="27498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Access New Gray Form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new gray form from </a:t>
            </a:r>
            <a:r>
              <a:rPr lang="en-US" dirty="0" smtClean="0"/>
              <a:t>Navigation </a:t>
            </a:r>
            <a:r>
              <a:rPr lang="en-US" dirty="0"/>
              <a:t>Screen</a:t>
            </a:r>
          </a:p>
          <a:p>
            <a:r>
              <a:rPr lang="en-US" dirty="0"/>
              <a:t>Click Yes at Import prompt and start editing data as needed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88" y="4078089"/>
            <a:ext cx="5791200" cy="2124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49" y="1604398"/>
            <a:ext cx="6363502" cy="48300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2" y="136945"/>
            <a:ext cx="9143998" cy="482030"/>
          </a:xfrm>
        </p:spPr>
        <p:txBody>
          <a:bodyPr/>
          <a:lstStyle/>
          <a:p>
            <a:r>
              <a:rPr lang="en-US" dirty="0"/>
              <a:t>Gray Form Improvements </a:t>
            </a:r>
          </a:p>
          <a:p>
            <a:r>
              <a:rPr lang="en-US" dirty="0"/>
              <a:t>Multiple Connections/Facility</a:t>
            </a:r>
          </a:p>
        </p:txBody>
      </p:sp>
      <p:sp>
        <p:nvSpPr>
          <p:cNvPr id="5" name="Oval 4"/>
          <p:cNvSpPr/>
          <p:nvPr/>
        </p:nvSpPr>
        <p:spPr>
          <a:xfrm>
            <a:off x="1213599" y="3824205"/>
            <a:ext cx="1143000" cy="390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3599" y="6160223"/>
            <a:ext cx="1771165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3200" b="1" dirty="0" smtClean="0"/>
              <a:t>Green Form Completion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42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Exceptions Report (green)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</a:t>
            </a:r>
            <a:r>
              <a:rPr lang="en-US" dirty="0" smtClean="0"/>
              <a:t>exceptions </a:t>
            </a:r>
            <a:r>
              <a:rPr lang="en-US" dirty="0"/>
              <a:t>to mandatory premises isolation</a:t>
            </a:r>
          </a:p>
          <a:p>
            <a:r>
              <a:rPr lang="en-US" dirty="0"/>
              <a:t>Must complete </a:t>
            </a:r>
            <a:r>
              <a:rPr lang="en-US" b="1" dirty="0"/>
              <a:t>only</a:t>
            </a:r>
            <a:r>
              <a:rPr lang="en-US" dirty="0"/>
              <a:t> if water system grants Exceptions now or granted in past </a:t>
            </a:r>
          </a:p>
          <a:p>
            <a:r>
              <a:rPr lang="en-US" dirty="0"/>
              <a:t>Per WAC, PWS must document reason Exception granted</a:t>
            </a:r>
          </a:p>
          <a:p>
            <a:r>
              <a:rPr lang="en-US" dirty="0"/>
              <a:t>Case-by-case </a:t>
            </a:r>
            <a:r>
              <a:rPr lang="en-US" dirty="0" smtClean="0"/>
              <a:t>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Access to New Green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Access to new green forms on </a:t>
            </a:r>
            <a:r>
              <a:rPr lang="en-US" dirty="0" smtClean="0"/>
              <a:t>Navigation </a:t>
            </a:r>
            <a:r>
              <a:rPr lang="en-US" dirty="0"/>
              <a:t>Screen initially </a:t>
            </a:r>
            <a:r>
              <a:rPr lang="en-US" dirty="0" smtClean="0"/>
              <a:t>disabled</a:t>
            </a:r>
            <a:endParaRPr lang="en-US" dirty="0"/>
          </a:p>
          <a:p>
            <a:r>
              <a:rPr lang="en-US" dirty="0"/>
              <a:t>New button appears grayed out (disabled)</a:t>
            </a:r>
          </a:p>
          <a:p>
            <a:r>
              <a:rPr lang="en-US" dirty="0"/>
              <a:t>Website continues to block access until PWS saves either a:</a:t>
            </a:r>
          </a:p>
          <a:p>
            <a:pPr lvl="1"/>
            <a:r>
              <a:rPr lang="en-US" dirty="0"/>
              <a:t>Blue form that reports on page 5 that PWS granted new Exceptions in reporting year; or</a:t>
            </a:r>
          </a:p>
          <a:p>
            <a:pPr lvl="1"/>
            <a:r>
              <a:rPr lang="en-US" dirty="0"/>
              <a:t>Cream form that reports on page 3 Part 1L that PWS grants new </a:t>
            </a:r>
            <a:r>
              <a:rPr lang="en-US" dirty="0" smtClean="0"/>
              <a:t>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New Green Form Access Unblocked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" y="1651270"/>
            <a:ext cx="8398586" cy="3524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4" y="4579809"/>
            <a:ext cx="8534400" cy="1229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Accessing Saved Green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saved green forms from the List of Exceptions</a:t>
            </a:r>
          </a:p>
          <a:p>
            <a:r>
              <a:rPr lang="en-US" dirty="0"/>
              <a:t>Click the Exceptions List button on the </a:t>
            </a:r>
            <a:r>
              <a:rPr lang="en-US" dirty="0" smtClean="0"/>
              <a:t>Navigation </a:t>
            </a:r>
            <a:r>
              <a:rPr lang="en-US" dirty="0"/>
              <a:t>Screen to access the List of Exceptions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1" y="4818741"/>
            <a:ext cx="203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Edit, Renew, and Cancel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Exceptions table displays Exceptions by premises name and shows status</a:t>
            </a:r>
          </a:p>
          <a:p>
            <a:r>
              <a:rPr lang="en-US" dirty="0"/>
              <a:t>From this screen, you can:</a:t>
            </a:r>
          </a:p>
          <a:p>
            <a:pPr lvl="1"/>
            <a:r>
              <a:rPr lang="en-US" dirty="0" smtClean="0"/>
              <a:t>Edit</a:t>
            </a:r>
            <a:r>
              <a:rPr lang="en-US" dirty="0"/>
              <a:t>, cancel, and print new Exceptions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renew, cancel, and print expired Exceptions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00" y="4777410"/>
            <a:ext cx="6786800" cy="1678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Address All Expired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Check status on Exceptions List</a:t>
            </a:r>
          </a:p>
          <a:p>
            <a:r>
              <a:rPr lang="en-US" dirty="0" smtClean="0"/>
              <a:t>“</a:t>
            </a:r>
            <a:r>
              <a:rPr lang="en-US" dirty="0"/>
              <a:t>Expired” status means either:</a:t>
            </a:r>
          </a:p>
          <a:p>
            <a:pPr lvl="1"/>
            <a:r>
              <a:rPr lang="en-US" dirty="0"/>
              <a:t>Expiration date falls on or before                                    the end of reporting year</a:t>
            </a:r>
          </a:p>
          <a:p>
            <a:pPr lvl="1"/>
            <a:r>
              <a:rPr lang="en-US" dirty="0"/>
              <a:t>No date originally entered (field blank)</a:t>
            </a:r>
          </a:p>
          <a:p>
            <a:r>
              <a:rPr lang="en-US" dirty="0" smtClean="0"/>
              <a:t>Must </a:t>
            </a:r>
            <a:r>
              <a:rPr lang="en-US" dirty="0"/>
              <a:t>address expired Exceptions - either:</a:t>
            </a:r>
          </a:p>
          <a:p>
            <a:pPr lvl="1"/>
            <a:r>
              <a:rPr lang="en-US" dirty="0"/>
              <a:t>Cancel if no longer valid; or</a:t>
            </a:r>
          </a:p>
          <a:p>
            <a:pPr lvl="1"/>
            <a:r>
              <a:rPr lang="en-US" dirty="0"/>
              <a:t>Renew if still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Public Water System (PWS) </a:t>
            </a:r>
            <a:r>
              <a:rPr lang="en-US" dirty="0" smtClean="0"/>
              <a:t>CCC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in Drinking Water Rules</a:t>
            </a:r>
          </a:p>
          <a:p>
            <a:pPr lvl="1"/>
            <a:r>
              <a:rPr lang="en-US" dirty="0"/>
              <a:t>WAC 246-290-490(8)</a:t>
            </a:r>
          </a:p>
          <a:p>
            <a:r>
              <a:rPr lang="en-US" dirty="0"/>
              <a:t>PWS must complete </a:t>
            </a:r>
            <a:r>
              <a:rPr lang="en-US" dirty="0" smtClean="0"/>
              <a:t>CCC summary </a:t>
            </a:r>
            <a:r>
              <a:rPr lang="en-US" dirty="0"/>
              <a:t>reports annually </a:t>
            </a:r>
          </a:p>
          <a:p>
            <a:r>
              <a:rPr lang="en-US" dirty="0"/>
              <a:t>PWS must submit </a:t>
            </a:r>
            <a:r>
              <a:rPr lang="en-US" dirty="0" smtClean="0"/>
              <a:t>reports to </a:t>
            </a:r>
            <a:r>
              <a:rPr lang="en-US" dirty="0"/>
              <a:t>DOH upon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178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Cancelling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cancel an Exception, click Cancel and complete Exception Cancellation Form</a:t>
            </a:r>
          </a:p>
          <a:p>
            <a:r>
              <a:rPr lang="en-US" dirty="0" smtClean="0"/>
              <a:t>Complete </a:t>
            </a:r>
            <a:r>
              <a:rPr lang="en-US" dirty="0"/>
              <a:t>all fields on form including Cancellation Reason</a:t>
            </a:r>
          </a:p>
          <a:p>
            <a:r>
              <a:rPr lang="en-US" dirty="0" smtClean="0"/>
              <a:t>On </a:t>
            </a:r>
            <a:r>
              <a:rPr lang="en-US" dirty="0"/>
              <a:t>Submit, status on Exceptions List will change to Cancelled and display only in year in which cancelled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Cancellation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66" y="1465180"/>
            <a:ext cx="6760843" cy="4944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Renewing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renew an Exception, click Renew and complete an Exception Renewal Form</a:t>
            </a:r>
          </a:p>
          <a:p>
            <a:r>
              <a:rPr lang="en-US" dirty="0"/>
              <a:t>Make sure you select a Table 9 category from dropdown</a:t>
            </a:r>
          </a:p>
          <a:p>
            <a:r>
              <a:rPr lang="en-US" dirty="0"/>
              <a:t>Complete all required fields on form                           </a:t>
            </a:r>
          </a:p>
          <a:p>
            <a:r>
              <a:rPr lang="en-US" dirty="0"/>
              <a:t>Upon Submit, status on Exceptions </a:t>
            </a:r>
            <a:r>
              <a:rPr lang="en-US" dirty="0" smtClean="0"/>
              <a:t>List </a:t>
            </a:r>
            <a:r>
              <a:rPr lang="en-US" dirty="0"/>
              <a:t>will change to </a:t>
            </a:r>
            <a:r>
              <a:rPr lang="en-US" dirty="0" smtClean="0"/>
              <a:t>Renewed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78" y="1882066"/>
            <a:ext cx="8620020" cy="3614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Renewal Form</a:t>
            </a:r>
          </a:p>
        </p:txBody>
      </p:sp>
      <p:sp>
        <p:nvSpPr>
          <p:cNvPr id="5" name="Oval 4"/>
          <p:cNvSpPr/>
          <p:nvPr/>
        </p:nvSpPr>
        <p:spPr>
          <a:xfrm>
            <a:off x="138521" y="4489554"/>
            <a:ext cx="2743200" cy="562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7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313" y="2234138"/>
            <a:ext cx="9144000" cy="478522"/>
          </a:xfrm>
        </p:spPr>
        <p:txBody>
          <a:bodyPr/>
          <a:lstStyle/>
          <a:p>
            <a:r>
              <a:rPr lang="en-US" sz="3600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Process and Schedule</a:t>
            </a:r>
          </a:p>
        </p:txBody>
      </p:sp>
    </p:spTree>
    <p:extLst>
      <p:ext uri="{BB962C8B-B14F-4D97-AF65-F5344CB8AC3E}">
        <p14:creationId xmlns:p14="http://schemas.microsoft.com/office/powerpoint/2010/main" val="300090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General ASR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ASR systems for reporting year</a:t>
            </a:r>
          </a:p>
          <a:p>
            <a:pPr lvl="1"/>
            <a:r>
              <a:rPr lang="en-US" dirty="0"/>
              <a:t>Community systems with &gt;1,000 total connections</a:t>
            </a:r>
          </a:p>
          <a:p>
            <a:pPr lvl="1"/>
            <a:r>
              <a:rPr lang="en-US" dirty="0"/>
              <a:t>Past ASR systems that now serve &lt;1,000 connections</a:t>
            </a:r>
          </a:p>
          <a:p>
            <a:pPr lvl="1"/>
            <a:r>
              <a:rPr lang="en-US" dirty="0"/>
              <a:t>For </a:t>
            </a:r>
            <a:r>
              <a:rPr lang="en-US" dirty="0" smtClean="0"/>
              <a:t>2017, </a:t>
            </a:r>
            <a:r>
              <a:rPr lang="en-US" dirty="0"/>
              <a:t>242 systems </a:t>
            </a:r>
            <a:r>
              <a:rPr lang="en-US" dirty="0" smtClean="0"/>
              <a:t>met criteria</a:t>
            </a:r>
          </a:p>
          <a:p>
            <a:r>
              <a:rPr lang="en-US" dirty="0" smtClean="0"/>
              <a:t>Open new website and email “official” notices to ASR and WFI contacts</a:t>
            </a:r>
          </a:p>
          <a:p>
            <a:r>
              <a:rPr lang="en-US" dirty="0" smtClean="0"/>
              <a:t>Provide </a:t>
            </a:r>
            <a:r>
              <a:rPr lang="en-US" dirty="0"/>
              <a:t>technical assistance and training</a:t>
            </a:r>
          </a:p>
          <a:p>
            <a:r>
              <a:rPr lang="en-US" dirty="0"/>
              <a:t>CCC </a:t>
            </a:r>
            <a:r>
              <a:rPr lang="en-US" dirty="0" smtClean="0"/>
              <a:t>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3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2018 </a:t>
            </a:r>
            <a:r>
              <a:rPr lang="en-US" dirty="0"/>
              <a:t>ASR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649966"/>
              </p:ext>
            </p:extLst>
          </p:nvPr>
        </p:nvGraphicFramePr>
        <p:xfrm>
          <a:off x="228600" y="1604963"/>
          <a:ext cx="86868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February 5, 2018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Launched new ASR website and emailed “official” ASR notification letter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March 15,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2018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 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completion reminder to system that haven’t submitted completed ASR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April 17, 2018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ASR Training Webinar/Workshop (Welcome!)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May 4, 2018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 ASR forms due (~90 days after launch)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June 2018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Begin ASR-related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compliance activities (reporting and premises isolation violations)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09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313" y="2226704"/>
            <a:ext cx="9144000" cy="478522"/>
          </a:xfrm>
        </p:spPr>
        <p:txBody>
          <a:bodyPr/>
          <a:lstStyle/>
          <a:p>
            <a:r>
              <a:rPr lang="en-US" sz="3600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Submittal Requirements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9235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ASR Submittal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All</a:t>
            </a:r>
            <a:r>
              <a:rPr lang="en-US" dirty="0"/>
              <a:t> ASR systems must </a:t>
            </a:r>
            <a:r>
              <a:rPr lang="en-US" dirty="0" smtClean="0"/>
              <a:t>submit </a:t>
            </a:r>
            <a:endParaRPr lang="en-US" dirty="0"/>
          </a:p>
          <a:p>
            <a:pPr lvl="1"/>
            <a:r>
              <a:rPr lang="en-US" dirty="0"/>
              <a:t>Annual Activities form (blue) and</a:t>
            </a:r>
          </a:p>
          <a:p>
            <a:pPr lvl="1"/>
            <a:r>
              <a:rPr lang="en-US" dirty="0"/>
              <a:t>Program Summary form (cream)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 addition</a:t>
            </a:r>
            <a:r>
              <a:rPr lang="en-US" dirty="0"/>
              <a:t>,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/>
              <a:t>Serving Severe Health </a:t>
            </a:r>
            <a:r>
              <a:rPr lang="en-US" dirty="0" smtClean="0"/>
              <a:t>Hazard</a:t>
            </a:r>
            <a:br>
              <a:rPr lang="en-US" dirty="0" smtClean="0"/>
            </a:br>
            <a:r>
              <a:rPr lang="en-US" dirty="0" smtClean="0"/>
              <a:t>Facilities </a:t>
            </a:r>
            <a:r>
              <a:rPr lang="en-US" dirty="0"/>
              <a:t>must submit gray form</a:t>
            </a:r>
            <a:r>
              <a:rPr lang="en-US" u="sng" dirty="0"/>
              <a:t> </a:t>
            </a:r>
          </a:p>
          <a:p>
            <a:pPr lvl="1"/>
            <a:r>
              <a:rPr lang="en-US" dirty="0"/>
              <a:t>Granting, renewing, or </a:t>
            </a:r>
            <a:r>
              <a:rPr lang="en-US" dirty="0" smtClean="0"/>
              <a:t>cancelling</a:t>
            </a:r>
            <a:br>
              <a:rPr lang="en-US" dirty="0" smtClean="0"/>
            </a:br>
            <a:r>
              <a:rPr lang="en-US" dirty="0" smtClean="0"/>
              <a:t>Exceptions </a:t>
            </a:r>
            <a:r>
              <a:rPr lang="en-US" dirty="0"/>
              <a:t>must submit green forms</a:t>
            </a:r>
          </a:p>
          <a:p>
            <a:r>
              <a:rPr lang="en-US" b="1" dirty="0"/>
              <a:t>All</a:t>
            </a:r>
            <a:r>
              <a:rPr lang="en-US" dirty="0"/>
              <a:t> ASR systems must use </a:t>
            </a:r>
            <a:r>
              <a:rPr lang="en-US" dirty="0" smtClean="0"/>
              <a:t>website to </a:t>
            </a:r>
            <a:r>
              <a:rPr lang="en-US" dirty="0"/>
              <a:t>complete and submit forms to DOH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2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Blank </a:t>
            </a:r>
            <a:r>
              <a:rPr lang="en-US" dirty="0" smtClean="0"/>
              <a:t>2017 </a:t>
            </a:r>
            <a:r>
              <a:rPr lang="en-US" dirty="0"/>
              <a:t>ASR Forms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ease of data entry, many PWSs print and </a:t>
            </a:r>
            <a:br>
              <a:rPr lang="en-US" dirty="0"/>
            </a:br>
            <a:r>
              <a:rPr lang="en-US" dirty="0"/>
              <a:t>fill out blank forms before logging into website</a:t>
            </a:r>
          </a:p>
          <a:p>
            <a:r>
              <a:rPr lang="en-US" dirty="0"/>
              <a:t>Blank </a:t>
            </a:r>
            <a:r>
              <a:rPr lang="en-US" dirty="0" smtClean="0"/>
              <a:t>2017 </a:t>
            </a:r>
            <a:r>
              <a:rPr lang="en-US" dirty="0"/>
              <a:t>ASR forms posted to:</a:t>
            </a:r>
          </a:p>
          <a:p>
            <a:pPr lvl="1"/>
            <a:r>
              <a:rPr lang="en-US" dirty="0"/>
              <a:t>Office of Drinking Water CCC webpage</a:t>
            </a:r>
          </a:p>
          <a:p>
            <a:pPr lvl="1"/>
            <a:r>
              <a:rPr lang="en-US" dirty="0" smtClean="0"/>
              <a:t>Help link </a:t>
            </a:r>
            <a:r>
              <a:rPr lang="en-US" dirty="0"/>
              <a:t>in ASR website</a:t>
            </a:r>
          </a:p>
          <a:p>
            <a:r>
              <a:rPr lang="en-US" dirty="0" smtClean="0"/>
              <a:t>ASR </a:t>
            </a:r>
            <a:r>
              <a:rPr lang="en-US" dirty="0"/>
              <a:t>forms available in </a:t>
            </a:r>
            <a:r>
              <a:rPr lang="en-US" dirty="0" smtClean="0"/>
              <a:t>both Word </a:t>
            </a:r>
            <a:r>
              <a:rPr lang="en-US" dirty="0"/>
              <a:t>(fillable forms) </a:t>
            </a:r>
            <a:r>
              <a:rPr lang="en-US" dirty="0" smtClean="0"/>
              <a:t>and pdf </a:t>
            </a:r>
            <a:r>
              <a:rPr lang="en-US" dirty="0"/>
              <a:t>format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8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313" y="2201848"/>
            <a:ext cx="9144000" cy="478522"/>
          </a:xfrm>
        </p:spPr>
        <p:txBody>
          <a:bodyPr/>
          <a:lstStyle/>
          <a:p>
            <a:r>
              <a:rPr lang="en-US" sz="3600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Website General Information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3548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ASR </a:t>
            </a:r>
            <a:r>
              <a:rPr lang="en-US" dirty="0" smtClean="0"/>
              <a:t>Website—Overview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Import feature for 2017 data</a:t>
            </a:r>
          </a:p>
          <a:p>
            <a:r>
              <a:rPr lang="en-US" dirty="0" smtClean="0"/>
              <a:t>Includes </a:t>
            </a:r>
            <a:r>
              <a:rPr lang="en-US" dirty="0"/>
              <a:t>security features</a:t>
            </a:r>
          </a:p>
          <a:p>
            <a:r>
              <a:rPr lang="en-US" dirty="0"/>
              <a:t>Includes </a:t>
            </a:r>
            <a:r>
              <a:rPr lang="en-US" dirty="0" smtClean="0"/>
              <a:t>resources—Quick </a:t>
            </a:r>
            <a:r>
              <a:rPr lang="en-US" dirty="0"/>
              <a:t>Reference Guide, Downloads Page</a:t>
            </a:r>
          </a:p>
          <a:p>
            <a:r>
              <a:rPr lang="en-US" dirty="0"/>
              <a:t>Contains data error checks within </a:t>
            </a:r>
            <a:r>
              <a:rPr lang="en-US" dirty="0" smtClean="0"/>
              <a:t>and between </a:t>
            </a:r>
            <a:r>
              <a:rPr lang="en-US" dirty="0"/>
              <a:t>forms</a:t>
            </a:r>
          </a:p>
          <a:p>
            <a:r>
              <a:rPr lang="en-US" dirty="0"/>
              <a:t>Requires CCS to certify ASR forms to submit to DOH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4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9781" y="1930212"/>
            <a:ext cx="2484437" cy="248761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12415"/>
            <a:ext cx="9144000" cy="433388"/>
          </a:xfrm>
        </p:spPr>
        <p:txBody>
          <a:bodyPr/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Website </a:t>
            </a:r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Training 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April 17, 2018</a:t>
            </a:r>
            <a:endParaRPr lang="en-US" sz="2800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001688" y="4517989"/>
            <a:ext cx="3140621" cy="41275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Nathan Ikehara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062509" y="5036325"/>
            <a:ext cx="3018977" cy="37465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Engineer in Training</a:t>
            </a:r>
            <a:endParaRPr lang="en-US" sz="2400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062509" y="5516561"/>
            <a:ext cx="3019425" cy="3746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Engineering and Technical Services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22814" y="1699836"/>
            <a:ext cx="499998" cy="1369"/>
          </a:xfrm>
          <a:prstGeom prst="line">
            <a:avLst/>
          </a:prstGeom>
          <a:ln w="50800">
            <a:solidFill>
              <a:srgbClr val="537A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1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Website Access Limited for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website by </a:t>
            </a:r>
            <a:r>
              <a:rPr lang="en-US" dirty="0" smtClean="0"/>
              <a:t>either </a:t>
            </a:r>
            <a:endParaRPr lang="en-US" dirty="0"/>
          </a:p>
          <a:p>
            <a:pPr lvl="1"/>
            <a:r>
              <a:rPr lang="en-US" dirty="0"/>
              <a:t>Using link in </a:t>
            </a:r>
            <a:r>
              <a:rPr lang="en-US" dirty="0" smtClean="0"/>
              <a:t>communication email </a:t>
            </a:r>
            <a:r>
              <a:rPr lang="en-US" dirty="0"/>
              <a:t>(directive letter) </a:t>
            </a:r>
          </a:p>
          <a:p>
            <a:pPr lvl="1"/>
            <a:r>
              <a:rPr lang="en-US" dirty="0"/>
              <a:t>Typing address into Internet browser address field</a:t>
            </a:r>
          </a:p>
          <a:p>
            <a:r>
              <a:rPr lang="en-US" dirty="0"/>
              <a:t>Unique combination of PWS ID and DOH-assigned PIN </a:t>
            </a:r>
            <a:r>
              <a:rPr lang="en-US" dirty="0" smtClean="0"/>
              <a:t>for login</a:t>
            </a:r>
            <a:endParaRPr lang="en-US" dirty="0"/>
          </a:p>
          <a:p>
            <a:r>
              <a:rPr lang="en-US" dirty="0"/>
              <a:t>Recommend add ASR website to Internet browser “Favorites”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4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ASR Security Confirmation Emails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number of email triggers</a:t>
            </a:r>
          </a:p>
          <a:p>
            <a:r>
              <a:rPr lang="en-US" dirty="0" smtClean="0"/>
              <a:t>Added summary data email</a:t>
            </a:r>
            <a:endParaRPr lang="en-US" dirty="0"/>
          </a:p>
          <a:p>
            <a:r>
              <a:rPr lang="en-US" dirty="0"/>
              <a:t>Don’t need to reply, but if </a:t>
            </a:r>
            <a:r>
              <a:rPr lang="en-US" dirty="0" smtClean="0"/>
              <a:t>it doesn’t show, </a:t>
            </a:r>
            <a:r>
              <a:rPr lang="en-US" dirty="0"/>
              <a:t>check </a:t>
            </a:r>
            <a:r>
              <a:rPr lang="en-US" dirty="0" smtClean="0"/>
              <a:t>junk/spam email folder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72227"/>
              </p:ext>
            </p:extLst>
          </p:nvPr>
        </p:nvGraphicFramePr>
        <p:xfrm>
          <a:off x="228600" y="4240895"/>
          <a:ext cx="8686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PWS Action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Trigger Email to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Submit Contact Information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Designated CCS/CCC Program Manager only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ASR Forms Package Certified/Submitted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Both the Designated CCS/CCC Program Manager and ASR PWS Manager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ASR Forms Package </a:t>
                      </a:r>
                      <a:r>
                        <a:rPr lang="en-US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Unsubmitted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Both the Designated CCS/CCC Program Manager and ASR PWS Manager</a:t>
                      </a:r>
                      <a:endParaRPr lang="en-US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93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ASR Security Session </a:t>
            </a:r>
            <a:r>
              <a:rPr lang="en-US" dirty="0" smtClean="0"/>
              <a:t>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entry sessions timeout after 30 </a:t>
            </a: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Minutes </a:t>
            </a:r>
            <a:r>
              <a:rPr lang="en-US" dirty="0"/>
              <a:t>remaining show at top of each webpage</a:t>
            </a:r>
          </a:p>
          <a:p>
            <a:r>
              <a:rPr lang="en-US" dirty="0" smtClean="0"/>
              <a:t>If </a:t>
            </a:r>
            <a:r>
              <a:rPr lang="en-US" dirty="0"/>
              <a:t>session times out, you’ll lose </a:t>
            </a:r>
            <a:r>
              <a:rPr lang="en-US" dirty="0" smtClean="0"/>
              <a:t>unsaved data</a:t>
            </a:r>
            <a:endParaRPr lang="en-US" dirty="0"/>
          </a:p>
          <a:p>
            <a:r>
              <a:rPr lang="en-US" dirty="0"/>
              <a:t>Timer resets </a:t>
            </a:r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Change pages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Save</a:t>
            </a:r>
          </a:p>
          <a:p>
            <a:pPr lvl="1"/>
            <a:r>
              <a:rPr lang="en-US" dirty="0" smtClean="0"/>
              <a:t>Ready </a:t>
            </a:r>
            <a:r>
              <a:rPr lang="en-US" dirty="0"/>
              <a:t>to </a:t>
            </a:r>
            <a:r>
              <a:rPr lang="en-US" dirty="0" smtClean="0"/>
              <a:t>Submit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navigation </a:t>
            </a:r>
            <a:r>
              <a:rPr lang="en-US" dirty="0" smtClean="0"/>
              <a:t>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41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Resources: </a:t>
            </a:r>
            <a:r>
              <a:rPr lang="en-US" dirty="0" smtClean="0"/>
              <a:t>Downloads </a:t>
            </a:r>
            <a:r>
              <a:rPr lang="en-US" dirty="0"/>
              <a:t>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Blank </a:t>
            </a:r>
            <a:r>
              <a:rPr lang="en-US" sz="3000" dirty="0" smtClean="0"/>
              <a:t>2017 </a:t>
            </a:r>
            <a:r>
              <a:rPr lang="en-US" sz="3000" dirty="0"/>
              <a:t>ASR forms</a:t>
            </a:r>
          </a:p>
          <a:p>
            <a:r>
              <a:rPr lang="en-US" sz="3000" dirty="0"/>
              <a:t>Additional documents to help you properly complete ASR forms</a:t>
            </a:r>
          </a:p>
          <a:p>
            <a:r>
              <a:rPr lang="en-US" sz="3000" dirty="0"/>
              <a:t>Updated Medical Category Table, FAQs, webinar PowerPoint presentations, etc.  </a:t>
            </a:r>
          </a:p>
          <a:p>
            <a:r>
              <a:rPr lang="en-US" sz="3000" dirty="0" smtClean="0"/>
              <a:t>Five-page </a:t>
            </a:r>
            <a:r>
              <a:rPr lang="en-US" sz="3000" dirty="0"/>
              <a:t>“ASR Help Guide” to help users with 2017 ASR </a:t>
            </a:r>
            <a:r>
              <a:rPr lang="en-US" sz="3000" dirty="0" smtClean="0"/>
              <a:t>website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5030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en-US" dirty="0"/>
              <a:t>Contact Information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Must complete Navigation Screen Step 1:  CCC Contact Information before other “Step” buttons become enabled </a:t>
            </a:r>
          </a:p>
          <a:p>
            <a:r>
              <a:rPr lang="en-US" dirty="0"/>
              <a:t>Must pass data error checks </a:t>
            </a:r>
            <a:r>
              <a:rPr lang="en-US" dirty="0" smtClean="0"/>
              <a:t>to</a:t>
            </a:r>
            <a:endParaRPr lang="en-US" dirty="0"/>
          </a:p>
          <a:p>
            <a:pPr lvl="1"/>
            <a:r>
              <a:rPr lang="en-US" dirty="0" smtClean="0"/>
              <a:t>Successfully </a:t>
            </a:r>
            <a:r>
              <a:rPr lang="en-US" dirty="0"/>
              <a:t>Submit Contact Info</a:t>
            </a:r>
          </a:p>
          <a:p>
            <a:pPr lvl="1"/>
            <a:r>
              <a:rPr lang="en-US" dirty="0" smtClean="0"/>
              <a:t>Gain </a:t>
            </a:r>
            <a:r>
              <a:rPr lang="en-US" dirty="0"/>
              <a:t>access to new ASR forms for 2016 (Step 2)</a:t>
            </a:r>
          </a:p>
          <a:p>
            <a:r>
              <a:rPr lang="en-US" dirty="0"/>
              <a:t>DOH needs your contact </a:t>
            </a:r>
            <a:r>
              <a:rPr lang="en-US" dirty="0" smtClean="0"/>
              <a:t>info </a:t>
            </a:r>
            <a:endParaRPr lang="en-US" dirty="0"/>
          </a:p>
          <a:p>
            <a:pPr lvl="1"/>
            <a:r>
              <a:rPr lang="en-US" dirty="0"/>
              <a:t>To pre-populate specific fields on all ASR forms </a:t>
            </a:r>
          </a:p>
          <a:p>
            <a:pPr lvl="1"/>
            <a:r>
              <a:rPr lang="en-US" dirty="0"/>
              <a:t>For confirmation and other CCC-related emails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3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r>
              <a:rPr lang="en-US" dirty="0"/>
              <a:t>Screen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4398"/>
            <a:ext cx="3757475" cy="4830047"/>
          </a:xfrm>
        </p:spPr>
        <p:txBody>
          <a:bodyPr/>
          <a:lstStyle/>
          <a:p>
            <a:r>
              <a:rPr lang="en-US" dirty="0" smtClean="0"/>
              <a:t>Navigation ASR </a:t>
            </a:r>
            <a:r>
              <a:rPr lang="en-US" dirty="0"/>
              <a:t>forms</a:t>
            </a:r>
          </a:p>
          <a:p>
            <a:r>
              <a:rPr lang="en-US" dirty="0" smtClean="0"/>
              <a:t>View/Print Forms from Past Years</a:t>
            </a:r>
          </a:p>
          <a:p>
            <a:r>
              <a:rPr lang="en-US" dirty="0" smtClean="0"/>
              <a:t>View/Print Feedback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86076" y="1604398"/>
            <a:ext cx="4847206" cy="4379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9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Import Feature Pop-Up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One-time </a:t>
            </a:r>
            <a:r>
              <a:rPr lang="en-US" dirty="0"/>
              <a:t>option to import last year’s data onto this year’s forms</a:t>
            </a:r>
          </a:p>
          <a:p>
            <a:r>
              <a:rPr lang="en-US" dirty="0"/>
              <a:t>Import pop-up displays when click New button on blue, cream, or gray forms on </a:t>
            </a:r>
            <a:r>
              <a:rPr lang="en-US" dirty="0" smtClean="0"/>
              <a:t>Navigation </a:t>
            </a:r>
            <a:r>
              <a:rPr lang="en-US" dirty="0"/>
              <a:t>Screen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53875" y="4633080"/>
            <a:ext cx="4619625" cy="15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16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Grayed Out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Added to improve overall data quality</a:t>
            </a:r>
          </a:p>
          <a:p>
            <a:r>
              <a:rPr lang="en-US" dirty="0" smtClean="0"/>
              <a:t>Reminder—you </a:t>
            </a:r>
            <a:r>
              <a:rPr lang="en-US" dirty="0"/>
              <a:t>can’t enter data into grayed out fields! </a:t>
            </a:r>
          </a:p>
          <a:p>
            <a:r>
              <a:rPr lang="en-US" dirty="0" smtClean="0"/>
              <a:t>Examples  </a:t>
            </a:r>
            <a:endParaRPr lang="en-US" dirty="0"/>
          </a:p>
          <a:p>
            <a:pPr lvl="1"/>
            <a:r>
              <a:rPr lang="en-US" dirty="0"/>
              <a:t>Totals the website calculates for you</a:t>
            </a:r>
          </a:p>
          <a:p>
            <a:pPr lvl="1"/>
            <a:r>
              <a:rPr lang="en-US" dirty="0"/>
              <a:t>Other fields the website fills in for you</a:t>
            </a:r>
          </a:p>
          <a:p>
            <a:pPr lvl="1"/>
            <a:r>
              <a:rPr lang="en-US" dirty="0"/>
              <a:t>Fields that block entry of illogical data based on your data in a related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8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2" y="238038"/>
            <a:ext cx="9143998" cy="482030"/>
          </a:xfrm>
        </p:spPr>
        <p:txBody>
          <a:bodyPr/>
          <a:lstStyle/>
          <a:p>
            <a:r>
              <a:rPr lang="en-US" dirty="0"/>
              <a:t>ASR Forms</a:t>
            </a:r>
            <a:br>
              <a:rPr lang="en-US" dirty="0"/>
            </a:br>
            <a:r>
              <a:rPr lang="en-US" dirty="0"/>
              <a:t>Save vs. Ready to Submit Buttons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Save button to save your ASR form                    as a draft (work in progress)  </a:t>
            </a:r>
          </a:p>
          <a:p>
            <a:r>
              <a:rPr lang="en-US" dirty="0"/>
              <a:t>Once you’ve entered all data on an ASR form, click the Ready to Submit button (triggers data checks within the form)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92551"/>
            <a:ext cx="8686800" cy="495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8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Ready to Submit </a:t>
            </a:r>
            <a:r>
              <a:rPr lang="en-US" b="1" i="1" dirty="0"/>
              <a:t>All</a:t>
            </a:r>
            <a:r>
              <a:rPr lang="en-US" dirty="0"/>
              <a:t> ASR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you’ve completed your required ASR forms, click Ready to Submit All ASR Forms button on </a:t>
            </a:r>
            <a:r>
              <a:rPr lang="en-US" dirty="0" smtClean="0"/>
              <a:t>Navigation </a:t>
            </a:r>
            <a:r>
              <a:rPr lang="en-US" dirty="0"/>
              <a:t>Screen</a:t>
            </a:r>
          </a:p>
          <a:p>
            <a:pPr lvl="1"/>
            <a:r>
              <a:rPr lang="en-US" dirty="0"/>
              <a:t>Website will check your data for errors within and between forms</a:t>
            </a:r>
          </a:p>
          <a:p>
            <a:pPr lvl="1"/>
            <a:r>
              <a:rPr lang="en-US" dirty="0"/>
              <a:t>If the Data Errors Screen displays, resolve errors </a:t>
            </a:r>
          </a:p>
          <a:p>
            <a:r>
              <a:rPr lang="en-US" dirty="0"/>
              <a:t>Repeat process until ASR Forms Package Certification and Submission Screen displays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3600" dirty="0"/>
              <a:t>DOH CCC Program News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6032" y="1606082"/>
            <a:ext cx="8668512" cy="46628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CCC </a:t>
            </a:r>
            <a:r>
              <a:rPr lang="en-US" dirty="0" smtClean="0"/>
              <a:t>Program </a:t>
            </a:r>
            <a:r>
              <a:rPr lang="en-US" dirty="0"/>
              <a:t>in </a:t>
            </a:r>
            <a:r>
              <a:rPr lang="en-US" dirty="0" smtClean="0"/>
              <a:t>a holding pattern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Supports updates of existing DOH CCC Manual and development of new </a:t>
            </a:r>
            <a:r>
              <a:rPr lang="en-US" dirty="0" smtClean="0"/>
              <a:t>manuals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Retains the </a:t>
            </a:r>
            <a:r>
              <a:rPr lang="en-US" dirty="0"/>
              <a:t>major elements of the current CCC </a:t>
            </a:r>
            <a:r>
              <a:rPr lang="en-US" dirty="0" smtClean="0"/>
              <a:t>Program—Technical assistance, ASR data collection and compliance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 expansion planned through 2019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Steve </a:t>
            </a:r>
            <a:r>
              <a:rPr lang="en-US" dirty="0"/>
              <a:t>Deem—Distribution </a:t>
            </a:r>
            <a:r>
              <a:rPr lang="en-US" dirty="0" smtClean="0"/>
              <a:t>System Engineer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Bill </a:t>
            </a:r>
            <a:r>
              <a:rPr lang="en-US" dirty="0"/>
              <a:t>Bernier—New </a:t>
            </a:r>
            <a:r>
              <a:rPr lang="en-US" dirty="0" smtClean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41276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2" y="99815"/>
            <a:ext cx="9143998" cy="482030"/>
          </a:xfrm>
        </p:spPr>
        <p:txBody>
          <a:bodyPr/>
          <a:lstStyle/>
          <a:p>
            <a:r>
              <a:rPr lang="en-US" dirty="0"/>
              <a:t>ASR Forms Package </a:t>
            </a:r>
            <a:endParaRPr lang="en-US" dirty="0" smtClean="0"/>
          </a:p>
          <a:p>
            <a:r>
              <a:rPr lang="en-US" dirty="0" smtClean="0"/>
              <a:t>Certification/Submission </a:t>
            </a:r>
            <a:r>
              <a:rPr lang="en-US" dirty="0"/>
              <a:t>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Designated CCS must certify ASR Forms Package</a:t>
            </a:r>
          </a:p>
          <a:p>
            <a:r>
              <a:rPr lang="en-US" dirty="0"/>
              <a:t>Type name in certification statement box and complete both checkboxes (all required fields) </a:t>
            </a:r>
          </a:p>
          <a:p>
            <a:r>
              <a:rPr lang="en-US" dirty="0"/>
              <a:t>Click Submit ASR Forms Package button </a:t>
            </a:r>
          </a:p>
          <a:p>
            <a:r>
              <a:rPr lang="en-US" dirty="0"/>
              <a:t>Forms Package Submission Confirmation Screen will display with Congratulations message </a:t>
            </a:r>
          </a:p>
          <a:p>
            <a:r>
              <a:rPr lang="en-US" dirty="0"/>
              <a:t>Save or print final forms for PWS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17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ASR Form Comments </a:t>
            </a:r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Office of Drinking Water staff have access to all your system’s ASR forms (current and past)</a:t>
            </a:r>
          </a:p>
          <a:p>
            <a:r>
              <a:rPr lang="en-US" sz="3000" dirty="0"/>
              <a:t>We strongly encourage you to provide </a:t>
            </a:r>
            <a:br>
              <a:rPr lang="en-US" sz="3000" dirty="0"/>
            </a:br>
            <a:r>
              <a:rPr lang="en-US" sz="3000" dirty="0"/>
              <a:t>comments on each ASR </a:t>
            </a:r>
            <a:r>
              <a:rPr lang="en-US" sz="3000" dirty="0" smtClean="0"/>
              <a:t>form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8309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ASR Form Comments </a:t>
            </a:r>
            <a:r>
              <a:rPr lang="en-US" dirty="0" smtClean="0"/>
              <a:t>Important </a:t>
            </a:r>
            <a:r>
              <a:rPr lang="en-US" sz="2400" i="1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Include </a:t>
            </a:r>
            <a:r>
              <a:rPr lang="en-US" sz="3000" dirty="0"/>
              <a:t>information such </a:t>
            </a:r>
            <a:r>
              <a:rPr lang="en-US" sz="3000" dirty="0" smtClean="0"/>
              <a:t>as</a:t>
            </a:r>
            <a:endParaRPr lang="en-US" sz="3000" dirty="0"/>
          </a:p>
          <a:p>
            <a:pPr lvl="1"/>
            <a:r>
              <a:rPr lang="en-US" dirty="0"/>
              <a:t>Explanations for data on forms</a:t>
            </a:r>
          </a:p>
          <a:p>
            <a:pPr lvl="1"/>
            <a:r>
              <a:rPr lang="en-US" dirty="0"/>
              <a:t>CCC personnel changes</a:t>
            </a:r>
          </a:p>
          <a:p>
            <a:pPr lvl="1"/>
            <a:r>
              <a:rPr lang="en-US" dirty="0"/>
              <a:t>Changes in CCC Program status</a:t>
            </a:r>
          </a:p>
          <a:p>
            <a:pPr lvl="1"/>
            <a:r>
              <a:rPr lang="en-US" dirty="0" smtClean="0"/>
              <a:t>Accomplishments </a:t>
            </a:r>
            <a:r>
              <a:rPr lang="en-US" dirty="0"/>
              <a:t>for current reporting year</a:t>
            </a:r>
          </a:p>
          <a:p>
            <a:pPr lvl="1"/>
            <a:r>
              <a:rPr lang="en-US" dirty="0"/>
              <a:t>Goals/priorities for the next reporting year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Website Live Demonstration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7629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ASR Website—Live </a:t>
            </a:r>
            <a:r>
              <a:rPr lang="en-US" dirty="0"/>
              <a:t>Demonstration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Access Website, Login, and </a:t>
            </a:r>
          </a:p>
          <a:p>
            <a:r>
              <a:rPr lang="en-US" b="1" dirty="0"/>
              <a:t>Contact Screen</a:t>
            </a:r>
          </a:p>
        </p:txBody>
      </p:sp>
    </p:spTree>
    <p:extLst>
      <p:ext uri="{BB962C8B-B14F-4D97-AF65-F5344CB8AC3E}">
        <p14:creationId xmlns:p14="http://schemas.microsoft.com/office/powerpoint/2010/main" val="3090799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Access ASR Website and </a:t>
            </a:r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ASR website Login screen at: </a:t>
            </a:r>
            <a:r>
              <a:rPr lang="en-US" dirty="0">
                <a:hlinkClick r:id="rId2"/>
              </a:rPr>
              <a:t>https://fortress.wa.gov/doh/ccc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Enter 6-digit PWS ID and DOH-assigned PIN and click LOGIN button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19421"/>
            <a:ext cx="5638800" cy="232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b="34467"/>
          <a:stretch/>
        </p:blipFill>
        <p:spPr>
          <a:xfrm>
            <a:off x="1600200" y="2919169"/>
            <a:ext cx="5943600" cy="220050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Choose Reporting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Click GO for current year (</a:t>
            </a:r>
            <a:r>
              <a:rPr lang="en-US" dirty="0" smtClean="0"/>
              <a:t>2017) </a:t>
            </a:r>
            <a:r>
              <a:rPr lang="en-US" dirty="0"/>
              <a:t>to get to Navigation Screen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View </a:t>
            </a:r>
            <a:r>
              <a:rPr lang="en-US" dirty="0"/>
              <a:t>past ASR forms by selecting a prior reporting year from the dropdown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97837" y="4685035"/>
            <a:ext cx="1418047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8" y="3016326"/>
            <a:ext cx="8686800" cy="303514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Navigation Screen -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Step 1:  PWS Contact Info button to get to the Contact Information Screen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211" y="5102070"/>
            <a:ext cx="1792855" cy="621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Complete PWS Contact Information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91" y="1474410"/>
            <a:ext cx="7002394" cy="49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Contact Info Screen </a:t>
            </a:r>
            <a:r>
              <a:rPr lang="en-US" dirty="0" smtClean="0"/>
              <a:t>Notes—1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Save to save your info as a draft (or to update the info on this screen only)</a:t>
            </a:r>
          </a:p>
          <a:p>
            <a:r>
              <a:rPr lang="en-US" dirty="0"/>
              <a:t>Use Submit when you’ve completed all required fields on Contact Info Screen</a:t>
            </a:r>
          </a:p>
          <a:p>
            <a:r>
              <a:rPr lang="en-US" dirty="0"/>
              <a:t>Note—Submit triggers the data errors check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832497"/>
            <a:ext cx="710565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934048" y="6185229"/>
            <a:ext cx="262269" cy="252132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2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DOH CCC Program Plan </a:t>
            </a:r>
            <a:r>
              <a:rPr lang="en-US" dirty="0" smtClean="0"/>
              <a:t>Major </a:t>
            </a:r>
            <a:r>
              <a:rPr lang="en-US" dirty="0"/>
              <a:t>Elements 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509910"/>
              </p:ext>
            </p:extLst>
          </p:nvPr>
        </p:nvGraphicFramePr>
        <p:xfrm>
          <a:off x="228600" y="1464528"/>
          <a:ext cx="8686800" cy="511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1458" y="2336563"/>
            <a:ext cx="133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Comm.</a:t>
            </a:r>
            <a:endParaRPr lang="en-US" dirty="0">
              <a:solidFill>
                <a:srgbClr val="1328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256" y="2067801"/>
            <a:ext cx="1548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Tech </a:t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Assistance </a:t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&amp; Training</a:t>
            </a:r>
            <a:endParaRPr lang="en-US" dirty="0">
              <a:solidFill>
                <a:srgbClr val="1328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1604" y="338830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ASR Data </a:t>
            </a: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Collection</a:t>
            </a:r>
            <a:endParaRPr lang="en-US" dirty="0">
              <a:solidFill>
                <a:srgbClr val="1328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3587" y="4431812"/>
            <a:ext cx="148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CCC </a:t>
            </a: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Compliance</a:t>
            </a:r>
            <a:endParaRPr lang="en-US" dirty="0">
              <a:solidFill>
                <a:srgbClr val="1328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96083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CCC </a:t>
            </a: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Guidance </a:t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Development</a:t>
            </a:r>
            <a:endParaRPr lang="en-US" dirty="0">
              <a:solidFill>
                <a:srgbClr val="1328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0304" y="4408926"/>
            <a:ext cx="1810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Sanitary Survey </a:t>
            </a: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&amp; Planning</a:t>
            </a:r>
            <a:b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Programs</a:t>
            </a:r>
            <a:endParaRPr lang="en-US" dirty="0">
              <a:solidFill>
                <a:srgbClr val="1328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5158" y="337322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Interagency </a:t>
            </a:r>
            <a:r>
              <a:rPr lang="en-US" dirty="0" smtClean="0">
                <a:solidFill>
                  <a:srgbClr val="1328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Coordination</a:t>
            </a:r>
            <a:endParaRPr lang="en-US" dirty="0">
              <a:solidFill>
                <a:srgbClr val="1328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46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Contact Screen Notes—2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successfully Submit contact info, you must:</a:t>
            </a:r>
          </a:p>
          <a:p>
            <a:pPr lvl="1"/>
            <a:r>
              <a:rPr lang="en-US" sz="2400" dirty="0"/>
              <a:t>Complete all required fields</a:t>
            </a:r>
          </a:p>
          <a:p>
            <a:pPr lvl="1"/>
            <a:r>
              <a:rPr lang="en-US" sz="2400" dirty="0"/>
              <a:t>Provide phone numbers in valid format</a:t>
            </a:r>
          </a:p>
          <a:p>
            <a:pPr lvl="1"/>
            <a:r>
              <a:rPr lang="en-US" sz="2400" dirty="0"/>
              <a:t>Provide matching emails in valid format</a:t>
            </a:r>
          </a:p>
          <a:p>
            <a:r>
              <a:rPr lang="en-US" sz="2800" dirty="0"/>
              <a:t>If you pass the data error checks on Submit, the Navigation Screen will display and you’ll get </a:t>
            </a:r>
            <a:r>
              <a:rPr lang="en-US" sz="2800" dirty="0" smtClean="0"/>
              <a:t>a confirmation </a:t>
            </a:r>
            <a:r>
              <a:rPr lang="en-US" sz="2800" dirty="0"/>
              <a:t>message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63" y="5484220"/>
            <a:ext cx="5734050" cy="8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Contact Screen Notes—3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If you fail the data error checks, you’ll remain on the Contact Information Screen.  You may see: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Scroll down and correct the problem fields and repeat Submit process until </a:t>
            </a:r>
            <a:r>
              <a:rPr lang="en-US" sz="2800" dirty="0" smtClean="0"/>
              <a:t>successful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7578" y="365378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OR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78" y="2609345"/>
            <a:ext cx="2584422" cy="2488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35257"/>
            <a:ext cx="5566720" cy="2237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2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r>
              <a:rPr lang="en-US" dirty="0"/>
              <a:t>Screen—Notes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4398"/>
            <a:ext cx="4819144" cy="48300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Access new </a:t>
            </a:r>
            <a:r>
              <a:rPr lang="en-US" dirty="0" smtClean="0"/>
              <a:t>2017 </a:t>
            </a:r>
            <a:r>
              <a:rPr lang="en-US" dirty="0"/>
              <a:t>ASR forms</a:t>
            </a:r>
          </a:p>
          <a:p>
            <a:r>
              <a:rPr lang="en-US" dirty="0"/>
              <a:t>Edit and print saved </a:t>
            </a:r>
            <a:r>
              <a:rPr lang="en-US" dirty="0" smtClean="0"/>
              <a:t>2017 </a:t>
            </a:r>
            <a:r>
              <a:rPr lang="en-US" dirty="0"/>
              <a:t>ASR forms</a:t>
            </a:r>
          </a:p>
          <a:p>
            <a:r>
              <a:rPr lang="en-US" dirty="0"/>
              <a:t>Check on the status of any ASR form</a:t>
            </a:r>
          </a:p>
          <a:p>
            <a:pPr lvl="1"/>
            <a:r>
              <a:rPr lang="en-US" dirty="0"/>
              <a:t>Not started</a:t>
            </a:r>
          </a:p>
          <a:p>
            <a:pPr lvl="1"/>
            <a:r>
              <a:rPr lang="en-US" dirty="0"/>
              <a:t>Saved</a:t>
            </a:r>
          </a:p>
          <a:p>
            <a:pPr lvl="1"/>
            <a:r>
              <a:rPr lang="en-US" dirty="0"/>
              <a:t>Ready to Submit</a:t>
            </a:r>
          </a:p>
          <a:p>
            <a:pPr lvl="1"/>
            <a:r>
              <a:rPr lang="en-US" dirty="0"/>
              <a:t>Certified/Submitted</a:t>
            </a:r>
          </a:p>
          <a:p>
            <a:pPr lvl="1"/>
            <a:r>
              <a:rPr lang="en-US" dirty="0" err="1" smtClean="0"/>
              <a:t>Unsubmitted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44" y="1456398"/>
            <a:ext cx="3794416" cy="4978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725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Navigation </a:t>
            </a:r>
            <a:r>
              <a:rPr lang="en-US" dirty="0"/>
              <a:t>Screen—Notes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4398"/>
            <a:ext cx="4574219" cy="48300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applicable, view summary info </a:t>
            </a:r>
            <a:r>
              <a:rPr lang="en-US" dirty="0" smtClean="0"/>
              <a:t>for</a:t>
            </a:r>
            <a:endParaRPr lang="en-US" dirty="0"/>
          </a:p>
          <a:p>
            <a:pPr lvl="1"/>
            <a:r>
              <a:rPr lang="en-US" dirty="0" smtClean="0"/>
              <a:t>Gray </a:t>
            </a:r>
            <a:r>
              <a:rPr lang="en-US" dirty="0"/>
              <a:t>form data</a:t>
            </a:r>
          </a:p>
          <a:p>
            <a:pPr lvl="1"/>
            <a:r>
              <a:rPr lang="en-US" dirty="0" smtClean="0"/>
              <a:t>Green </a:t>
            </a:r>
            <a:r>
              <a:rPr lang="en-US" dirty="0"/>
              <a:t>form data</a:t>
            </a:r>
          </a:p>
          <a:p>
            <a:r>
              <a:rPr lang="en-US" dirty="0"/>
              <a:t>If applicable, access the Exceptions List  </a:t>
            </a:r>
          </a:p>
          <a:p>
            <a:r>
              <a:rPr lang="en-US" dirty="0"/>
              <a:t>Start the ASR forms submission process</a:t>
            </a:r>
          </a:p>
          <a:p>
            <a:r>
              <a:rPr lang="en-US" dirty="0"/>
              <a:t>Also initiate the “</a:t>
            </a:r>
            <a:r>
              <a:rPr lang="en-US" dirty="0" err="1"/>
              <a:t>Unsubmit</a:t>
            </a:r>
            <a:r>
              <a:rPr lang="en-US" dirty="0"/>
              <a:t>”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44" y="1456398"/>
            <a:ext cx="3794416" cy="4978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948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34" y="2521258"/>
            <a:ext cx="6910932" cy="391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Navigation Screen—Step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Step 2: Start a New Form </a:t>
            </a:r>
            <a:r>
              <a:rPr lang="en-US" sz="2600" dirty="0" smtClean="0"/>
              <a:t>after </a:t>
            </a:r>
            <a:r>
              <a:rPr lang="en-US" sz="2600" dirty="0"/>
              <a:t>you successfully Submit your Contact Info (complete Step 1</a:t>
            </a:r>
            <a:r>
              <a:rPr lang="en-US" sz="2600" dirty="0" smtClean="0"/>
              <a:t>)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9192" y="4545367"/>
            <a:ext cx="563079" cy="674445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ASR Website—Live </a:t>
            </a:r>
            <a:r>
              <a:rPr lang="en-US" dirty="0"/>
              <a:t>Demonstration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Blue Form Completion</a:t>
            </a:r>
          </a:p>
        </p:txBody>
      </p:sp>
    </p:spTree>
    <p:extLst>
      <p:ext uri="{BB962C8B-B14F-4D97-AF65-F5344CB8AC3E}">
        <p14:creationId xmlns:p14="http://schemas.microsoft.com/office/powerpoint/2010/main" val="19442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Annual Activities Report </a:t>
            </a:r>
            <a:r>
              <a:rPr lang="en-US" dirty="0" smtClean="0"/>
              <a:t>(Blue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CCC program development and implementation </a:t>
            </a:r>
          </a:p>
          <a:p>
            <a:r>
              <a:rPr lang="en-US" dirty="0"/>
              <a:t>Written CCC Program status</a:t>
            </a:r>
          </a:p>
          <a:p>
            <a:r>
              <a:rPr lang="en-US" dirty="0"/>
              <a:t>Backflow prevention for Table 9-type hazards</a:t>
            </a:r>
          </a:p>
          <a:p>
            <a:r>
              <a:rPr lang="en-US" dirty="0"/>
              <a:t>Backflow preventer inventory</a:t>
            </a:r>
          </a:p>
          <a:p>
            <a:r>
              <a:rPr lang="en-US" dirty="0"/>
              <a:t>Other implementation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99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2" y="259303"/>
            <a:ext cx="9143998" cy="482030"/>
          </a:xfrm>
        </p:spPr>
        <p:txBody>
          <a:bodyPr/>
          <a:lstStyle/>
          <a:p>
            <a:r>
              <a:rPr lang="en-US" dirty="0"/>
              <a:t>Select New Blue Form from </a:t>
            </a:r>
            <a:br>
              <a:rPr lang="en-US" dirty="0"/>
            </a:br>
            <a:r>
              <a:rPr lang="en-US" dirty="0" smtClean="0"/>
              <a:t>Navigation </a:t>
            </a:r>
            <a:r>
              <a:rPr lang="en-US" dirty="0"/>
              <a:t>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Click New to start a </a:t>
            </a:r>
            <a:r>
              <a:rPr lang="en-US" dirty="0" smtClean="0"/>
              <a:t>2017 </a:t>
            </a:r>
            <a:r>
              <a:rPr lang="en-US" dirty="0"/>
              <a:t>blue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will trigger the Import </a:t>
            </a:r>
            <a:r>
              <a:rPr lang="en-US" dirty="0" smtClean="0"/>
              <a:t>Pop-Up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546"/>
          <a:stretch/>
        </p:blipFill>
        <p:spPr>
          <a:xfrm>
            <a:off x="705942" y="2192786"/>
            <a:ext cx="7731216" cy="3346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27700" y="4536491"/>
            <a:ext cx="563079" cy="674445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ASR Form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4398"/>
            <a:ext cx="2647765" cy="4830047"/>
          </a:xfrm>
        </p:spPr>
        <p:txBody>
          <a:bodyPr>
            <a:normAutofit/>
          </a:bodyPr>
          <a:lstStyle/>
          <a:p>
            <a:r>
              <a:rPr lang="en-US" sz="2800" dirty="0"/>
              <a:t>Click Yes to import </a:t>
            </a:r>
            <a:r>
              <a:rPr lang="en-US" sz="2800" dirty="0" smtClean="0"/>
              <a:t>2016 </a:t>
            </a:r>
            <a:r>
              <a:rPr lang="en-US" sz="2800" dirty="0"/>
              <a:t>data onto </a:t>
            </a:r>
            <a:r>
              <a:rPr lang="en-US" sz="2800" dirty="0" smtClean="0"/>
              <a:t>2017 form</a:t>
            </a:r>
            <a:endParaRPr lang="en-US" sz="2800" dirty="0"/>
          </a:p>
          <a:p>
            <a:r>
              <a:rPr lang="en-US" sz="2800" dirty="0"/>
              <a:t>Click Save and start editing </a:t>
            </a:r>
            <a:r>
              <a:rPr lang="en-US" sz="2800" dirty="0" smtClean="0"/>
              <a:t>2017 </a:t>
            </a:r>
            <a:r>
              <a:rPr lang="en-US" sz="2800" dirty="0"/>
              <a:t>ASR form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760" y="1604398"/>
            <a:ext cx="3712479" cy="1232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60" y="3493412"/>
            <a:ext cx="6126399" cy="2941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5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04398"/>
            <a:ext cx="8686800" cy="4830047"/>
          </a:xfrm>
        </p:spPr>
        <p:txBody>
          <a:bodyPr>
            <a:normAutofit/>
          </a:bodyPr>
          <a:lstStyle/>
          <a:p>
            <a:r>
              <a:rPr lang="en-US" dirty="0" smtClean="0"/>
              <a:t>Part 3B (Page 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Part 3C (Page 3)—Medical High Hazard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680167"/>
            <a:ext cx="9143998" cy="482030"/>
          </a:xfrm>
        </p:spPr>
        <p:txBody>
          <a:bodyPr/>
          <a:lstStyle/>
          <a:p>
            <a:r>
              <a:rPr lang="en-US" dirty="0"/>
              <a:t>Backflow Prevention for Table 9 </a:t>
            </a:r>
            <a:r>
              <a:rPr lang="en-US" dirty="0" smtClean="0"/>
              <a:t>Premises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36" y="2288303"/>
            <a:ext cx="6391275" cy="116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36" y="4487737"/>
            <a:ext cx="6400800" cy="120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313" y="2219270"/>
            <a:ext cx="9144000" cy="478522"/>
          </a:xfrm>
        </p:spPr>
        <p:txBody>
          <a:bodyPr/>
          <a:lstStyle/>
          <a:p>
            <a:r>
              <a:rPr lang="en-US" sz="3600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2694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60" y="3417487"/>
            <a:ext cx="8089638" cy="3001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215288"/>
            <a:ext cx="9143998" cy="482030"/>
          </a:xfrm>
        </p:spPr>
        <p:txBody>
          <a:bodyPr/>
          <a:lstStyle/>
          <a:p>
            <a:r>
              <a:rPr lang="en-US" dirty="0"/>
              <a:t>Grayed Out Fields  </a:t>
            </a:r>
            <a:br>
              <a:rPr lang="en-US" dirty="0"/>
            </a:br>
            <a:r>
              <a:rPr lang="en-US" dirty="0"/>
              <a:t>Reduce Blue Form Data Logic Errors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9" y="1590557"/>
            <a:ext cx="8089639" cy="53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459" y="2324100"/>
            <a:ext cx="463289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Selecting “No” triggers the website to gray out Medical Premises Table (page 3) to prevent entry of illogical data</a:t>
            </a:r>
            <a:r>
              <a:rPr lang="en-US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08605" y="1716272"/>
            <a:ext cx="10287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6" idx="3"/>
          </p:cNvCxnSpPr>
          <p:nvPr/>
        </p:nvCxnSpPr>
        <p:spPr>
          <a:xfrm flipH="1">
            <a:off x="5344356" y="2078881"/>
            <a:ext cx="2364250" cy="706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39161" y="4930502"/>
            <a:ext cx="2794640" cy="1488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5344356" y="2785765"/>
            <a:ext cx="1992125" cy="2132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Pages 2 and 3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Critical to accurately report status of backflow prevention for Table-9 type premises</a:t>
            </a:r>
          </a:p>
          <a:p>
            <a:r>
              <a:rPr lang="en-US" dirty="0"/>
              <a:t>DOH uses this data as basis of CCC </a:t>
            </a:r>
            <a:r>
              <a:rPr lang="en-US" dirty="0" smtClean="0"/>
              <a:t>compliance </a:t>
            </a:r>
            <a:endParaRPr lang="en-US" dirty="0"/>
          </a:p>
          <a:p>
            <a:r>
              <a:rPr lang="en-US" dirty="0"/>
              <a:t>Page 2 Table 9 “Hospital/Medical Facilities” row </a:t>
            </a:r>
          </a:p>
          <a:p>
            <a:pPr marL="280988" lvl="1" indent="0">
              <a:buNone/>
            </a:pPr>
            <a:endParaRPr lang="en-US" dirty="0"/>
          </a:p>
          <a:p>
            <a:pPr lvl="1"/>
            <a:r>
              <a:rPr lang="en-US" dirty="0"/>
              <a:t>Website imports totals from page 3 for this row</a:t>
            </a:r>
          </a:p>
          <a:p>
            <a:pPr lvl="1"/>
            <a:r>
              <a:rPr lang="en-US" dirty="0"/>
              <a:t>You can’t edit page 2 hospital (grayed out) </a:t>
            </a:r>
            <a:r>
              <a:rPr lang="en-US" dirty="0" smtClean="0"/>
              <a:t>row</a:t>
            </a:r>
            <a:endParaRPr lang="en-US" dirty="0"/>
          </a:p>
          <a:p>
            <a:pPr lvl="1"/>
            <a:r>
              <a:rPr lang="en-US" dirty="0"/>
              <a:t>Edit page 3 values to change display on page 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23" y="4019421"/>
            <a:ext cx="7600121" cy="3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</a:t>
            </a:r>
            <a:r>
              <a:rPr lang="en-US" dirty="0" smtClean="0"/>
              <a:t>Pages </a:t>
            </a:r>
            <a:r>
              <a:rPr lang="en-US" dirty="0"/>
              <a:t>2 and 3 Notes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Remember—Table </a:t>
            </a:r>
            <a:r>
              <a:rPr lang="en-US" dirty="0"/>
              <a:t>9 is not all inclusive!</a:t>
            </a:r>
          </a:p>
          <a:p>
            <a:r>
              <a:rPr lang="en-US" dirty="0"/>
              <a:t>Add “Other” rows for high-hazard premises not on Table 9 (like marijuana </a:t>
            </a:r>
            <a:r>
              <a:rPr lang="en-US" dirty="0" smtClean="0"/>
              <a:t>grow operations</a:t>
            </a:r>
            <a:r>
              <a:rPr lang="en-US" dirty="0"/>
              <a:t>)</a:t>
            </a:r>
          </a:p>
          <a:p>
            <a:r>
              <a:rPr lang="en-US" b="1" dirty="0"/>
              <a:t>Don’t enter None, N/A, or “0</a:t>
            </a:r>
            <a:r>
              <a:rPr lang="en-US" b="1" dirty="0" smtClean="0"/>
              <a:t>” </a:t>
            </a:r>
            <a:r>
              <a:rPr lang="en-US" b="1" dirty="0"/>
              <a:t>in “Other” rows if not applicable! </a:t>
            </a:r>
            <a:r>
              <a:rPr lang="en-US" b="1" dirty="0" smtClean="0"/>
              <a:t>Leave </a:t>
            </a:r>
            <a:r>
              <a:rPr lang="en-US" b="1" dirty="0"/>
              <a:t>blank!</a:t>
            </a:r>
          </a:p>
          <a:p>
            <a:r>
              <a:rPr lang="en-US" dirty="0"/>
              <a:t>See footnote for “counting”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</a:t>
            </a:r>
            <a:r>
              <a:rPr lang="en-US" dirty="0" smtClean="0"/>
              <a:t>(Pages </a:t>
            </a:r>
            <a:r>
              <a:rPr lang="en-US" dirty="0"/>
              <a:t>2 and 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41805"/>
              </p:ext>
            </p:extLst>
          </p:nvPr>
        </p:nvGraphicFramePr>
        <p:xfrm>
          <a:off x="453324" y="1549943"/>
          <a:ext cx="8229036" cy="503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518"/>
                <a:gridCol w="4114518"/>
              </a:tblGrid>
              <a:tr h="5557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endParaRPr lang="en-US" sz="2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endParaRPr lang="en-US" sz="28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981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“Being Served Water by PWS</a:t>
                      </a:r>
                      <a:r>
                        <a:rPr lang="en-US" sz="28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“With Premises Isolation by AG/RP</a:t>
                      </a:r>
                      <a:r>
                        <a:rPr lang="en-US" sz="28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2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”</a:t>
                      </a:r>
                      <a:endParaRPr lang="en-US" sz="28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3704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Count </a:t>
                      </a:r>
                      <a:r>
                        <a:rPr lang="en-US" sz="2800" i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all</a:t>
                      </a:r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connections to severe and high-hazard premises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Count only those  Column A connections with premises isolation RPs or air gaps</a:t>
                      </a:r>
                    </a:p>
                  </a:txBody>
                  <a:tcPr/>
                </a:tc>
              </a:tr>
              <a:tr h="1370430">
                <a:tc gridSpan="2">
                  <a:txBody>
                    <a:bodyPr/>
                    <a:lstStyle/>
                    <a:p>
                      <a:r>
                        <a:rPr lang="en-US" sz="18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Count multiple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connections or parallel installations to the same premises as</a:t>
                      </a:r>
                      <a:b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separate connections.</a:t>
                      </a:r>
                    </a:p>
                    <a:p>
                      <a:pPr marL="109538" indent="-109538"/>
                      <a:r>
                        <a:rPr lang="en-US" sz="1800" baseline="30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Count only connections with premises isolation AGs or RPs. Don’t include connections with in-premises preventers only or connections with DCVAs or DCDAs installed for premises isolation. The number in Column B can’t be larger than the number in Column A in the same row.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2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195508"/>
            <a:ext cx="9143998" cy="482030"/>
          </a:xfrm>
        </p:spPr>
        <p:txBody>
          <a:bodyPr/>
          <a:lstStyle/>
          <a:p>
            <a:r>
              <a:rPr lang="en-US" dirty="0"/>
              <a:t>Blue Form Inventory</a:t>
            </a:r>
            <a:br>
              <a:rPr lang="en-US" dirty="0"/>
            </a:br>
            <a:r>
              <a:rPr lang="en-US" dirty="0"/>
              <a:t>Part 4A </a:t>
            </a:r>
            <a:r>
              <a:rPr lang="en-US" dirty="0" smtClean="0"/>
              <a:t>(Page </a:t>
            </a:r>
            <a:r>
              <a:rPr lang="en-US" dirty="0"/>
              <a:t>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1" y="1625673"/>
            <a:ext cx="8561775" cy="3192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7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Inventory Notes </a:t>
            </a:r>
            <a:r>
              <a:rPr lang="en-US" dirty="0" smtClean="0"/>
              <a:t>(Page </a:t>
            </a:r>
            <a:r>
              <a:rPr lang="en-US" dirty="0"/>
              <a:t>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to report testing </a:t>
            </a:r>
            <a:r>
              <a:rPr lang="en-US" i="1" dirty="0"/>
              <a:t>failures</a:t>
            </a:r>
            <a:r>
              <a:rPr lang="en-US" dirty="0"/>
              <a:t>, i.e. any time assembly doesn’t pass one field test in the reporting year</a:t>
            </a:r>
          </a:p>
          <a:p>
            <a:r>
              <a:rPr lang="en-US" dirty="0" smtClean="0"/>
              <a:t>Remember—ASRs </a:t>
            </a:r>
            <a:r>
              <a:rPr lang="en-US" dirty="0"/>
              <a:t>are public records </a:t>
            </a:r>
          </a:p>
          <a:p>
            <a:r>
              <a:rPr lang="en-US" dirty="0"/>
              <a:t>Legislators may use assembly failure rate </a:t>
            </a:r>
            <a:br>
              <a:rPr lang="en-US" dirty="0"/>
            </a:br>
            <a:r>
              <a:rPr lang="en-US" dirty="0"/>
              <a:t>data to justify dropping annual testing   </a:t>
            </a:r>
          </a:p>
          <a:p>
            <a:r>
              <a:rPr lang="en-US" dirty="0"/>
              <a:t>Plumber Certification </a:t>
            </a:r>
            <a:r>
              <a:rPr lang="en-US" dirty="0" smtClean="0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Notes </a:t>
            </a:r>
            <a:r>
              <a:rPr lang="en-US" dirty="0" smtClean="0"/>
              <a:t>(Page </a:t>
            </a:r>
            <a:r>
              <a:rPr lang="en-US" dirty="0"/>
              <a:t>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Part 4B:  Other Implementation </a:t>
            </a:r>
            <a:r>
              <a:rPr lang="en-US" dirty="0" smtClean="0"/>
              <a:t>Activities  </a:t>
            </a:r>
            <a:endParaRPr lang="en-US" dirty="0"/>
          </a:p>
          <a:p>
            <a:pPr lvl="1"/>
            <a:r>
              <a:rPr lang="en-US" dirty="0" smtClean="0"/>
              <a:t>On-site </a:t>
            </a:r>
            <a:r>
              <a:rPr lang="en-US" dirty="0"/>
              <a:t>hazard survey </a:t>
            </a:r>
            <a:r>
              <a:rPr lang="en-US" dirty="0" smtClean="0"/>
              <a:t>questions—read </a:t>
            </a:r>
            <a:r>
              <a:rPr lang="en-US" dirty="0"/>
              <a:t>carefully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Part </a:t>
            </a:r>
            <a:r>
              <a:rPr lang="en-US" dirty="0"/>
              <a:t>5: Backflow Incidents, Risk Factors and Indicators</a:t>
            </a:r>
          </a:p>
          <a:p>
            <a:pPr lvl="1"/>
            <a:r>
              <a:rPr lang="en-US" dirty="0"/>
              <a:t>WAC requires PWSs to report backflow incidents and complete Backflow Incident Report </a:t>
            </a:r>
            <a:r>
              <a:rPr lang="en-US" dirty="0" smtClean="0"/>
              <a:t>form</a:t>
            </a:r>
          </a:p>
          <a:p>
            <a:pPr lvl="1"/>
            <a:r>
              <a:rPr lang="en-US" dirty="0"/>
              <a:t>Water outage events </a:t>
            </a:r>
            <a:r>
              <a:rPr lang="en-US" dirty="0" smtClean="0"/>
              <a:t>should </a:t>
            </a:r>
            <a:r>
              <a:rPr lang="en-US" dirty="0"/>
              <a:t>include both </a:t>
            </a:r>
            <a:r>
              <a:rPr lang="en-US" b="1" dirty="0"/>
              <a:t>planned</a:t>
            </a:r>
            <a:r>
              <a:rPr lang="en-US" dirty="0"/>
              <a:t> and </a:t>
            </a:r>
            <a:r>
              <a:rPr lang="en-US" b="1" dirty="0"/>
              <a:t>unplanned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Expect systems to track information requested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9" y="2576955"/>
            <a:ext cx="6081203" cy="1057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3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ASR Website—Live </a:t>
            </a:r>
            <a:r>
              <a:rPr lang="en-US" dirty="0"/>
              <a:t>Demonstration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3229979"/>
            <a:ext cx="9135687" cy="2469072"/>
          </a:xfrm>
        </p:spPr>
        <p:txBody>
          <a:bodyPr>
            <a:normAutofit/>
          </a:bodyPr>
          <a:lstStyle/>
          <a:p>
            <a:r>
              <a:rPr lang="en-US" b="1" dirty="0"/>
              <a:t>Individual ASR Forms</a:t>
            </a:r>
          </a:p>
          <a:p>
            <a:r>
              <a:rPr lang="en-US" b="1" dirty="0"/>
              <a:t>Ready to Submit Process </a:t>
            </a:r>
          </a:p>
          <a:p>
            <a:r>
              <a:rPr lang="en-US" b="1" dirty="0"/>
              <a:t>and </a:t>
            </a:r>
          </a:p>
          <a:p>
            <a:r>
              <a:rPr lang="en-US" b="1" dirty="0"/>
              <a:t>In-Form Data Errors </a:t>
            </a:r>
          </a:p>
        </p:txBody>
      </p:sp>
    </p:spTree>
    <p:extLst>
      <p:ext uri="{BB962C8B-B14F-4D97-AF65-F5344CB8AC3E}">
        <p14:creationId xmlns:p14="http://schemas.microsoft.com/office/powerpoint/2010/main" val="39517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232012"/>
            <a:ext cx="9143998" cy="519954"/>
          </a:xfrm>
        </p:spPr>
        <p:txBody>
          <a:bodyPr/>
          <a:lstStyle/>
          <a:p>
            <a:r>
              <a:rPr lang="en-US" dirty="0"/>
              <a:t>Blue Form </a:t>
            </a:r>
            <a:br>
              <a:rPr lang="en-US" dirty="0"/>
            </a:br>
            <a:r>
              <a:rPr lang="en-US" i="1" dirty="0"/>
              <a:t>Within</a:t>
            </a:r>
            <a:r>
              <a:rPr lang="en-US" dirty="0"/>
              <a:t> Form Data Errors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Ready to Submit.  </a:t>
            </a:r>
            <a:r>
              <a:rPr lang="en-US" dirty="0" smtClean="0"/>
              <a:t>If </a:t>
            </a:r>
            <a:r>
              <a:rPr lang="en-US" dirty="0"/>
              <a:t>Data Errors </a:t>
            </a:r>
            <a:r>
              <a:rPr lang="en-US" dirty="0" smtClean="0"/>
              <a:t>Screen appears, </a:t>
            </a:r>
            <a:r>
              <a:rPr lang="en-US" dirty="0"/>
              <a:t>click page links to </a:t>
            </a:r>
            <a:r>
              <a:rPr lang="en-US" dirty="0" smtClean="0"/>
              <a:t>jump to errors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95" y="4319227"/>
            <a:ext cx="7626008" cy="217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14394" y="6032206"/>
            <a:ext cx="959225" cy="533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95" y="2906050"/>
            <a:ext cx="7626008" cy="1045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0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1" y="1638047"/>
            <a:ext cx="8694706" cy="3589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121080"/>
            <a:ext cx="9143998" cy="482030"/>
          </a:xfrm>
        </p:spPr>
        <p:txBody>
          <a:bodyPr/>
          <a:lstStyle/>
          <a:p>
            <a:r>
              <a:rPr lang="en-US" dirty="0"/>
              <a:t>Example Required Fields </a:t>
            </a:r>
          </a:p>
          <a:p>
            <a:r>
              <a:rPr lang="en-US" dirty="0"/>
              <a:t>Data Error Messages Page 5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45503" y="2097157"/>
            <a:ext cx="1732393" cy="3129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DOH CCC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dirty="0" smtClean="0"/>
              <a:t>2017 </a:t>
            </a:r>
            <a:r>
              <a:rPr lang="en-US" dirty="0"/>
              <a:t>reporting year, DOH’s continuing to target the largest </a:t>
            </a:r>
            <a:r>
              <a:rPr lang="en-US" i="1" dirty="0"/>
              <a:t>community</a:t>
            </a:r>
            <a:r>
              <a:rPr lang="en-US" dirty="0"/>
              <a:t> systems in </a:t>
            </a:r>
            <a:r>
              <a:rPr lang="en-US" dirty="0" smtClean="0"/>
              <a:t>Washington (1,000 </a:t>
            </a:r>
            <a:r>
              <a:rPr lang="en-US" dirty="0"/>
              <a:t>or more connections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These public water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/>
              <a:t>Serve over </a:t>
            </a:r>
            <a:r>
              <a:rPr lang="en-US" dirty="0" smtClean="0"/>
              <a:t>five </a:t>
            </a:r>
            <a:r>
              <a:rPr lang="en-US" dirty="0"/>
              <a:t>million people, the majority of our state’s population </a:t>
            </a:r>
          </a:p>
          <a:p>
            <a:pPr lvl="1"/>
            <a:r>
              <a:rPr lang="en-US" dirty="0"/>
              <a:t>Are most likely to serve severe and high-hazard                                      premises (Table 9)</a:t>
            </a:r>
          </a:p>
          <a:p>
            <a:r>
              <a:rPr lang="en-US" dirty="0" smtClean="0"/>
              <a:t>First </a:t>
            </a:r>
            <a:r>
              <a:rPr lang="en-US" dirty="0"/>
              <a:t>collected data in 2002 (for 2001)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970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en-US" dirty="0"/>
              <a:t>checks for data logic (validation) errors in addition to required fields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5" y="4320412"/>
            <a:ext cx="7734300" cy="1783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121080"/>
            <a:ext cx="9143998" cy="482030"/>
          </a:xfrm>
        </p:spPr>
        <p:txBody>
          <a:bodyPr/>
          <a:lstStyle/>
          <a:p>
            <a:r>
              <a:rPr lang="en-US" dirty="0"/>
              <a:t>Example Blue Form Data Logic </a:t>
            </a:r>
          </a:p>
          <a:p>
            <a:r>
              <a:rPr lang="en-US" dirty="0"/>
              <a:t>Error Message Page 2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1507" y="4455043"/>
            <a:ext cx="411126" cy="338217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85" y="3107184"/>
            <a:ext cx="7734300" cy="1057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0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6" y="4066813"/>
            <a:ext cx="8590281" cy="144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6" y="1649351"/>
            <a:ext cx="6511566" cy="1660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142345"/>
            <a:ext cx="9143998" cy="482030"/>
          </a:xfrm>
        </p:spPr>
        <p:txBody>
          <a:bodyPr/>
          <a:lstStyle/>
          <a:p>
            <a:r>
              <a:rPr lang="en-US" dirty="0"/>
              <a:t>Example Data Logic </a:t>
            </a:r>
          </a:p>
          <a:p>
            <a:r>
              <a:rPr lang="en-US" dirty="0"/>
              <a:t>Error Messages Pages 4 and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2" y="1649351"/>
            <a:ext cx="1933575" cy="1484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379088" y="2418990"/>
            <a:ext cx="701750" cy="1056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7506" y="4613665"/>
            <a:ext cx="2876057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37464" y="4979027"/>
            <a:ext cx="241774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Resolve All Within-Form Data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all </a:t>
            </a:r>
            <a:r>
              <a:rPr lang="en-US" b="1" dirty="0">
                <a:solidFill>
                  <a:srgbClr val="C00000"/>
                </a:solidFill>
              </a:rPr>
              <a:t>required</a:t>
            </a:r>
            <a:r>
              <a:rPr lang="en-US" dirty="0"/>
              <a:t> fields</a:t>
            </a:r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C00000"/>
                </a:solidFill>
              </a:rPr>
              <a:t>Required</a:t>
            </a:r>
            <a:r>
              <a:rPr lang="en-US" dirty="0"/>
              <a:t>” </a:t>
            </a:r>
            <a:r>
              <a:rPr lang="en-US" dirty="0" smtClean="0"/>
              <a:t>will </a:t>
            </a:r>
            <a:r>
              <a:rPr lang="en-US" dirty="0"/>
              <a:t>disappear when </a:t>
            </a:r>
            <a:r>
              <a:rPr lang="en-US" dirty="0" smtClean="0"/>
              <a:t>you tab </a:t>
            </a:r>
            <a:r>
              <a:rPr lang="en-US" dirty="0"/>
              <a:t>away from completed </a:t>
            </a:r>
            <a:r>
              <a:rPr lang="en-US" dirty="0" smtClean="0"/>
              <a:t>field</a:t>
            </a:r>
            <a:endParaRPr lang="en-US" dirty="0"/>
          </a:p>
          <a:p>
            <a:r>
              <a:rPr lang="en-US" dirty="0"/>
              <a:t>Correct all </a:t>
            </a:r>
            <a:r>
              <a:rPr lang="en-US" b="1" dirty="0">
                <a:solidFill>
                  <a:srgbClr val="C00000"/>
                </a:solidFill>
              </a:rPr>
              <a:t>illogical</a:t>
            </a:r>
            <a:r>
              <a:rPr lang="en-US" dirty="0"/>
              <a:t> data</a:t>
            </a:r>
          </a:p>
          <a:p>
            <a:r>
              <a:rPr lang="en-US" dirty="0"/>
              <a:t>Click </a:t>
            </a:r>
            <a:r>
              <a:rPr lang="en-US" b="1" dirty="0"/>
              <a:t>Ready to Submit </a:t>
            </a:r>
            <a:r>
              <a:rPr lang="en-US" dirty="0" smtClean="0"/>
              <a:t>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248671"/>
            <a:ext cx="9143998" cy="482030"/>
          </a:xfrm>
        </p:spPr>
        <p:txBody>
          <a:bodyPr/>
          <a:lstStyle/>
          <a:p>
            <a:r>
              <a:rPr lang="en-US" dirty="0"/>
              <a:t>Repeat Ready to Submit Process until Form Status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4398"/>
            <a:ext cx="2656643" cy="4830047"/>
          </a:xfrm>
        </p:spPr>
        <p:txBody>
          <a:bodyPr/>
          <a:lstStyle/>
          <a:p>
            <a:r>
              <a:rPr lang="en-US" dirty="0"/>
              <a:t>Repeat process until form status </a:t>
            </a:r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43" y="1604397"/>
            <a:ext cx="5832343" cy="48005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88550" y="6077101"/>
            <a:ext cx="1503986" cy="318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1662" y="4128117"/>
            <a:ext cx="2137227" cy="2023852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816831" y="2270059"/>
            <a:ext cx="1622004" cy="3829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01662" y="2653051"/>
            <a:ext cx="915657" cy="1373905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259303"/>
            <a:ext cx="9143998" cy="482030"/>
          </a:xfrm>
        </p:spPr>
        <p:txBody>
          <a:bodyPr/>
          <a:lstStyle/>
          <a:p>
            <a:r>
              <a:rPr lang="en-US" dirty="0"/>
              <a:t>Reminder to Submit </a:t>
            </a:r>
            <a:br>
              <a:rPr lang="en-US" dirty="0"/>
            </a:br>
            <a:r>
              <a:rPr lang="en-US" dirty="0"/>
              <a:t>ASR Forms “Package” to DOH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59" y="1613808"/>
            <a:ext cx="338328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0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ASR Website—Live </a:t>
            </a:r>
            <a:r>
              <a:rPr lang="en-US" dirty="0"/>
              <a:t>Demonstration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3229979"/>
            <a:ext cx="9135687" cy="2469072"/>
          </a:xfrm>
        </p:spPr>
        <p:txBody>
          <a:bodyPr>
            <a:normAutofit/>
          </a:bodyPr>
          <a:lstStyle/>
          <a:p>
            <a:r>
              <a:rPr lang="en-US" b="1" dirty="0"/>
              <a:t>Cream Form Completion</a:t>
            </a:r>
          </a:p>
        </p:txBody>
      </p:sp>
    </p:spTree>
    <p:extLst>
      <p:ext uri="{BB962C8B-B14F-4D97-AF65-F5344CB8AC3E}">
        <p14:creationId xmlns:p14="http://schemas.microsoft.com/office/powerpoint/2010/main" val="10773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CCC Program Summary </a:t>
            </a:r>
            <a:r>
              <a:rPr lang="en-US" dirty="0" smtClean="0"/>
              <a:t>(Cream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written CCC Program Plan, policy, and procedures</a:t>
            </a:r>
          </a:p>
          <a:p>
            <a:r>
              <a:rPr lang="en-US" dirty="0"/>
              <a:t>Program type, compliance options</a:t>
            </a:r>
          </a:p>
          <a:p>
            <a:r>
              <a:rPr lang="en-US" dirty="0"/>
              <a:t>CCC responsibilities</a:t>
            </a:r>
          </a:p>
          <a:p>
            <a:r>
              <a:rPr lang="en-US" dirty="0" smtClean="0"/>
              <a:t>Policies—auxiliary </a:t>
            </a:r>
            <a:r>
              <a:rPr lang="en-US" dirty="0"/>
              <a:t>supplies, irrigation, Exceptions,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Repeat Start a New Form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</a:t>
            </a:r>
            <a:r>
              <a:rPr lang="en-US" sz="2800" dirty="0" smtClean="0"/>
              <a:t>Navigation </a:t>
            </a:r>
            <a:r>
              <a:rPr lang="en-US" sz="2800" dirty="0"/>
              <a:t>Screen, click New to start a </a:t>
            </a:r>
            <a:r>
              <a:rPr lang="en-US" sz="2800" dirty="0" smtClean="0"/>
              <a:t>2017 </a:t>
            </a:r>
            <a:r>
              <a:rPr lang="en-US" sz="2800" dirty="0"/>
              <a:t>cream form</a:t>
            </a:r>
          </a:p>
          <a:p>
            <a:r>
              <a:rPr lang="en-US" sz="2800" dirty="0"/>
              <a:t>Click Yes at import prompt and start editing data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2" y="3399183"/>
            <a:ext cx="6767835" cy="301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Cream Form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fields are required</a:t>
            </a:r>
          </a:p>
          <a:p>
            <a:r>
              <a:rPr lang="en-US" dirty="0"/>
              <a:t>Includes data logic and grayed out fields </a:t>
            </a:r>
          </a:p>
          <a:p>
            <a:r>
              <a:rPr lang="en-US" dirty="0"/>
              <a:t>Page 3 Part 1L controls access to:</a:t>
            </a:r>
          </a:p>
          <a:p>
            <a:pPr lvl="1"/>
            <a:r>
              <a:rPr lang="en-US" dirty="0"/>
              <a:t>New green forms (cream row 2) </a:t>
            </a:r>
          </a:p>
          <a:p>
            <a:pPr lvl="1"/>
            <a:r>
              <a:rPr lang="en-US" dirty="0"/>
              <a:t>Past green forms (cream row 3) </a:t>
            </a:r>
          </a:p>
          <a:p>
            <a:r>
              <a:rPr lang="en-US" dirty="0"/>
              <a:t>Website completes Part 1L row 3 </a:t>
            </a:r>
            <a:br>
              <a:rPr lang="en-US" dirty="0"/>
            </a:br>
            <a:r>
              <a:rPr lang="en-US" dirty="0"/>
              <a:t>based on historic green form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177421"/>
            <a:ext cx="9143998" cy="595810"/>
          </a:xfrm>
        </p:spPr>
        <p:txBody>
          <a:bodyPr/>
          <a:lstStyle/>
          <a:p>
            <a:r>
              <a:rPr lang="en-US" dirty="0"/>
              <a:t>Cream Form Page 3 Part 1L</a:t>
            </a:r>
            <a:br>
              <a:rPr lang="en-US" dirty="0"/>
            </a:br>
            <a:r>
              <a:rPr lang="en-US" dirty="0"/>
              <a:t>Exceptions to Premises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PWS must complete rows 1 and 2</a:t>
            </a:r>
          </a:p>
          <a:p>
            <a:r>
              <a:rPr lang="en-US" dirty="0"/>
              <a:t>Row 3 will be grayed out/disabled since website completes for you</a:t>
            </a:r>
          </a:p>
          <a:p>
            <a:r>
              <a:rPr lang="en-US" dirty="0"/>
              <a:t>You can’t change data in row 3!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24146"/>
            <a:ext cx="7620000" cy="116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256903"/>
            <a:ext cx="5029200" cy="322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Purpose of CCC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 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statewide</a:t>
            </a:r>
            <a:r>
              <a:rPr lang="en-US" dirty="0"/>
              <a:t> and 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system-specific</a:t>
            </a:r>
            <a:r>
              <a:rPr lang="en-US" dirty="0"/>
              <a:t> CCC data</a:t>
            </a:r>
          </a:p>
          <a:p>
            <a:r>
              <a:rPr lang="en-US" dirty="0" smtClean="0"/>
              <a:t>Determine </a:t>
            </a:r>
            <a:r>
              <a:rPr lang="en-US" dirty="0"/>
              <a:t>status </a:t>
            </a:r>
            <a:r>
              <a:rPr lang="en-US" dirty="0" smtClean="0"/>
              <a:t>of</a:t>
            </a:r>
            <a:endParaRPr lang="en-US" dirty="0"/>
          </a:p>
          <a:p>
            <a:pPr lvl="1"/>
            <a:r>
              <a:rPr lang="en-US" dirty="0"/>
              <a:t>Written CCC Program Plans </a:t>
            </a:r>
          </a:p>
          <a:p>
            <a:pPr lvl="1"/>
            <a:r>
              <a:rPr lang="en-US" dirty="0"/>
              <a:t>CCC Program implementation</a:t>
            </a:r>
          </a:p>
          <a:p>
            <a:r>
              <a:rPr lang="en-US" dirty="0" smtClean="0"/>
              <a:t>Assess </a:t>
            </a:r>
            <a:r>
              <a:rPr lang="en-US" dirty="0"/>
              <a:t>backflow prevention at severe                              and high-hazard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272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ASR Website </a:t>
            </a:r>
            <a:r>
              <a:rPr lang="en-US" dirty="0"/>
              <a:t>– Live Demonstration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3229979"/>
            <a:ext cx="9135687" cy="2469072"/>
          </a:xfrm>
        </p:spPr>
        <p:txBody>
          <a:bodyPr>
            <a:normAutofit/>
          </a:bodyPr>
          <a:lstStyle/>
          <a:p>
            <a:r>
              <a:rPr lang="en-US" b="1" dirty="0"/>
              <a:t>Ready to Submit All ASR Forms</a:t>
            </a:r>
          </a:p>
          <a:p>
            <a:r>
              <a:rPr lang="en-US" b="1" dirty="0"/>
              <a:t>and </a:t>
            </a:r>
          </a:p>
          <a:p>
            <a:r>
              <a:rPr lang="en-US" b="1" dirty="0"/>
              <a:t>Forms Package </a:t>
            </a:r>
          </a:p>
          <a:p>
            <a:r>
              <a:rPr lang="en-US" b="1" dirty="0"/>
              <a:t>Certification and Submission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11875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Check ASR Form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done filling </a:t>
            </a:r>
            <a:r>
              <a:rPr lang="en-US" dirty="0" smtClean="0"/>
              <a:t>out </a:t>
            </a:r>
            <a:r>
              <a:rPr lang="en-US" dirty="0"/>
              <a:t>required ASR forms, check </a:t>
            </a:r>
            <a:r>
              <a:rPr lang="en-US" dirty="0" smtClean="0"/>
              <a:t>Navigation </a:t>
            </a:r>
            <a:r>
              <a:rPr lang="en-US" dirty="0"/>
              <a:t>Screen</a:t>
            </a:r>
          </a:p>
          <a:p>
            <a:r>
              <a:rPr lang="en-US" dirty="0"/>
              <a:t>When each required ASR form’s status = Ready to Submit, </a:t>
            </a:r>
            <a:r>
              <a:rPr lang="en-US" dirty="0" smtClean="0"/>
              <a:t>start </a:t>
            </a:r>
            <a:r>
              <a:rPr lang="en-US" dirty="0"/>
              <a:t>the </a:t>
            </a:r>
            <a:r>
              <a:rPr lang="en-US" dirty="0" smtClean="0"/>
              <a:t>submit </a:t>
            </a:r>
            <a:r>
              <a:rPr lang="en-US" dirty="0"/>
              <a:t>process</a:t>
            </a:r>
          </a:p>
          <a:p>
            <a:r>
              <a:rPr lang="en-US" dirty="0"/>
              <a:t>Click Ready to Submit All ASR Forms on the </a:t>
            </a:r>
            <a:r>
              <a:rPr lang="en-US" dirty="0" smtClean="0"/>
              <a:t>Navigation </a:t>
            </a:r>
            <a:r>
              <a:rPr lang="en-US" dirty="0"/>
              <a:t>Screen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5114606"/>
            <a:ext cx="8686800" cy="1155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9721" y="5964669"/>
            <a:ext cx="2363681" cy="322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Ready to Submit All ASR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Ready to Submit All ASR Forms triggers website to check data </a:t>
            </a:r>
            <a:r>
              <a:rPr lang="en-US" dirty="0" smtClean="0"/>
              <a:t>in </a:t>
            </a:r>
            <a:r>
              <a:rPr lang="en-US" dirty="0"/>
              <a:t>and between forms</a:t>
            </a:r>
          </a:p>
          <a:p>
            <a:r>
              <a:rPr lang="en-US" dirty="0"/>
              <a:t>If the Data Errors Screen displays, resolve all the errors listed</a:t>
            </a:r>
          </a:p>
          <a:p>
            <a:r>
              <a:rPr lang="en-US" dirty="0"/>
              <a:t>Repeat Ready to Submit All ASR Forms process until ASR Forms Package Certification and Submission Screen displays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Between Form Data Error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on form page links to assess problem</a:t>
            </a:r>
          </a:p>
          <a:p>
            <a:r>
              <a:rPr lang="en-US" dirty="0"/>
              <a:t>Correct one or both forms to fix the data logic error(s) between forms </a:t>
            </a:r>
          </a:p>
          <a:p>
            <a:r>
              <a:rPr lang="en-US" dirty="0"/>
              <a:t>Click Ready to Submit on </a:t>
            </a:r>
            <a:r>
              <a:rPr lang="en-US" dirty="0" smtClean="0"/>
              <a:t>corrected </a:t>
            </a:r>
            <a:r>
              <a:rPr lang="en-US" dirty="0"/>
              <a:t>form(s) and Ready to Submit All ASR Forms </a:t>
            </a:r>
            <a:r>
              <a:rPr lang="en-US" dirty="0" smtClean="0"/>
              <a:t>again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3028"/>
            <a:ext cx="8686800" cy="1417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7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Certification and </a:t>
            </a:r>
            <a:r>
              <a:rPr lang="en-US" dirty="0" smtClean="0"/>
              <a:t>Submission </a:t>
            </a:r>
            <a:r>
              <a:rPr lang="en-US" dirty="0"/>
              <a:t>Screen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25" y="1457412"/>
            <a:ext cx="5925326" cy="4885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8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163773"/>
            <a:ext cx="9143998" cy="588193"/>
          </a:xfrm>
        </p:spPr>
        <p:txBody>
          <a:bodyPr/>
          <a:lstStyle/>
          <a:p>
            <a:r>
              <a:rPr lang="en-US" dirty="0"/>
              <a:t>Certifying and Submitting </a:t>
            </a:r>
            <a:br>
              <a:rPr lang="en-US" dirty="0"/>
            </a:br>
            <a:r>
              <a:rPr lang="en-US" dirty="0"/>
              <a:t>ASR Forms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esignated </a:t>
            </a:r>
            <a:r>
              <a:rPr lang="en-US" dirty="0"/>
              <a:t>CCS must certify and submit ASR Forms Package</a:t>
            </a:r>
          </a:p>
          <a:p>
            <a:pPr lvl="1"/>
            <a:r>
              <a:rPr lang="en-US" dirty="0"/>
              <a:t>Type name in box and affirm certification statement by clicking both checkboxes </a:t>
            </a:r>
          </a:p>
          <a:p>
            <a:pPr lvl="1"/>
            <a:r>
              <a:rPr lang="en-US" dirty="0"/>
              <a:t>Click Submit ASR Forms Package button </a:t>
            </a:r>
          </a:p>
          <a:p>
            <a:r>
              <a:rPr lang="en-US" dirty="0"/>
              <a:t>Forms Package Submission Confirmation Screen will </a:t>
            </a:r>
            <a:r>
              <a:rPr lang="en-US" dirty="0" smtClean="0"/>
              <a:t>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-8311" y="204716"/>
            <a:ext cx="9143998" cy="951287"/>
          </a:xfrm>
        </p:spPr>
        <p:txBody>
          <a:bodyPr/>
          <a:lstStyle/>
          <a:p>
            <a:r>
              <a:rPr lang="en-US" dirty="0"/>
              <a:t>Forms Package Submission Confirmation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55" y="5567732"/>
            <a:ext cx="8686800" cy="89314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Remember </a:t>
            </a:r>
            <a:r>
              <a:rPr lang="en-US" sz="2800" dirty="0"/>
              <a:t>to save or print copies </a:t>
            </a:r>
            <a:r>
              <a:rPr lang="en-US" sz="2800" dirty="0" smtClean="0"/>
              <a:t>of </a:t>
            </a:r>
            <a:r>
              <a:rPr lang="en-US" sz="2800" dirty="0"/>
              <a:t>final certified ASR forms for your </a:t>
            </a:r>
            <a:r>
              <a:rPr lang="en-US" sz="2800" dirty="0" smtClean="0"/>
              <a:t>PWS </a:t>
            </a:r>
            <a:r>
              <a:rPr lang="en-US" sz="2800" dirty="0"/>
              <a:t>files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0" y="1429303"/>
            <a:ext cx="6945271" cy="3865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4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ASR Feedback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8" y="1586643"/>
            <a:ext cx="8686800" cy="4830047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for 2017 reports as </a:t>
            </a:r>
            <a:r>
              <a:rPr lang="en-US" sz="2800" dirty="0"/>
              <a:t>an attachment to the submission confirmation email </a:t>
            </a:r>
            <a:r>
              <a:rPr lang="en-US" sz="2800" dirty="0" smtClean="0"/>
              <a:t>and available on ASR Website</a:t>
            </a:r>
          </a:p>
          <a:p>
            <a:r>
              <a:rPr lang="en-US" sz="2800" dirty="0" smtClean="0"/>
              <a:t>Intended to </a:t>
            </a:r>
            <a:r>
              <a:rPr lang="en-US" sz="2800" dirty="0"/>
              <a:t>help utilities and Department of Health staff evaluate </a:t>
            </a:r>
            <a:r>
              <a:rPr lang="en-US" sz="2800" dirty="0" smtClean="0"/>
              <a:t>the effectiveness </a:t>
            </a:r>
            <a:r>
              <a:rPr lang="en-US" sz="2800" dirty="0"/>
              <a:t>of Cross-Connection Control program </a:t>
            </a:r>
            <a:r>
              <a:rPr lang="en-US" sz="2800" dirty="0" smtClean="0"/>
              <a:t>efforts</a:t>
            </a:r>
          </a:p>
        </p:txBody>
      </p:sp>
    </p:spTree>
    <p:extLst>
      <p:ext uri="{BB962C8B-B14F-4D97-AF65-F5344CB8AC3E}">
        <p14:creationId xmlns:p14="http://schemas.microsoft.com/office/powerpoint/2010/main" val="9892008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ASR Feedback Report </a:t>
            </a:r>
            <a:r>
              <a:rPr lang="en-US" sz="2400" i="1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88" y="1586643"/>
            <a:ext cx="8686800" cy="4830047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Displays historical annual data for:</a:t>
            </a:r>
          </a:p>
          <a:p>
            <a:pPr lvl="1"/>
            <a:r>
              <a:rPr lang="en-US" dirty="0" smtClean="0"/>
              <a:t>Status of Written CCC Program</a:t>
            </a:r>
          </a:p>
          <a:p>
            <a:pPr lvl="1"/>
            <a:r>
              <a:rPr lang="en-US" dirty="0" smtClean="0"/>
              <a:t>CCC for Severe Health Hazard Facilities</a:t>
            </a:r>
          </a:p>
          <a:p>
            <a:pPr lvl="1"/>
            <a:r>
              <a:rPr lang="en-US" dirty="0" smtClean="0"/>
              <a:t>CCC for High-Hazard Premises</a:t>
            </a:r>
          </a:p>
          <a:p>
            <a:pPr lvl="1"/>
            <a:r>
              <a:rPr lang="en-US" dirty="0" smtClean="0"/>
              <a:t>Backflow Preventer Inspection and Testing Data</a:t>
            </a:r>
          </a:p>
          <a:p>
            <a:pPr lvl="1"/>
            <a:r>
              <a:rPr lang="en-US" dirty="0"/>
              <a:t>Hazard </a:t>
            </a:r>
            <a:r>
              <a:rPr lang="en-US" dirty="0" smtClean="0"/>
              <a:t>Surveys</a:t>
            </a:r>
          </a:p>
          <a:p>
            <a:pPr lvl="1"/>
            <a:r>
              <a:rPr lang="en-US" dirty="0"/>
              <a:t>Backflow Incidents, Risk Factors,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7118290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Helpful Hints</a:t>
            </a:r>
          </a:p>
        </p:txBody>
      </p:sp>
    </p:spTree>
    <p:extLst>
      <p:ext uri="{BB962C8B-B14F-4D97-AF65-F5344CB8AC3E}">
        <p14:creationId xmlns:p14="http://schemas.microsoft.com/office/powerpoint/2010/main" val="12850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-8311" y="659105"/>
            <a:ext cx="9143998" cy="482030"/>
          </a:xfrm>
        </p:spPr>
        <p:txBody>
          <a:bodyPr/>
          <a:lstStyle/>
          <a:p>
            <a:r>
              <a:rPr lang="en-US" dirty="0"/>
              <a:t>Annual Summary Report Data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Basis for CCC </a:t>
            </a:r>
            <a:r>
              <a:rPr lang="en-US" dirty="0" smtClean="0"/>
              <a:t>compliance</a:t>
            </a:r>
          </a:p>
          <a:p>
            <a:r>
              <a:rPr lang="en-US" dirty="0" smtClean="0"/>
              <a:t>Identify </a:t>
            </a:r>
            <a:r>
              <a:rPr lang="en-US" dirty="0"/>
              <a:t>CCC Program deficiencies 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guidance and training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Show </a:t>
            </a:r>
            <a:r>
              <a:rPr lang="en-US" dirty="0"/>
              <a:t>CCC/public health </a:t>
            </a:r>
            <a:r>
              <a:rPr lang="en-US" dirty="0" smtClean="0"/>
              <a:t>improvement trends</a:t>
            </a:r>
          </a:p>
          <a:p>
            <a:r>
              <a:rPr lang="en-US" dirty="0" smtClean="0"/>
              <a:t>Establish </a:t>
            </a:r>
            <a:r>
              <a:rPr lang="en-US" dirty="0"/>
              <a:t>CCC Program direction</a:t>
            </a:r>
          </a:p>
          <a:p>
            <a:r>
              <a:rPr lang="en-US" dirty="0"/>
              <a:t>Respond to questions </a:t>
            </a:r>
            <a:r>
              <a:rPr lang="en-US" dirty="0" smtClean="0"/>
              <a:t>from </a:t>
            </a:r>
            <a:r>
              <a:rPr lang="en-US" dirty="0"/>
              <a:t>purveyors, </a:t>
            </a:r>
            <a:r>
              <a:rPr lang="en-US" dirty="0" smtClean="0"/>
              <a:t>legislators</a:t>
            </a:r>
            <a:r>
              <a:rPr lang="en-US" dirty="0"/>
              <a:t>, </a:t>
            </a:r>
            <a:r>
              <a:rPr lang="en-US" dirty="0" smtClean="0"/>
              <a:t>customers </a:t>
            </a:r>
            <a:r>
              <a:rPr lang="en-US" dirty="0"/>
              <a:t>and others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467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Complete Remaining ASR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Repeat data entry and Ready to Submit process on other required ASR forms (gray, green)</a:t>
            </a:r>
          </a:p>
          <a:p>
            <a:r>
              <a:rPr lang="en-US" dirty="0" smtClean="0"/>
              <a:t>Remember </a:t>
            </a:r>
            <a:endParaRPr lang="en-US" dirty="0"/>
          </a:p>
          <a:p>
            <a:pPr lvl="1"/>
            <a:r>
              <a:rPr lang="en-US" dirty="0"/>
              <a:t>Blue form page 2 controls gray form access</a:t>
            </a:r>
          </a:p>
          <a:p>
            <a:pPr lvl="1"/>
            <a:r>
              <a:rPr lang="en-US" dirty="0"/>
              <a:t>Blue form page 5 and cream form page 3 control access to new and past green forms</a:t>
            </a:r>
          </a:p>
          <a:p>
            <a:r>
              <a:rPr lang="en-US" dirty="0"/>
              <a:t>When status of all forms = Ready to Submit, click Ready to Submit All ASR Forms button on </a:t>
            </a:r>
            <a:r>
              <a:rPr lang="en-US" dirty="0" smtClean="0"/>
              <a:t>Navigation </a:t>
            </a:r>
            <a:r>
              <a:rPr lang="en-US" dirty="0"/>
              <a:t>Screen to trigger between form data error checks </a:t>
            </a:r>
          </a:p>
        </p:txBody>
      </p:sp>
    </p:spTree>
    <p:extLst>
      <p:ext uri="{BB962C8B-B14F-4D97-AF65-F5344CB8AC3E}">
        <p14:creationId xmlns:p14="http://schemas.microsoft.com/office/powerpoint/2010/main" val="35172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Resolve Between-Form Data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Data Errors Screen displays, resolve between-form data logic issues</a:t>
            </a:r>
          </a:p>
          <a:p>
            <a:r>
              <a:rPr lang="en-US" dirty="0"/>
              <a:t>Change data on either or both forms identified on the Data Errors Screen </a:t>
            </a:r>
          </a:p>
          <a:p>
            <a:r>
              <a:rPr lang="en-US" dirty="0"/>
              <a:t>Repeat Ready to Submit All ASR Forms process until you resolve all between-form data errors</a:t>
            </a:r>
          </a:p>
          <a:p>
            <a:r>
              <a:rPr lang="en-US" dirty="0"/>
              <a:t>See next slides for </a:t>
            </a:r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2" y="131712"/>
            <a:ext cx="9143998" cy="482030"/>
          </a:xfrm>
        </p:spPr>
        <p:txBody>
          <a:bodyPr/>
          <a:lstStyle/>
          <a:p>
            <a:r>
              <a:rPr lang="en-US" dirty="0"/>
              <a:t>Data Logic Between Forms</a:t>
            </a:r>
          </a:p>
          <a:p>
            <a:r>
              <a:rPr lang="en-US" dirty="0"/>
              <a:t> (blue/gray example continued)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4" y="1619447"/>
            <a:ext cx="8773774" cy="2867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7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28600" y="1604398"/>
            <a:ext cx="8686800" cy="4830047"/>
          </a:xfrm>
        </p:spPr>
        <p:txBody>
          <a:bodyPr>
            <a:normAutofit/>
          </a:bodyPr>
          <a:lstStyle/>
          <a:p>
            <a:r>
              <a:rPr lang="en-US" sz="2400" dirty="0"/>
              <a:t>Data entry in either of these rows on page 2 of the blue form triggers a gray form requirement. User must submit a gray form to complete the ASR submission process.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On gray form, PWS must report 4 connections: 1 in nuclear-related category and 3 in WWTP </a:t>
            </a:r>
            <a:r>
              <a:rPr lang="en-US" sz="2400" dirty="0" smtClean="0"/>
              <a:t>category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05" y="3739075"/>
            <a:ext cx="7879629" cy="248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269936"/>
            <a:ext cx="9143998" cy="482030"/>
          </a:xfrm>
        </p:spPr>
        <p:txBody>
          <a:bodyPr/>
          <a:lstStyle/>
          <a:p>
            <a:r>
              <a:rPr lang="en-US" dirty="0"/>
              <a:t>Data Logic Between Forms </a:t>
            </a:r>
            <a:br>
              <a:rPr lang="en-US" dirty="0"/>
            </a:br>
            <a:r>
              <a:rPr lang="en-US" dirty="0"/>
              <a:t>(blue/gray example) </a:t>
            </a:r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 flipV="1">
            <a:off x="7042245" y="3364637"/>
            <a:ext cx="533039" cy="16023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486182" y="4908864"/>
            <a:ext cx="608425" cy="3969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86182" y="5620964"/>
            <a:ext cx="608425" cy="3969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75713" y="3575713"/>
            <a:ext cx="3910469" cy="22437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1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3200" b="1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0820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ASR Helpful Hints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avoid data loss, don’t let your session time out</a:t>
            </a:r>
          </a:p>
          <a:p>
            <a:r>
              <a:rPr lang="en-US" dirty="0"/>
              <a:t>Make sure data is accurate, complete,                                 and logical (within and between forms)</a:t>
            </a:r>
          </a:p>
          <a:p>
            <a:r>
              <a:rPr lang="en-US" dirty="0"/>
              <a:t>Save (or print copies) of your final forms</a:t>
            </a:r>
          </a:p>
          <a:p>
            <a:r>
              <a:rPr lang="en-US" dirty="0"/>
              <a:t>Call or email us if have any problems!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-8311" y="600501"/>
            <a:ext cx="9143998" cy="555502"/>
          </a:xfrm>
        </p:spPr>
        <p:txBody>
          <a:bodyPr/>
          <a:lstStyle/>
          <a:p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Contact Information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0" y="6410673"/>
            <a:ext cx="9144000" cy="26927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www.DOH.WA.Gov/DrinkingWater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28844" y="1472177"/>
            <a:ext cx="5487610" cy="1312682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 algn="l">
              <a:buNone/>
            </a:pP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William.Bernier@doh.wa.gov</a:t>
            </a:r>
            <a:endParaRPr lang="en-US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(360) 236-3562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Picture Placeholder 12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216" y="4258347"/>
            <a:ext cx="1311007" cy="1312682"/>
          </a:xfrm>
          <a:prstGeom prst="rect">
            <a:avLst/>
          </a:prstGeo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471613"/>
            <a:ext cx="1311275" cy="1312862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2865438"/>
            <a:ext cx="1311275" cy="1312862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28844" y="2855151"/>
            <a:ext cx="5487610" cy="1312682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 algn="l">
              <a:buNone/>
            </a:pP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Steve.Deem@doh.wa.gov</a:t>
            </a:r>
            <a:endParaRPr lang="en-US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l"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(253) 395-6767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28843" y="4258347"/>
            <a:ext cx="5487610" cy="1312682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 algn="l">
              <a:buNone/>
            </a:pP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Nathan.Ikehara@doh.wa.gov</a:t>
            </a:r>
            <a:endParaRPr lang="en-US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(509) 509-2124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3229979"/>
            <a:ext cx="9135687" cy="3098249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Helpful Hints for </a:t>
            </a:r>
          </a:p>
          <a:p>
            <a:r>
              <a:rPr lang="en-US" altLang="en-US" sz="3200" b="1" dirty="0"/>
              <a:t>Proper Completion of</a:t>
            </a:r>
          </a:p>
          <a:p>
            <a:r>
              <a:rPr lang="en-US" altLang="en-US" sz="3200" b="1" dirty="0"/>
              <a:t>Blue Form</a:t>
            </a:r>
          </a:p>
        </p:txBody>
      </p:sp>
    </p:spTree>
    <p:extLst>
      <p:ext uri="{BB962C8B-B14F-4D97-AF65-F5344CB8AC3E}">
        <p14:creationId xmlns:p14="http://schemas.microsoft.com/office/powerpoint/2010/main" val="9806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en-US" dirty="0"/>
              <a:t>What is “Premises Isolation”?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of preventing contamination of                                the public water system </a:t>
            </a:r>
          </a:p>
          <a:p>
            <a:r>
              <a:rPr lang="en-US" dirty="0"/>
              <a:t>Concept:  isolate the customer’s plumbing system from purveyor’s distribution system</a:t>
            </a:r>
          </a:p>
          <a:p>
            <a:r>
              <a:rPr lang="en-US" dirty="0"/>
              <a:t>Other terms:  service protection, containment</a:t>
            </a:r>
          </a:p>
        </p:txBody>
      </p:sp>
    </p:spTree>
    <p:extLst>
      <p:ext uri="{BB962C8B-B14F-4D97-AF65-F5344CB8AC3E}">
        <p14:creationId xmlns:p14="http://schemas.microsoft.com/office/powerpoint/2010/main" val="21092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Premises Isolation Backflow Preventers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Install preventer on service line at either:</a:t>
            </a:r>
          </a:p>
          <a:p>
            <a:pPr lvl="1"/>
            <a:r>
              <a:rPr lang="en-US" dirty="0"/>
              <a:t>Meter or property line</a:t>
            </a:r>
          </a:p>
          <a:p>
            <a:pPr lvl="1"/>
            <a:r>
              <a:rPr lang="en-US" dirty="0"/>
              <a:t>An alternate location acceptable to the purveyor usually where service line enters customer’s building </a:t>
            </a:r>
          </a:p>
          <a:p>
            <a:r>
              <a:rPr lang="en-US" dirty="0"/>
              <a:t>If installed in alternate location,  must still function as a premises isolation preventer</a:t>
            </a:r>
          </a:p>
          <a:p>
            <a:r>
              <a:rPr lang="en-US" dirty="0"/>
              <a:t>Mandatory for all severe and high-hazard premises per WAC 246-290-490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313" y="2234138"/>
            <a:ext cx="9144000" cy="478522"/>
          </a:xfrm>
        </p:spPr>
        <p:txBody>
          <a:bodyPr/>
          <a:lstStyle/>
          <a:p>
            <a:r>
              <a:rPr lang="en-US" sz="3600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Applicable Regulatory Requirements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93073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Premises Isolation Backflow </a:t>
            </a:r>
            <a:r>
              <a:rPr lang="en-US" dirty="0" smtClean="0"/>
              <a:t>Preventer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5257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 smtClean="0"/>
              <a:t>Water Main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0" dirty="0" smtClean="0"/>
              <a:t>	</a:t>
            </a:r>
            <a:r>
              <a:rPr lang="en-US" altLang="en-US" sz="2400" b="1" dirty="0" smtClean="0"/>
              <a:t>Property Line</a:t>
            </a:r>
          </a:p>
          <a:p>
            <a:pPr lvl="3" eaLnBrk="1" hangingPunct="1"/>
            <a:endParaRPr lang="en-US" altLang="en-US" b="0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sz="3600" dirty="0" smtClean="0"/>
          </a:p>
        </p:txBody>
      </p:sp>
      <p:sp>
        <p:nvSpPr>
          <p:cNvPr id="5" name="AutoShape 4" descr="Dark upward diagonal"/>
          <p:cNvSpPr>
            <a:spLocks noChangeArrowheads="1"/>
          </p:cNvSpPr>
          <p:nvPr/>
        </p:nvSpPr>
        <p:spPr bwMode="auto">
          <a:xfrm>
            <a:off x="838200" y="4421188"/>
            <a:ext cx="838200" cy="457200"/>
          </a:xfrm>
          <a:prstGeom prst="cube">
            <a:avLst>
              <a:gd name="adj" fmla="val 24995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76400" y="4876800"/>
            <a:ext cx="36576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8600" y="4876800"/>
            <a:ext cx="609600" cy="1588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09600" y="2057400"/>
            <a:ext cx="0" cy="411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0" y="5474492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DOH-approved RPBA for premises isolation to protect public water system</a:t>
            </a:r>
            <a:r>
              <a:rPr lang="en-US" altLang="en-US" sz="24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8200" y="51054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-5400000">
            <a:off x="-2095500" y="3848100"/>
            <a:ext cx="4648200" cy="0"/>
          </a:xfrm>
          <a:prstGeom prst="line">
            <a:avLst/>
          </a:prstGeom>
          <a:noFill/>
          <a:ln w="6350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690" y="2419350"/>
            <a:ext cx="41148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1690" y="1509486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 9 High-Health Hazard Premises</a:t>
            </a:r>
          </a:p>
        </p:txBody>
      </p:sp>
      <p:sp>
        <p:nvSpPr>
          <p:cNvPr id="14" name="Up Arrow 15"/>
          <p:cNvSpPr>
            <a:spLocks noChangeArrowheads="1"/>
          </p:cNvSpPr>
          <p:nvPr/>
        </p:nvSpPr>
        <p:spPr bwMode="auto">
          <a:xfrm rot="-2465744">
            <a:off x="1365250" y="4921250"/>
            <a:ext cx="533400" cy="568325"/>
          </a:xfrm>
          <a:prstGeom prst="upArrow">
            <a:avLst>
              <a:gd name="adj1" fmla="val 50000"/>
              <a:gd name="adj2" fmla="val 49939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703944" y="2850016"/>
            <a:ext cx="482176" cy="321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92312" y="1649489"/>
            <a:ext cx="482176" cy="321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34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What is “In-Premises Prevention”?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of preventing contamination of                          consumer’s water system (plumbing)</a:t>
            </a:r>
          </a:p>
          <a:p>
            <a:r>
              <a:rPr lang="en-US" dirty="0"/>
              <a:t>Install backflow preventers at or near                        point of hazard (plumbing fixture) or to                              isolate an area (lab wing)</a:t>
            </a:r>
          </a:p>
          <a:p>
            <a:r>
              <a:rPr lang="en-US" dirty="0"/>
              <a:t>Other terms: internal protection, fixture protection, area </a:t>
            </a:r>
            <a:r>
              <a:rPr lang="en-US" dirty="0" smtClean="0"/>
              <a:t>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In-Premises Backflow Preventers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PWS may rely on only when premises isolation is not required</a:t>
            </a:r>
          </a:p>
          <a:p>
            <a:r>
              <a:rPr lang="en-US" dirty="0"/>
              <a:t>Not applicable to severe or high-hazard premises! </a:t>
            </a:r>
          </a:p>
          <a:p>
            <a:r>
              <a:rPr lang="en-US" dirty="0"/>
              <a:t>Required by Uniform Plumbing Code (UPC) amended for Washington</a:t>
            </a:r>
          </a:p>
          <a:p>
            <a:r>
              <a:rPr lang="en-US" dirty="0"/>
              <a:t>Enforced by Authority Having Jurisdiction (AHJ), usually the local city or county building </a:t>
            </a:r>
            <a:r>
              <a:rPr lang="en-US" dirty="0" smtClean="0"/>
              <a:t>official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0" y="253058"/>
            <a:ext cx="9143998" cy="482030"/>
          </a:xfrm>
        </p:spPr>
        <p:txBody>
          <a:bodyPr/>
          <a:lstStyle/>
          <a:p>
            <a:r>
              <a:rPr lang="en-US" dirty="0"/>
              <a:t>In-Premises </a:t>
            </a:r>
            <a:br>
              <a:rPr lang="en-US" dirty="0"/>
            </a:br>
            <a:r>
              <a:rPr lang="en-US" dirty="0"/>
              <a:t>Backflow Preventer Installation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8600" y="5943600"/>
            <a:ext cx="73914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09600" y="2438400"/>
            <a:ext cx="0" cy="3733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10" descr="C:\Documents and Settings\thn0303\Application Data\Microsoft\Media Catalog\Downloaded Clips\cl3c\j015124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545" y="4554537"/>
            <a:ext cx="2819400" cy="1617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 rot="-5400000">
            <a:off x="-1981200" y="3962400"/>
            <a:ext cx="4419600" cy="0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429000" y="3657600"/>
            <a:ext cx="9906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3429000" y="3657600"/>
            <a:ext cx="0" cy="2286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Cube 15"/>
          <p:cNvSpPr>
            <a:spLocks noChangeArrowheads="1"/>
          </p:cNvSpPr>
          <p:nvPr/>
        </p:nvSpPr>
        <p:spPr bwMode="auto">
          <a:xfrm>
            <a:off x="4421188" y="3505200"/>
            <a:ext cx="5334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4953000" y="3657600"/>
            <a:ext cx="1828800" cy="0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" name="Picture 2" descr="h:\My Pictures\three_sprinkl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45" y="2057400"/>
            <a:ext cx="2286000" cy="166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rot="10800000" flipV="1">
            <a:off x="228600" y="1981200"/>
            <a:ext cx="533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685800" y="2667000"/>
            <a:ext cx="533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378201" y="2144484"/>
            <a:ext cx="3211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Backflow preventer installed  (per UPC)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4498182" y="3237706"/>
            <a:ext cx="381000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24"/>
          <p:cNvCxnSpPr>
            <a:cxnSpLocks noChangeShapeType="1"/>
          </p:cNvCxnSpPr>
          <p:nvPr/>
        </p:nvCxnSpPr>
        <p:spPr bwMode="auto">
          <a:xfrm>
            <a:off x="1447800" y="5715000"/>
            <a:ext cx="8382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29"/>
          <p:cNvCxnSpPr>
            <a:cxnSpLocks noChangeShapeType="1"/>
          </p:cNvCxnSpPr>
          <p:nvPr/>
        </p:nvCxnSpPr>
        <p:spPr bwMode="auto">
          <a:xfrm>
            <a:off x="4572000" y="5791200"/>
            <a:ext cx="8382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2935288" y="4608512"/>
            <a:ext cx="6858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850335" y="2226976"/>
            <a:ext cx="2593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Property Line</a:t>
            </a:r>
            <a:endParaRPr lang="en-US" alt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95300" y="1552402"/>
            <a:ext cx="2593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S"/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99"/>
              </a:buClr>
              <a:buChar char="•"/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Water Main</a:t>
            </a:r>
            <a:endParaRPr lang="en-US" alt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Column B (pages 2 and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Column B, don’t include connections:</a:t>
            </a:r>
          </a:p>
          <a:p>
            <a:pPr lvl="1"/>
            <a:r>
              <a:rPr lang="en-US" dirty="0"/>
              <a:t>With DCVAs for premises isolation</a:t>
            </a:r>
          </a:p>
          <a:p>
            <a:pPr lvl="1"/>
            <a:r>
              <a:rPr lang="en-US" dirty="0"/>
              <a:t>Where PWS relies solely on </a:t>
            </a:r>
            <a:r>
              <a:rPr lang="en-US" dirty="0" smtClean="0"/>
              <a:t>fixture prevention </a:t>
            </a:r>
            <a:r>
              <a:rPr lang="en-US" dirty="0"/>
              <a:t>or area isolation (no premises isolation)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48398"/>
            <a:ext cx="8686800" cy="2536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04985" y="4128116"/>
            <a:ext cx="790113" cy="2365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Medical Table (page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question: </a:t>
            </a:r>
            <a:r>
              <a:rPr lang="en-US" dirty="0" smtClean="0"/>
              <a:t>how </a:t>
            </a:r>
            <a:r>
              <a:rPr lang="en-US" dirty="0"/>
              <a:t>should PWS report connections that serve more than one type of medical facility</a:t>
            </a:r>
          </a:p>
          <a:p>
            <a:r>
              <a:rPr lang="en-US" dirty="0"/>
              <a:t>Count connection under medical category that poses the highest hazard to water system </a:t>
            </a:r>
          </a:p>
          <a:p>
            <a:r>
              <a:rPr lang="en-US" dirty="0"/>
              <a:t>Don’t count same connection more                                     than once on Medical Category Table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</a:t>
            </a:r>
            <a:r>
              <a:rPr lang="en-US" dirty="0" smtClean="0"/>
              <a:t>Inventory—Failures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Failure is any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/>
              <a:t>Assembly doesn’t pass at least one field test in reporting year</a:t>
            </a:r>
          </a:p>
          <a:p>
            <a:pPr lvl="1"/>
            <a:r>
              <a:rPr lang="en-US" dirty="0"/>
              <a:t>Air gap doesn’t pass at least one inspection in reporting year</a:t>
            </a:r>
          </a:p>
          <a:p>
            <a:r>
              <a:rPr lang="en-US" dirty="0" smtClean="0"/>
              <a:t>Count </a:t>
            </a:r>
            <a:r>
              <a:rPr lang="en-US" dirty="0"/>
              <a:t>multiple failures of same assembly as one failure for the reporting year</a:t>
            </a:r>
          </a:p>
          <a:p>
            <a:r>
              <a:rPr lang="en-US" dirty="0" smtClean="0"/>
              <a:t>Report </a:t>
            </a:r>
            <a:r>
              <a:rPr lang="en-US" dirty="0"/>
              <a:t>the failure, even if assembly passes test after cleaning or repairs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Blue Form </a:t>
            </a:r>
            <a:r>
              <a:rPr lang="en-US" dirty="0" smtClean="0"/>
              <a:t>Inventory—Detectors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Count each detector assembly only once (don’t count bypass separately)</a:t>
            </a:r>
          </a:p>
          <a:p>
            <a:r>
              <a:rPr lang="en-US" dirty="0"/>
              <a:t>Count as one test the tests of mainline assembly and bypass assembly</a:t>
            </a:r>
          </a:p>
          <a:p>
            <a:r>
              <a:rPr lang="en-US" dirty="0"/>
              <a:t>Count as one failure the failure of: </a:t>
            </a:r>
          </a:p>
          <a:p>
            <a:pPr lvl="1"/>
            <a:r>
              <a:rPr lang="en-US" dirty="0"/>
              <a:t>Either the mainline or bypass assembly; or</a:t>
            </a:r>
          </a:p>
          <a:p>
            <a:pPr lvl="1"/>
            <a:r>
              <a:rPr lang="en-US" dirty="0"/>
              <a:t>Both the mainline and bypass assemblies</a:t>
            </a:r>
          </a:p>
          <a:p>
            <a:r>
              <a:rPr lang="en-US" dirty="0"/>
              <a:t>If take entire assembly out of service, count removal once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3229979"/>
            <a:ext cx="9135687" cy="3330477"/>
          </a:xfrm>
        </p:spPr>
        <p:txBody>
          <a:bodyPr>
            <a:normAutofit/>
          </a:bodyPr>
          <a:lstStyle/>
          <a:p>
            <a:r>
              <a:rPr lang="en-US" b="1" dirty="0" smtClean="0"/>
              <a:t>5 Minute Break</a:t>
            </a:r>
          </a:p>
          <a:p>
            <a:endParaRPr lang="en-US" b="1" dirty="0" smtClean="0"/>
          </a:p>
          <a:p>
            <a:r>
              <a:rPr lang="en-US" b="1" dirty="0" smtClean="0"/>
              <a:t>If you only </a:t>
            </a:r>
            <a:r>
              <a:rPr lang="en-US" b="1" dirty="0"/>
              <a:t>fill out blue and cream </a:t>
            </a:r>
            <a:r>
              <a:rPr lang="en-US" b="1" dirty="0" smtClean="0"/>
              <a:t>forms…</a:t>
            </a:r>
          </a:p>
          <a:p>
            <a:r>
              <a:rPr lang="en-US" b="1" dirty="0" smtClean="0"/>
              <a:t>you’re done now!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87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Annual Summary Report (ASR)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3200" b="1" dirty="0" smtClean="0"/>
              <a:t>Gray Form Completion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89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owerPoint Template" id="{C65037EC-C4D4-4CAA-8A7E-C398F214DE60}" vid="{AED6C29A-72F6-4589-8F8D-C424BBFCAB3B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owerPoint Template" id="{C65037EC-C4D4-4CAA-8A7E-C398F214DE60}" vid="{AED6C29A-72F6-4589-8F8D-C424BBFCAB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C0E1661DB1D42B04F1C7F5931BB11" ma:contentTypeVersion="2" ma:contentTypeDescription="Create a new document." ma:contentTypeScope="" ma:versionID="15810ad6ada6bcac0945cf8dcbec34cd">
  <xsd:schema xmlns:xsd="http://www.w3.org/2001/XMLSchema" xmlns:xs="http://www.w3.org/2001/XMLSchema" xmlns:p="http://schemas.microsoft.com/office/2006/metadata/properties" xmlns:ns2="705272f9-4722-48fb-941c-405cda110530" xmlns:ns3="fc8ba496-191c-4efa-995b-2397535f04d5" targetNamespace="http://schemas.microsoft.com/office/2006/metadata/properties" ma:root="true" ma:fieldsID="d7c5d361d88df2fe9bbacaa3d36a8807" ns2:_="" ns3:_="">
    <xsd:import namespace="705272f9-4722-48fb-941c-405cda110530"/>
    <xsd:import namespace="fc8ba496-191c-4efa-995b-2397535f0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272f9-4722-48fb-941c-405cda1105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a496-191c-4efa-995b-2397535f04d5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sources"/>
                    <xsd:enumeration value="News Release Process"/>
                  </xsd:restriction>
                </xsd:simpleType>
              </xsd:element>
            </xsd:sequence>
          </xsd:extension>
        </xsd:complexContent>
      </xsd:complexType>
    </xsd:element>
    <xsd:element name="Topic" ma:index="12" nillable="true" ma:displayName="Focus Area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risis/Risk Communication"/>
                    <xsd:enumeration value="General"/>
                    <xsd:enumeration value="Media Relations"/>
                    <xsd:enumeration value="Media Relations Articles"/>
                    <xsd:enumeration value="Social Media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c8ba496-191c-4efa-995b-2397535f04d5">
      <Value>Resources</Value>
    </Category>
    <Topic xmlns="fc8ba496-191c-4efa-995b-2397535f04d5">
      <Value>General</Value>
    </Topic>
    <_dlc_DocId xmlns="705272f9-4722-48fb-941c-405cda110530">7A4W3MJ5XWKC-2090435860-44</_dlc_DocId>
    <_dlc_DocIdUrl xmlns="705272f9-4722-48fb-941c-405cda110530">
      <Url>https://doh.sp.wa.gov/sites/OS/pr/cpa/_layouts/15/DocIdRedir.aspx?ID=7A4W3MJ5XWKC-2090435860-44</Url>
      <Description>7A4W3MJ5XWKC-2090435860-44</Description>
    </_dlc_DocIdUrl>
  </documentManagement>
</p:properties>
</file>

<file path=customXml/itemProps1.xml><?xml version="1.0" encoding="utf-8"?>
<ds:datastoreItem xmlns:ds="http://schemas.openxmlformats.org/officeDocument/2006/customXml" ds:itemID="{A0AD5374-A17A-4411-B5B1-B1A420660F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94A4BD-2151-4963-9D33-0B2855AC0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5848F-4C70-40E2-8E79-6248E3673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5272f9-4722-48fb-941c-405cda110530"/>
    <ds:schemaRef ds:uri="fc8ba496-191c-4efa-995b-2397535f0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DC88D5-7EBA-4E3B-B5BA-19FA6CF54732}">
  <ds:schemaRefs>
    <ds:schemaRef ds:uri="http://purl.org/dc/terms/"/>
    <ds:schemaRef ds:uri="http://schemas.microsoft.com/office/2006/metadata/properties"/>
    <ds:schemaRef ds:uri="705272f9-4722-48fb-941c-405cda110530"/>
    <ds:schemaRef ds:uri="http://schemas.microsoft.com/office/2006/documentManagement/types"/>
    <ds:schemaRef ds:uri="fc8ba496-191c-4efa-995b-2397535f04d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DRAFT PowerPoint Template</Template>
  <TotalTime>8294</TotalTime>
  <Words>4796</Words>
  <Application>Microsoft Office PowerPoint</Application>
  <PresentationFormat>On-screen Show (4:3)</PresentationFormat>
  <Paragraphs>616</Paragraphs>
  <Slides>114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24" baseType="lpstr">
      <vt:lpstr>Wingdings</vt:lpstr>
      <vt:lpstr>Segoe UI Black</vt:lpstr>
      <vt:lpstr>Arial</vt:lpstr>
      <vt:lpstr>Segoe UI Semibold</vt:lpstr>
      <vt:lpstr>Courier New</vt:lpstr>
      <vt:lpstr>Segoe UI</vt:lpstr>
      <vt:lpstr>Calibri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Dimitrova, Simana  (DOH)</dc:creator>
  <cp:lastModifiedBy>Holt, Gary N  (DOH)</cp:lastModifiedBy>
  <cp:revision>470</cp:revision>
  <dcterms:created xsi:type="dcterms:W3CDTF">2017-02-07T00:09:36Z</dcterms:created>
  <dcterms:modified xsi:type="dcterms:W3CDTF">2018-04-19T17:41:13Z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0x01010079BC0E1661DB1D42B04F1C7F5931BB11</vt:lpwstr>
  </property>
  <property fmtid="{D5CDD505-2E9C-101B-9397-08002B2CF9AE}" pid="3" name="_dlc_DocIdItemGuid">
    <vt:lpwstr>65316732-f21f-4854-a3ad-3e64a51cc75e</vt:lpwstr>
  </property>
</Properties>
</file>