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4" r:id="rId3"/>
    <p:sldId id="258" r:id="rId4"/>
    <p:sldId id="262" r:id="rId5"/>
    <p:sldId id="259"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dczervinski, Sara T (DOH)" initials="PST(" lastIdx="8" clrIdx="0">
    <p:extLst>
      <p:ext uri="{19B8F6BF-5375-455C-9EA6-DF929625EA0E}">
        <p15:presenceInfo xmlns:p15="http://schemas.microsoft.com/office/powerpoint/2012/main" userId="S-1-5-21-861101232-1114377890-312552118-34230" providerId="AD"/>
      </p:ext>
    </p:extLst>
  </p:cmAuthor>
  <p:cmAuthor id="2" name="Feskin, Melissa (DOH Intern/Volunteer)" initials="FM(I" lastIdx="4" clrIdx="1">
    <p:extLst>
      <p:ext uri="{19B8F6BF-5375-455C-9EA6-DF929625EA0E}">
        <p15:presenceInfo xmlns:p15="http://schemas.microsoft.com/office/powerpoint/2012/main" userId="S-1-5-21-861101232-1114377890-312552118-65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CC99"/>
    <a:srgbClr val="383D5A"/>
    <a:srgbClr val="E77778"/>
    <a:srgbClr val="FC976C"/>
    <a:srgbClr val="BED489"/>
    <a:srgbClr val="FFDB8F"/>
    <a:srgbClr val="7AC0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6" autoAdjust="0"/>
    <p:restoredTop sz="95377" autoAdjust="0"/>
  </p:normalViewPr>
  <p:slideViewPr>
    <p:cSldViewPr snapToGrid="0">
      <p:cViewPr varScale="1">
        <p:scale>
          <a:sx n="89" d="100"/>
          <a:sy n="89" d="100"/>
        </p:scale>
        <p:origin x="10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3112713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83442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291860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156723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77002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103142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217793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13834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172583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278592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026D5-F969-4012-BD06-C342A9487724}" type="datetimeFigureOut">
              <a:rPr lang="en-US" smtClean="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333C26-FE14-4AA9-91A9-3EC9494B2D47}" type="slidenum">
              <a:rPr lang="en-US" smtClean="0"/>
              <a:t>‹#›</a:t>
            </a:fld>
            <a:endParaRPr lang="en-US" dirty="0"/>
          </a:p>
        </p:txBody>
      </p:sp>
    </p:spTree>
    <p:extLst>
      <p:ext uri="{BB962C8B-B14F-4D97-AF65-F5344CB8AC3E}">
        <p14:creationId xmlns:p14="http://schemas.microsoft.com/office/powerpoint/2010/main" val="337364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026D5-F969-4012-BD06-C342A9487724}" type="datetimeFigureOut">
              <a:rPr lang="en-US" smtClean="0"/>
              <a:t>12/17/2019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33C26-FE14-4AA9-91A9-3EC9494B2D47}" type="slidenum">
              <a:rPr lang="en-US" smtClean="0"/>
              <a:t>‹#›</a:t>
            </a:fld>
            <a:endParaRPr lang="en-US" dirty="0"/>
          </a:p>
        </p:txBody>
      </p:sp>
    </p:spTree>
    <p:extLst>
      <p:ext uri="{BB962C8B-B14F-4D97-AF65-F5344CB8AC3E}">
        <p14:creationId xmlns:p14="http://schemas.microsoft.com/office/powerpoint/2010/main" val="2456464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www.youtube.com/playlist?list=PL82Z-swK0-4m8cdKQCnSKPP0_mKgBMqe9" TargetMode="External"/><Relationship Id="rId7" Type="http://schemas.openxmlformats.org/officeDocument/2006/relationships/slide" Target="slide6.xml"/><Relationship Id="rId2" Type="http://schemas.openxmlformats.org/officeDocument/2006/relationships/hyperlink" Target="https://www.cdc.gov/legionella/downloads/toolkit.pdf" TargetMode="Externa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hyperlink" Target="http://www.ashrae.org/" TargetMode="External"/><Relationship Id="rId2" Type="http://schemas.openxmlformats.org/officeDocument/2006/relationships/hyperlink" Target="https://www.cdc.gov/legionella/downloads/toolkit.pdf" TargetMode="External"/><Relationship Id="rId1" Type="http://schemas.openxmlformats.org/officeDocument/2006/relationships/slideLayout" Target="../slideLayouts/slideLayout7.xml"/><Relationship Id="rId5" Type="http://schemas.openxmlformats.org/officeDocument/2006/relationships/hyperlink" Target="https://www.doh.wa.gov/AboutUs/ProgramsandServices/DiseaseControlandHealthStatistics/CommunicableDiseaseEpidemiology" TargetMode="Externa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2777" y="270809"/>
            <a:ext cx="9225322" cy="1325563"/>
          </a:xfrm>
        </p:spPr>
        <p:txBody>
          <a:bodyPr>
            <a:normAutofit fontScale="90000"/>
          </a:bodyPr>
          <a:lstStyle/>
          <a:p>
            <a:pPr algn="ctr"/>
            <a:r>
              <a:rPr lang="en-US" sz="2400" dirty="0" smtClean="0">
                <a:latin typeface="Century Gothic" panose="020B0502020202020204" pitchFamily="34" charset="0"/>
              </a:rPr>
              <a:t>Water Management Plans for Healthcare Facilities </a:t>
            </a:r>
            <a:br>
              <a:rPr lang="en-US" sz="2400" dirty="0" smtClean="0">
                <a:latin typeface="Century Gothic" panose="020B0502020202020204" pitchFamily="34" charset="0"/>
              </a:rPr>
            </a:br>
            <a:r>
              <a:rPr lang="en-US" sz="3600" b="1" dirty="0">
                <a:solidFill>
                  <a:srgbClr val="009999"/>
                </a:solidFill>
                <a:latin typeface="Century Gothic" panose="020B0502020202020204" pitchFamily="34" charset="0"/>
              </a:rPr>
              <a:t>Editable Water System Process Flow </a:t>
            </a:r>
            <a:r>
              <a:rPr lang="en-US" sz="3600" b="1" dirty="0" smtClean="0">
                <a:solidFill>
                  <a:srgbClr val="009999"/>
                </a:solidFill>
                <a:latin typeface="Century Gothic" panose="020B0502020202020204" pitchFamily="34" charset="0"/>
              </a:rPr>
              <a:t>Diagrams</a:t>
            </a:r>
            <a:endParaRPr lang="en-US" sz="3600" b="1" dirty="0">
              <a:solidFill>
                <a:srgbClr val="009999"/>
              </a:solidFill>
              <a:latin typeface="Century Gothic" panose="020B0502020202020204" pitchFamily="34" charset="0"/>
            </a:endParaRPr>
          </a:p>
        </p:txBody>
      </p:sp>
      <p:sp>
        <p:nvSpPr>
          <p:cNvPr id="3" name="Content Placeholder 2"/>
          <p:cNvSpPr>
            <a:spLocks noGrp="1"/>
          </p:cNvSpPr>
          <p:nvPr>
            <p:ph idx="1"/>
          </p:nvPr>
        </p:nvSpPr>
        <p:spPr>
          <a:xfrm>
            <a:off x="144373" y="2061541"/>
            <a:ext cx="11933726" cy="2820516"/>
          </a:xfrm>
        </p:spPr>
        <p:txBody>
          <a:bodyPr>
            <a:normAutofit fontScale="25000" lnSpcReduction="20000"/>
          </a:bodyPr>
          <a:lstStyle/>
          <a:p>
            <a:pPr marL="0" indent="0">
              <a:lnSpc>
                <a:spcPct val="120000"/>
              </a:lnSpc>
              <a:spcBef>
                <a:spcPts val="0"/>
              </a:spcBef>
              <a:buNone/>
            </a:pPr>
            <a:r>
              <a:rPr lang="en-US" sz="6400" dirty="0">
                <a:latin typeface="+mj-lt"/>
              </a:rPr>
              <a:t>The Centers for Disease Control and Prevention (CDC) and the American Society of Heating, Refrigerating, and Air Conditioning Engineers (ASHRAE) recommend that healthcare facilities include a water flow diagram as part of </a:t>
            </a:r>
            <a:r>
              <a:rPr lang="en-US" sz="6400" dirty="0" smtClean="0">
                <a:latin typeface="+mj-lt"/>
              </a:rPr>
              <a:t>their </a:t>
            </a:r>
            <a:r>
              <a:rPr lang="en-US" sz="6400" dirty="0">
                <a:latin typeface="+mj-lt"/>
              </a:rPr>
              <a:t>water management plan. </a:t>
            </a:r>
            <a:r>
              <a:rPr lang="en-US" sz="6400" dirty="0" smtClean="0">
                <a:latin typeface="+mj-lt"/>
              </a:rPr>
              <a:t> The </a:t>
            </a:r>
            <a:r>
              <a:rPr lang="en-US" sz="6400" dirty="0">
                <a:latin typeface="+mj-lt"/>
              </a:rPr>
              <a:t>following editable flow </a:t>
            </a:r>
            <a:r>
              <a:rPr lang="en-US" sz="6400" dirty="0" smtClean="0">
                <a:latin typeface="+mj-lt"/>
              </a:rPr>
              <a:t>diagrams have </a:t>
            </a:r>
            <a:r>
              <a:rPr lang="en-US" sz="6400" dirty="0">
                <a:latin typeface="+mj-lt"/>
              </a:rPr>
              <a:t>been adapted for </a:t>
            </a:r>
            <a:r>
              <a:rPr lang="en-US" sz="6400" dirty="0" smtClean="0">
                <a:latin typeface="+mj-lt"/>
              </a:rPr>
              <a:t>use from the CDC and ASHRAE.  For more information on developing a water management program please visit the </a:t>
            </a:r>
            <a:r>
              <a:rPr lang="en-US" sz="6400" dirty="0" smtClean="0">
                <a:latin typeface="+mj-lt"/>
                <a:hlinkClick r:id="rId2"/>
              </a:rPr>
              <a:t>CDC</a:t>
            </a:r>
            <a:r>
              <a:rPr lang="en-US" sz="6400" dirty="0" smtClean="0">
                <a:latin typeface="+mj-lt"/>
              </a:rPr>
              <a:t> or view the Washington State Department of Health’s </a:t>
            </a:r>
            <a:r>
              <a:rPr lang="en-US" sz="6400" dirty="0" smtClean="0">
                <a:latin typeface="+mj-lt"/>
                <a:hlinkClick r:id="rId3"/>
              </a:rPr>
              <a:t>seven-part video series </a:t>
            </a:r>
            <a:r>
              <a:rPr lang="en-US" sz="6400" dirty="0">
                <a:latin typeface="+mj-lt"/>
              </a:rPr>
              <a:t>on </a:t>
            </a:r>
            <a:r>
              <a:rPr lang="en-US" sz="6400" i="1" dirty="0">
                <a:latin typeface="+mj-lt"/>
              </a:rPr>
              <a:t>Legionella </a:t>
            </a:r>
            <a:r>
              <a:rPr lang="en-US" sz="6400" dirty="0">
                <a:latin typeface="+mj-lt"/>
              </a:rPr>
              <a:t>and Water System </a:t>
            </a:r>
            <a:r>
              <a:rPr lang="en-US" sz="6400" dirty="0" smtClean="0">
                <a:latin typeface="+mj-lt"/>
              </a:rPr>
              <a:t>Management for long-term care facilities.</a:t>
            </a:r>
          </a:p>
          <a:p>
            <a:pPr marL="0" indent="0">
              <a:lnSpc>
                <a:spcPct val="120000"/>
              </a:lnSpc>
              <a:spcBef>
                <a:spcPts val="0"/>
              </a:spcBef>
              <a:buNone/>
            </a:pPr>
            <a:endParaRPr lang="en-US" sz="6400" dirty="0">
              <a:latin typeface="+mj-lt"/>
            </a:endParaRPr>
          </a:p>
          <a:p>
            <a:pPr marL="0" indent="0">
              <a:lnSpc>
                <a:spcPct val="120000"/>
              </a:lnSpc>
              <a:spcBef>
                <a:spcPts val="0"/>
              </a:spcBef>
              <a:buNone/>
            </a:pPr>
            <a:r>
              <a:rPr lang="en-US" sz="6400" dirty="0" smtClean="0">
                <a:latin typeface="+mj-lt"/>
              </a:rPr>
              <a:t>The sample diagrams in this document provide healthcare facilities </a:t>
            </a:r>
            <a:r>
              <a:rPr lang="en-US" sz="6400" dirty="0">
                <a:latin typeface="+mj-lt"/>
              </a:rPr>
              <a:t>with the ability to create </a:t>
            </a:r>
            <a:r>
              <a:rPr lang="en-US" sz="6400" dirty="0" smtClean="0">
                <a:latin typeface="+mj-lt"/>
              </a:rPr>
              <a:t>a customized </a:t>
            </a:r>
            <a:r>
              <a:rPr lang="en-US" sz="6400" dirty="0">
                <a:latin typeface="+mj-lt"/>
              </a:rPr>
              <a:t>diagram detailed to individual facility needs. </a:t>
            </a:r>
            <a:r>
              <a:rPr lang="en-US" sz="6400" dirty="0" smtClean="0">
                <a:latin typeface="+mj-lt"/>
              </a:rPr>
              <a:t>This document contains four example water flows:  </a:t>
            </a:r>
          </a:p>
          <a:p>
            <a:pPr marL="0" indent="0">
              <a:lnSpc>
                <a:spcPct val="120000"/>
              </a:lnSpc>
              <a:spcBef>
                <a:spcPts val="0"/>
              </a:spcBef>
              <a:buNone/>
            </a:pPr>
            <a:endParaRPr lang="en-US" sz="6400" dirty="0" smtClean="0">
              <a:latin typeface="+mj-lt"/>
            </a:endParaRPr>
          </a:p>
          <a:p>
            <a:pPr marL="457200" indent="-457200">
              <a:lnSpc>
                <a:spcPct val="120000"/>
              </a:lnSpc>
              <a:spcBef>
                <a:spcPts val="0"/>
              </a:spcBef>
              <a:buFont typeface="+mj-lt"/>
              <a:buAutoNum type="arabicPeriod"/>
            </a:pPr>
            <a:r>
              <a:rPr lang="en-US" sz="6400" dirty="0" smtClean="0">
                <a:latin typeface="+mj-lt"/>
                <a:hlinkClick r:id="rId4" action="ppaction://hlinksldjump"/>
              </a:rPr>
              <a:t>Blank water flow</a:t>
            </a:r>
            <a:endParaRPr lang="en-US" sz="6400" dirty="0" smtClean="0">
              <a:latin typeface="+mj-lt"/>
            </a:endParaRPr>
          </a:p>
          <a:p>
            <a:pPr marL="457200" indent="-457200">
              <a:lnSpc>
                <a:spcPct val="120000"/>
              </a:lnSpc>
              <a:spcBef>
                <a:spcPts val="0"/>
              </a:spcBef>
              <a:buFont typeface="+mj-lt"/>
              <a:buAutoNum type="arabicPeriod"/>
            </a:pPr>
            <a:r>
              <a:rPr lang="en-US" sz="6400" dirty="0">
                <a:latin typeface="+mj-lt"/>
                <a:hlinkClick r:id="rId5" action="ppaction://hlinksldjump"/>
              </a:rPr>
              <a:t>Basic water flow</a:t>
            </a:r>
            <a:endParaRPr lang="en-US" sz="6400" dirty="0">
              <a:latin typeface="+mj-lt"/>
            </a:endParaRPr>
          </a:p>
          <a:p>
            <a:pPr marL="457200" indent="-457200">
              <a:lnSpc>
                <a:spcPct val="120000"/>
              </a:lnSpc>
              <a:spcBef>
                <a:spcPts val="0"/>
              </a:spcBef>
              <a:buFont typeface="+mj-lt"/>
              <a:buAutoNum type="arabicPeriod"/>
            </a:pPr>
            <a:r>
              <a:rPr lang="en-US" sz="6400" dirty="0" smtClean="0">
                <a:latin typeface="+mj-lt"/>
                <a:hlinkClick r:id="rId6" action="ppaction://hlinksldjump"/>
              </a:rPr>
              <a:t>Hazard and risk assessment flow</a:t>
            </a:r>
            <a:endParaRPr lang="en-US" sz="6400" dirty="0" smtClean="0">
              <a:latin typeface="+mj-lt"/>
            </a:endParaRPr>
          </a:p>
          <a:p>
            <a:pPr marL="457200" indent="-457200">
              <a:lnSpc>
                <a:spcPct val="120000"/>
              </a:lnSpc>
              <a:spcBef>
                <a:spcPts val="0"/>
              </a:spcBef>
              <a:buFont typeface="+mj-lt"/>
              <a:buAutoNum type="arabicPeriod"/>
            </a:pPr>
            <a:r>
              <a:rPr lang="en-US" sz="6400" dirty="0" smtClean="0">
                <a:latin typeface="+mj-lt"/>
                <a:hlinkClick r:id="rId7" action="ppaction://hlinksldjump"/>
              </a:rPr>
              <a:t>Monitoring and controls flow</a:t>
            </a:r>
            <a:endParaRPr lang="en-US" sz="6400" dirty="0" smtClean="0">
              <a:latin typeface="+mj-lt"/>
            </a:endParaRPr>
          </a:p>
          <a:p>
            <a:pPr marL="457200" indent="-457200">
              <a:lnSpc>
                <a:spcPct val="120000"/>
              </a:lnSpc>
              <a:spcBef>
                <a:spcPts val="0"/>
              </a:spcBef>
              <a:buFont typeface="+mj-lt"/>
              <a:buAutoNum type="arabicPeriod"/>
            </a:pPr>
            <a:endParaRPr lang="en-US" sz="6400" dirty="0" smtClean="0">
              <a:latin typeface="+mj-lt"/>
            </a:endParaRPr>
          </a:p>
          <a:p>
            <a:pPr marL="0" indent="0">
              <a:lnSpc>
                <a:spcPct val="120000"/>
              </a:lnSpc>
              <a:spcBef>
                <a:spcPts val="0"/>
              </a:spcBef>
              <a:buNone/>
            </a:pPr>
            <a:endParaRPr lang="en-US" sz="4000" dirty="0">
              <a:latin typeface="+mj-lt"/>
            </a:endParaRPr>
          </a:p>
          <a:p>
            <a:pPr marL="0" indent="0">
              <a:lnSpc>
                <a:spcPct val="120000"/>
              </a:lnSpc>
              <a:spcBef>
                <a:spcPts val="0"/>
              </a:spcBef>
              <a:buNone/>
            </a:pPr>
            <a:endParaRPr lang="en-US" sz="4000" b="1" dirty="0" smtClean="0">
              <a:latin typeface="+mj-lt"/>
            </a:endParaRPr>
          </a:p>
          <a:p>
            <a:pPr marL="0" indent="0">
              <a:buNone/>
            </a:pPr>
            <a:endParaRPr lang="en-US" sz="6400" dirty="0"/>
          </a:p>
        </p:txBody>
      </p:sp>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89883" y="5146296"/>
            <a:ext cx="2452863" cy="1329808"/>
          </a:xfrm>
          <a:prstGeom prst="rect">
            <a:avLst/>
          </a:prstGeom>
        </p:spPr>
      </p:pic>
      <p:pic>
        <p:nvPicPr>
          <p:cNvPr id="5" name="Picture 4"/>
          <p:cNvPicPr>
            <a:picLocks noChangeAspect="1"/>
          </p:cNvPicPr>
          <p:nvPr/>
        </p:nvPicPr>
        <p:blipFill>
          <a:blip r:embed="rId9"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355208" y="176494"/>
            <a:ext cx="2497569" cy="1514194"/>
          </a:xfrm>
          <a:prstGeom prst="rect">
            <a:avLst/>
          </a:prstGeom>
        </p:spPr>
      </p:pic>
      <p:sp>
        <p:nvSpPr>
          <p:cNvPr id="6" name="TextBox 5"/>
          <p:cNvSpPr txBox="1"/>
          <p:nvPr/>
        </p:nvSpPr>
        <p:spPr>
          <a:xfrm>
            <a:off x="10122944" y="6282462"/>
            <a:ext cx="1420009" cy="276999"/>
          </a:xfrm>
          <a:prstGeom prst="rect">
            <a:avLst/>
          </a:prstGeom>
          <a:noFill/>
        </p:spPr>
        <p:txBody>
          <a:bodyPr wrap="square" rtlCol="0">
            <a:spAutoFit/>
          </a:bodyPr>
          <a:lstStyle/>
          <a:p>
            <a:r>
              <a:rPr lang="en-US" sz="1200" dirty="0" smtClean="0"/>
              <a:t>DOH 420-270</a:t>
            </a:r>
            <a:endParaRPr lang="en-US" sz="1200" dirty="0"/>
          </a:p>
        </p:txBody>
      </p:sp>
    </p:spTree>
    <p:extLst>
      <p:ext uri="{BB962C8B-B14F-4D97-AF65-F5344CB8AC3E}">
        <p14:creationId xmlns:p14="http://schemas.microsoft.com/office/powerpoint/2010/main" val="291119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latin typeface="Century Gothic" panose="020B0502020202020204" pitchFamily="34" charset="0"/>
              </a:rPr>
              <a:t>Water Management Plans for Healthcare Facilities </a:t>
            </a:r>
            <a:br>
              <a:rPr lang="en-US" sz="2400" dirty="0" smtClean="0">
                <a:latin typeface="Century Gothic" panose="020B0502020202020204" pitchFamily="34" charset="0"/>
              </a:rPr>
            </a:br>
            <a:r>
              <a:rPr lang="en-US" sz="3600" b="1" dirty="0">
                <a:solidFill>
                  <a:srgbClr val="009999"/>
                </a:solidFill>
                <a:latin typeface="Century Gothic" panose="020B0502020202020204" pitchFamily="34" charset="0"/>
              </a:rPr>
              <a:t>Editable Water System Process Flow </a:t>
            </a:r>
            <a:r>
              <a:rPr lang="en-US" sz="3600" b="1" dirty="0" smtClean="0">
                <a:solidFill>
                  <a:srgbClr val="009999"/>
                </a:solidFill>
                <a:latin typeface="Century Gothic" panose="020B0502020202020204" pitchFamily="34" charset="0"/>
              </a:rPr>
              <a:t>Diagrams</a:t>
            </a:r>
            <a:endParaRPr lang="en-US" sz="3600" b="1" dirty="0">
              <a:solidFill>
                <a:srgbClr val="009999"/>
              </a:solidFill>
              <a:latin typeface="Century Gothic" panose="020B0502020202020204" pitchFamily="34" charset="0"/>
            </a:endParaRPr>
          </a:p>
        </p:txBody>
      </p:sp>
      <p:sp>
        <p:nvSpPr>
          <p:cNvPr id="3" name="Content Placeholder 2"/>
          <p:cNvSpPr>
            <a:spLocks noGrp="1"/>
          </p:cNvSpPr>
          <p:nvPr>
            <p:ph idx="1"/>
          </p:nvPr>
        </p:nvSpPr>
        <p:spPr>
          <a:xfrm>
            <a:off x="129137" y="1536944"/>
            <a:ext cx="11933726" cy="2820516"/>
          </a:xfrm>
        </p:spPr>
        <p:txBody>
          <a:bodyPr>
            <a:normAutofit/>
          </a:bodyPr>
          <a:lstStyle/>
          <a:p>
            <a:pPr marL="0" indent="0">
              <a:buNone/>
            </a:pPr>
            <a:r>
              <a:rPr lang="en-US" sz="1600" b="1" dirty="0" smtClean="0">
                <a:latin typeface="+mj-lt"/>
              </a:rPr>
              <a:t>Instructions:</a:t>
            </a:r>
          </a:p>
          <a:p>
            <a:pPr marL="0" indent="0">
              <a:buNone/>
            </a:pPr>
            <a:r>
              <a:rPr lang="en-US" sz="1600" dirty="0" smtClean="0">
                <a:latin typeface="+mj-lt"/>
              </a:rPr>
              <a:t>The </a:t>
            </a:r>
            <a:r>
              <a:rPr lang="en-US" sz="1600" dirty="0">
                <a:latin typeface="+mj-lt"/>
              </a:rPr>
              <a:t>diagrams and icons in this document are editable. Users will be able to add, delete, or edit any portion of the diagram. This  includes moving arrows and boxes to customize for your specific facility.</a:t>
            </a:r>
          </a:p>
          <a:p>
            <a:pPr marL="0" indent="0">
              <a:buNone/>
            </a:pPr>
            <a:endParaRPr lang="en-US" sz="1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91850" y="5092508"/>
            <a:ext cx="3028301" cy="1637806"/>
          </a:xfrm>
          <a:prstGeom prst="rect">
            <a:avLst/>
          </a:prstGeom>
        </p:spPr>
      </p:pic>
      <p:sp>
        <p:nvSpPr>
          <p:cNvPr id="5" name="TextBox 4"/>
          <p:cNvSpPr txBox="1"/>
          <p:nvPr/>
        </p:nvSpPr>
        <p:spPr>
          <a:xfrm>
            <a:off x="208230" y="2661719"/>
            <a:ext cx="8683620" cy="1477328"/>
          </a:xfrm>
          <a:prstGeom prst="rect">
            <a:avLst/>
          </a:prstGeom>
          <a:noFill/>
        </p:spPr>
        <p:txBody>
          <a:bodyPr wrap="square" rtlCol="0">
            <a:spAutoFit/>
          </a:bodyPr>
          <a:lstStyle/>
          <a:p>
            <a:r>
              <a:rPr lang="en-US" dirty="0" smtClean="0"/>
              <a:t>Step 1: Right-click on the boxes that you would like to edit</a:t>
            </a:r>
          </a:p>
          <a:p>
            <a:r>
              <a:rPr lang="en-US" dirty="0" smtClean="0"/>
              <a:t>Step 2: Click edit text, then type desired text </a:t>
            </a:r>
          </a:p>
          <a:p>
            <a:endParaRPr lang="en-US" dirty="0" smtClean="0"/>
          </a:p>
          <a:p>
            <a:r>
              <a:rPr lang="en-US" dirty="0" smtClean="0"/>
              <a:t>You may select and move portions of the diagram (boxes, arrows or lines) by left clicking the item and dragging it to desired location on the diagram. </a:t>
            </a:r>
            <a:endParaRPr lang="en-US" dirty="0"/>
          </a:p>
        </p:txBody>
      </p:sp>
      <p:pic>
        <p:nvPicPr>
          <p:cNvPr id="6" name="Picture 5"/>
          <p:cNvPicPr>
            <a:picLocks noChangeAspect="1"/>
          </p:cNvPicPr>
          <p:nvPr/>
        </p:nvPicPr>
        <p:blipFill rotWithShape="1">
          <a:blip r:embed="rId3"/>
          <a:srcRect l="12251" t="16915" r="30015" b="43007"/>
          <a:stretch/>
        </p:blipFill>
        <p:spPr>
          <a:xfrm>
            <a:off x="2353407" y="4291276"/>
            <a:ext cx="3686764" cy="1602463"/>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39624" t="20268" r="5623" b="18611"/>
          <a:stretch/>
        </p:blipFill>
        <p:spPr>
          <a:xfrm>
            <a:off x="6096000" y="3955596"/>
            <a:ext cx="1674891" cy="2616452"/>
          </a:xfrm>
          <a:prstGeom prst="rect">
            <a:avLst/>
          </a:prstGeom>
        </p:spPr>
      </p:pic>
      <p:sp>
        <p:nvSpPr>
          <p:cNvPr id="8" name="Rectangle 7"/>
          <p:cNvSpPr/>
          <p:nvPr/>
        </p:nvSpPr>
        <p:spPr>
          <a:xfrm>
            <a:off x="5984341" y="4971899"/>
            <a:ext cx="1973655" cy="2919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20259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708474" y="383658"/>
            <a:ext cx="6093308" cy="5838404"/>
            <a:chOff x="1723598" y="0"/>
            <a:chExt cx="8011118" cy="6858000"/>
          </a:xfrm>
        </p:grpSpPr>
        <p:sp>
          <p:nvSpPr>
            <p:cNvPr id="2" name="Rounded Rectangle 1"/>
            <p:cNvSpPr/>
            <p:nvPr/>
          </p:nvSpPr>
          <p:spPr>
            <a:xfrm>
              <a:off x="1723601" y="0"/>
              <a:ext cx="8011115" cy="1278542"/>
            </a:xfrm>
            <a:prstGeom prst="roundRect">
              <a:avLst/>
            </a:prstGeom>
            <a:solidFill>
              <a:srgbClr val="7AC0E9"/>
            </a:solidFill>
            <a:ln>
              <a:solidFill>
                <a:srgbClr val="7AC0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p:cNvSpPr/>
            <p:nvPr/>
          </p:nvSpPr>
          <p:spPr>
            <a:xfrm>
              <a:off x="1723600" y="1397226"/>
              <a:ext cx="8011115" cy="1278542"/>
            </a:xfrm>
            <a:prstGeom prst="roundRect">
              <a:avLst/>
            </a:prstGeom>
            <a:solidFill>
              <a:srgbClr val="BED489"/>
            </a:solidFill>
            <a:ln>
              <a:solidFill>
                <a:srgbClr val="BED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3"/>
            <p:cNvSpPr/>
            <p:nvPr/>
          </p:nvSpPr>
          <p:spPr>
            <a:xfrm>
              <a:off x="1723600" y="2791757"/>
              <a:ext cx="8011115" cy="1278542"/>
            </a:xfrm>
            <a:prstGeom prst="roundRect">
              <a:avLst/>
            </a:prstGeom>
            <a:solidFill>
              <a:srgbClr val="FFDB8F"/>
            </a:solidFill>
            <a:ln>
              <a:solidFill>
                <a:srgbClr val="FFDB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1723599" y="4186288"/>
              <a:ext cx="8011115" cy="1278542"/>
            </a:xfrm>
            <a:prstGeom prst="roundRect">
              <a:avLst/>
            </a:prstGeom>
            <a:solidFill>
              <a:srgbClr val="FC976C"/>
            </a:solidFill>
            <a:ln>
              <a:solidFill>
                <a:srgbClr val="FC97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1723598" y="5579458"/>
              <a:ext cx="8011115" cy="1278542"/>
            </a:xfrm>
            <a:prstGeom prst="roundRect">
              <a:avLst/>
            </a:prstGeom>
            <a:solidFill>
              <a:srgbClr val="E77778"/>
            </a:solidFill>
            <a:ln>
              <a:solidFill>
                <a:srgbClr val="E77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ounded Rectangle 19"/>
          <p:cNvSpPr/>
          <p:nvPr/>
        </p:nvSpPr>
        <p:spPr>
          <a:xfrm>
            <a:off x="8143864" y="1861326"/>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3192303" y="1866255"/>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6143622" y="1902240"/>
            <a:ext cx="951601" cy="4020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ounded Rectangle 43"/>
          <p:cNvSpPr/>
          <p:nvPr/>
        </p:nvSpPr>
        <p:spPr>
          <a:xfrm>
            <a:off x="4060694" y="581297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Elbow Connector 16"/>
          <p:cNvCxnSpPr/>
          <p:nvPr/>
        </p:nvCxnSpPr>
        <p:spPr>
          <a:xfrm>
            <a:off x="4734861" y="3312930"/>
            <a:ext cx="495922" cy="332730"/>
          </a:xfrm>
          <a:prstGeom prst="bentConnector3">
            <a:avLst>
              <a:gd name="adj1" fmla="val 182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770396" y="3309524"/>
            <a:ext cx="18847" cy="10870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30678" y="3108908"/>
            <a:ext cx="1823774" cy="785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3608175" y="3560436"/>
            <a:ext cx="1076110" cy="566070"/>
          </a:xfrm>
          <a:prstGeom prst="bentConnector3">
            <a:avLst>
              <a:gd name="adj1" fmla="val 8189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8" idx="2"/>
          </p:cNvCxnSpPr>
          <p:nvPr/>
        </p:nvCxnSpPr>
        <p:spPr>
          <a:xfrm flipH="1">
            <a:off x="5863570" y="795089"/>
            <a:ext cx="6644" cy="23138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82391" y="4737715"/>
            <a:ext cx="1" cy="10752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H="1">
            <a:off x="1926013" y="3836574"/>
            <a:ext cx="3652394" cy="651397"/>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endCxn id="44" idx="3"/>
          </p:cNvCxnSpPr>
          <p:nvPr/>
        </p:nvCxnSpPr>
        <p:spPr>
          <a:xfrm rot="5400000">
            <a:off x="5097744" y="2646477"/>
            <a:ext cx="3643297" cy="303082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3618846" y="437972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ounded Rectangle 78"/>
          <p:cNvSpPr/>
          <p:nvPr/>
        </p:nvSpPr>
        <p:spPr>
          <a:xfrm>
            <a:off x="6860033" y="439658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ounded Rectangle 79"/>
          <p:cNvSpPr/>
          <p:nvPr/>
        </p:nvSpPr>
        <p:spPr>
          <a:xfrm>
            <a:off x="5249109" y="438172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ounded Rectangle 82"/>
          <p:cNvSpPr/>
          <p:nvPr/>
        </p:nvSpPr>
        <p:spPr>
          <a:xfrm>
            <a:off x="5197135" y="347168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ounded Rectangle 83"/>
          <p:cNvSpPr/>
          <p:nvPr/>
        </p:nvSpPr>
        <p:spPr>
          <a:xfrm>
            <a:off x="6754452" y="2964284"/>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ounded Rectangle 84"/>
          <p:cNvSpPr/>
          <p:nvPr/>
        </p:nvSpPr>
        <p:spPr>
          <a:xfrm>
            <a:off x="3557081" y="2922877"/>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5198571" y="453957"/>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ounded Rectangle 99"/>
          <p:cNvSpPr/>
          <p:nvPr/>
        </p:nvSpPr>
        <p:spPr>
          <a:xfrm>
            <a:off x="7346688" y="1894797"/>
            <a:ext cx="545711" cy="3872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ounded Rectangle 100"/>
          <p:cNvSpPr/>
          <p:nvPr/>
        </p:nvSpPr>
        <p:spPr>
          <a:xfrm>
            <a:off x="4889638" y="1859380"/>
            <a:ext cx="722467" cy="5333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ounded Rectangle 115"/>
          <p:cNvSpPr/>
          <p:nvPr/>
        </p:nvSpPr>
        <p:spPr>
          <a:xfrm>
            <a:off x="3389051" y="1125386"/>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ounded Rectangle 117"/>
          <p:cNvSpPr/>
          <p:nvPr/>
        </p:nvSpPr>
        <p:spPr>
          <a:xfrm>
            <a:off x="3992334" y="1901605"/>
            <a:ext cx="742433" cy="3942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 name="Elbow Connector 119"/>
          <p:cNvCxnSpPr>
            <a:endCxn id="116" idx="0"/>
          </p:cNvCxnSpPr>
          <p:nvPr/>
        </p:nvCxnSpPr>
        <p:spPr>
          <a:xfrm rot="10800000" flipV="1">
            <a:off x="4060694" y="889224"/>
            <a:ext cx="1802876" cy="236161"/>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0" name="Equal 129"/>
          <p:cNvSpPr/>
          <p:nvPr/>
        </p:nvSpPr>
        <p:spPr>
          <a:xfrm rot="5400000">
            <a:off x="4756605" y="81446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1" name="Equal 130"/>
          <p:cNvSpPr/>
          <p:nvPr/>
        </p:nvSpPr>
        <p:spPr>
          <a:xfrm rot="5400000">
            <a:off x="5352430" y="302527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1" name="Elbow Connector 140"/>
          <p:cNvCxnSpPr>
            <a:endCxn id="23" idx="0"/>
          </p:cNvCxnSpPr>
          <p:nvPr/>
        </p:nvCxnSpPr>
        <p:spPr>
          <a:xfrm rot="10800000" flipV="1">
            <a:off x="3439110" y="1656773"/>
            <a:ext cx="2437454" cy="20948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4" name="Equal 143"/>
          <p:cNvSpPr/>
          <p:nvPr/>
        </p:nvSpPr>
        <p:spPr>
          <a:xfrm rot="5400000">
            <a:off x="3803523" y="159430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6" name="Elbow Connector 145"/>
          <p:cNvCxnSpPr>
            <a:endCxn id="20" idx="0"/>
          </p:cNvCxnSpPr>
          <p:nvPr/>
        </p:nvCxnSpPr>
        <p:spPr>
          <a:xfrm>
            <a:off x="5876564" y="1656773"/>
            <a:ext cx="2514107" cy="20455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p:nvPr/>
        </p:nvCxnSpPr>
        <p:spPr>
          <a:xfrm rot="5400000">
            <a:off x="4237238" y="1566538"/>
            <a:ext cx="173717" cy="181337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Elbow Connector 156"/>
          <p:cNvCxnSpPr>
            <a:stCxn id="40" idx="2"/>
          </p:cNvCxnSpPr>
          <p:nvPr/>
        </p:nvCxnSpPr>
        <p:spPr>
          <a:xfrm rot="16200000" flipH="1">
            <a:off x="7396666" y="1527000"/>
            <a:ext cx="260896" cy="181538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80" idx="2"/>
          </p:cNvCxnSpPr>
          <p:nvPr/>
        </p:nvCxnSpPr>
        <p:spPr>
          <a:xfrm>
            <a:off x="5920752" y="4722854"/>
            <a:ext cx="0" cy="12540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5920752" y="3812820"/>
            <a:ext cx="0" cy="5666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7619543" y="2288904"/>
            <a:ext cx="0" cy="2567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347696" y="2282095"/>
            <a:ext cx="3220" cy="2635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a:off x="6661491" y="1656773"/>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a:off x="7619543" y="1656773"/>
            <a:ext cx="0" cy="2380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a:off x="5256282" y="1658081"/>
            <a:ext cx="1287" cy="1941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4356834" y="1643421"/>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6" name="Equal 195"/>
          <p:cNvSpPr/>
          <p:nvPr/>
        </p:nvSpPr>
        <p:spPr>
          <a:xfrm rot="5400000">
            <a:off x="7134364" y="158612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9" name="Equal 198"/>
          <p:cNvSpPr/>
          <p:nvPr/>
        </p:nvSpPr>
        <p:spPr>
          <a:xfrm>
            <a:off x="5784557" y="952775"/>
            <a:ext cx="184013" cy="173736"/>
          </a:xfrm>
          <a:prstGeom prst="mathEqual">
            <a:avLst>
              <a:gd name="adj1" fmla="val 5330"/>
              <a:gd name="adj2" fmla="val 199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2" name="Elbow Connector 201"/>
          <p:cNvCxnSpPr/>
          <p:nvPr/>
        </p:nvCxnSpPr>
        <p:spPr>
          <a:xfrm rot="10800000">
            <a:off x="4284755" y="3305652"/>
            <a:ext cx="1642799" cy="779573"/>
          </a:xfrm>
          <a:prstGeom prst="bentConnector3">
            <a:avLst>
              <a:gd name="adj1" fmla="val 99863"/>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rot="16200000">
            <a:off x="2424683" y="5541889"/>
            <a:ext cx="871690" cy="276999"/>
          </a:xfrm>
          <a:prstGeom prst="rect">
            <a:avLst/>
          </a:prstGeom>
          <a:noFill/>
        </p:spPr>
        <p:txBody>
          <a:bodyPr wrap="square" rtlCol="0">
            <a:spAutoFit/>
          </a:bodyPr>
          <a:lstStyle/>
          <a:p>
            <a:r>
              <a:rPr lang="en-US" sz="1200" b="1" dirty="0" smtClean="0"/>
              <a:t>5. Waste</a:t>
            </a:r>
            <a:endParaRPr lang="en-US" sz="1200" b="1" dirty="0"/>
          </a:p>
        </p:txBody>
      </p:sp>
      <p:sp>
        <p:nvSpPr>
          <p:cNvPr id="208" name="TextBox 207"/>
          <p:cNvSpPr txBox="1"/>
          <p:nvPr/>
        </p:nvSpPr>
        <p:spPr>
          <a:xfrm rot="16200000">
            <a:off x="2400862" y="4234113"/>
            <a:ext cx="1078239" cy="461665"/>
          </a:xfrm>
          <a:prstGeom prst="rect">
            <a:avLst/>
          </a:prstGeom>
          <a:noFill/>
        </p:spPr>
        <p:txBody>
          <a:bodyPr wrap="square" rtlCol="0">
            <a:spAutoFit/>
          </a:bodyPr>
          <a:lstStyle/>
          <a:p>
            <a:r>
              <a:rPr lang="en-US" sz="1200" b="1" dirty="0" smtClean="0"/>
              <a:t>4. Hot Water Distribution</a:t>
            </a:r>
            <a:endParaRPr lang="en-US" sz="1200" b="1" dirty="0"/>
          </a:p>
        </p:txBody>
      </p:sp>
      <p:sp>
        <p:nvSpPr>
          <p:cNvPr id="209" name="TextBox 208"/>
          <p:cNvSpPr txBox="1"/>
          <p:nvPr/>
        </p:nvSpPr>
        <p:spPr>
          <a:xfrm rot="16200000">
            <a:off x="2317337" y="3038386"/>
            <a:ext cx="1078239" cy="276999"/>
          </a:xfrm>
          <a:prstGeom prst="rect">
            <a:avLst/>
          </a:prstGeom>
          <a:noFill/>
        </p:spPr>
        <p:txBody>
          <a:bodyPr wrap="square" rtlCol="0">
            <a:spAutoFit/>
          </a:bodyPr>
          <a:lstStyle/>
          <a:p>
            <a:r>
              <a:rPr lang="en-US" sz="1200" b="1" dirty="0" smtClean="0"/>
              <a:t>3. Heating</a:t>
            </a:r>
            <a:endParaRPr lang="en-US" sz="1200" b="1" dirty="0"/>
          </a:p>
        </p:txBody>
      </p:sp>
      <p:sp>
        <p:nvSpPr>
          <p:cNvPr id="210" name="TextBox 209"/>
          <p:cNvSpPr txBox="1"/>
          <p:nvPr/>
        </p:nvSpPr>
        <p:spPr>
          <a:xfrm rot="16200000">
            <a:off x="2414941" y="1857613"/>
            <a:ext cx="1078239" cy="461665"/>
          </a:xfrm>
          <a:prstGeom prst="rect">
            <a:avLst/>
          </a:prstGeom>
          <a:noFill/>
        </p:spPr>
        <p:txBody>
          <a:bodyPr wrap="square" rtlCol="0">
            <a:spAutoFit/>
          </a:bodyPr>
          <a:lstStyle/>
          <a:p>
            <a:r>
              <a:rPr lang="en-US" sz="1200" b="1" dirty="0" smtClean="0"/>
              <a:t>2. Cold Water Distribution</a:t>
            </a:r>
            <a:endParaRPr lang="en-US" sz="1200" b="1" dirty="0"/>
          </a:p>
        </p:txBody>
      </p:sp>
      <p:sp>
        <p:nvSpPr>
          <p:cNvPr id="211" name="TextBox 210"/>
          <p:cNvSpPr txBox="1"/>
          <p:nvPr/>
        </p:nvSpPr>
        <p:spPr>
          <a:xfrm rot="16200000">
            <a:off x="2308529" y="762725"/>
            <a:ext cx="1078239" cy="276999"/>
          </a:xfrm>
          <a:prstGeom prst="rect">
            <a:avLst/>
          </a:prstGeom>
          <a:noFill/>
        </p:spPr>
        <p:txBody>
          <a:bodyPr wrap="square" rtlCol="0">
            <a:spAutoFit/>
          </a:bodyPr>
          <a:lstStyle/>
          <a:p>
            <a:r>
              <a:rPr lang="en-US" sz="1200" b="1" dirty="0" smtClean="0"/>
              <a:t>1. Receiving</a:t>
            </a:r>
            <a:endParaRPr lang="en-US" sz="1200" b="1" dirty="0"/>
          </a:p>
        </p:txBody>
      </p:sp>
      <p:sp>
        <p:nvSpPr>
          <p:cNvPr id="257" name="TextBox 256"/>
          <p:cNvSpPr txBox="1"/>
          <p:nvPr/>
        </p:nvSpPr>
        <p:spPr>
          <a:xfrm>
            <a:off x="244825" y="209024"/>
            <a:ext cx="2086028" cy="830997"/>
          </a:xfrm>
          <a:prstGeom prst="rect">
            <a:avLst/>
          </a:prstGeom>
          <a:noFill/>
        </p:spPr>
        <p:txBody>
          <a:bodyPr wrap="square" rtlCol="0">
            <a:spAutoFit/>
          </a:bodyPr>
          <a:lstStyle/>
          <a:p>
            <a:r>
              <a:rPr lang="en-US" sz="2400" b="1" dirty="0" smtClean="0"/>
              <a:t>Blank Flow Diagram</a:t>
            </a:r>
            <a:endParaRPr lang="en-US" sz="2400" b="1" dirty="0"/>
          </a:p>
        </p:txBody>
      </p:sp>
      <p:grpSp>
        <p:nvGrpSpPr>
          <p:cNvPr id="16" name="Group 15"/>
          <p:cNvGrpSpPr/>
          <p:nvPr/>
        </p:nvGrpSpPr>
        <p:grpSpPr>
          <a:xfrm>
            <a:off x="2705374" y="6300256"/>
            <a:ext cx="6206213" cy="264114"/>
            <a:chOff x="2705374" y="6316440"/>
            <a:chExt cx="6206213" cy="264114"/>
          </a:xfrm>
        </p:grpSpPr>
        <p:sp>
          <p:nvSpPr>
            <p:cNvPr id="82" name="TextBox 81"/>
            <p:cNvSpPr txBox="1"/>
            <p:nvPr/>
          </p:nvSpPr>
          <p:spPr>
            <a:xfrm>
              <a:off x="2705374" y="6316440"/>
              <a:ext cx="653089" cy="246221"/>
            </a:xfrm>
            <a:prstGeom prst="rect">
              <a:avLst/>
            </a:prstGeom>
            <a:noFill/>
          </p:spPr>
          <p:txBody>
            <a:bodyPr wrap="square" rtlCol="0">
              <a:spAutoFit/>
            </a:bodyPr>
            <a:lstStyle/>
            <a:p>
              <a:r>
                <a:rPr lang="en-US" sz="1000" b="1" dirty="0" smtClean="0"/>
                <a:t>Legend:</a:t>
              </a:r>
              <a:endParaRPr lang="en-US" sz="1000" b="1" dirty="0"/>
            </a:p>
          </p:txBody>
        </p:sp>
        <p:grpSp>
          <p:nvGrpSpPr>
            <p:cNvPr id="15" name="Group 14"/>
            <p:cNvGrpSpPr/>
            <p:nvPr/>
          </p:nvGrpSpPr>
          <p:grpSpPr>
            <a:xfrm>
              <a:off x="3202898" y="6332087"/>
              <a:ext cx="5708689" cy="248467"/>
              <a:chOff x="3332370" y="6332087"/>
              <a:chExt cx="5708689" cy="248467"/>
            </a:xfrm>
          </p:grpSpPr>
          <p:cxnSp>
            <p:nvCxnSpPr>
              <p:cNvPr id="10" name="Straight Arrow Connector 9"/>
              <p:cNvCxnSpPr/>
              <p:nvPr/>
            </p:nvCxnSpPr>
            <p:spPr>
              <a:xfrm flipH="1">
                <a:off x="5829586" y="6465535"/>
                <a:ext cx="365760" cy="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679291" y="6457443"/>
                <a:ext cx="3657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Equal 76"/>
              <p:cNvSpPr/>
              <p:nvPr/>
            </p:nvSpPr>
            <p:spPr>
              <a:xfrm rot="5400000">
                <a:off x="3328377" y="637240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1" name="Rounded Rectangle 80"/>
              <p:cNvSpPr/>
              <p:nvPr/>
            </p:nvSpPr>
            <p:spPr>
              <a:xfrm>
                <a:off x="7710120" y="6347962"/>
                <a:ext cx="387618" cy="1985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8037647" y="6332087"/>
                <a:ext cx="1003412" cy="246221"/>
              </a:xfrm>
              <a:prstGeom prst="rect">
                <a:avLst/>
              </a:prstGeom>
              <a:noFill/>
            </p:spPr>
            <p:txBody>
              <a:bodyPr wrap="square" rtlCol="0">
                <a:spAutoFit/>
              </a:bodyPr>
              <a:lstStyle/>
              <a:p>
                <a:r>
                  <a:rPr lang="en-US" sz="1000" dirty="0" smtClean="0"/>
                  <a:t>Water Process</a:t>
                </a:r>
                <a:endParaRPr lang="en-US" sz="1000" dirty="0"/>
              </a:p>
            </p:txBody>
          </p:sp>
          <p:sp>
            <p:nvSpPr>
              <p:cNvPr id="86" name="TextBox 85"/>
              <p:cNvSpPr txBox="1"/>
              <p:nvPr/>
            </p:nvSpPr>
            <p:spPr>
              <a:xfrm>
                <a:off x="3405927" y="6334333"/>
                <a:ext cx="1334359" cy="246221"/>
              </a:xfrm>
              <a:prstGeom prst="rect">
                <a:avLst/>
              </a:prstGeom>
              <a:noFill/>
            </p:spPr>
            <p:txBody>
              <a:bodyPr wrap="square" rtlCol="0">
                <a:spAutoFit/>
              </a:bodyPr>
              <a:lstStyle/>
              <a:p>
                <a:r>
                  <a:rPr lang="en-US" sz="1000" dirty="0" smtClean="0"/>
                  <a:t>Backflow Preventer</a:t>
                </a:r>
                <a:endParaRPr lang="en-US" sz="1000" dirty="0"/>
              </a:p>
            </p:txBody>
          </p:sp>
          <p:sp>
            <p:nvSpPr>
              <p:cNvPr id="90" name="TextBox 89"/>
              <p:cNvSpPr txBox="1"/>
              <p:nvPr/>
            </p:nvSpPr>
            <p:spPr>
              <a:xfrm>
                <a:off x="4984293" y="6332088"/>
                <a:ext cx="1003412" cy="246221"/>
              </a:xfrm>
              <a:prstGeom prst="rect">
                <a:avLst/>
              </a:prstGeom>
              <a:noFill/>
            </p:spPr>
            <p:txBody>
              <a:bodyPr wrap="square" rtlCol="0">
                <a:spAutoFit/>
              </a:bodyPr>
              <a:lstStyle/>
              <a:p>
                <a:r>
                  <a:rPr lang="en-US" sz="1000" dirty="0" smtClean="0"/>
                  <a:t>Water Flow</a:t>
                </a:r>
                <a:endParaRPr lang="en-US" sz="1000" dirty="0"/>
              </a:p>
            </p:txBody>
          </p:sp>
          <p:sp>
            <p:nvSpPr>
              <p:cNvPr id="91" name="TextBox 90"/>
              <p:cNvSpPr txBox="1"/>
              <p:nvPr/>
            </p:nvSpPr>
            <p:spPr>
              <a:xfrm>
                <a:off x="6130610" y="6332088"/>
                <a:ext cx="1638650" cy="246221"/>
              </a:xfrm>
              <a:prstGeom prst="rect">
                <a:avLst/>
              </a:prstGeom>
              <a:noFill/>
            </p:spPr>
            <p:txBody>
              <a:bodyPr wrap="square" rtlCol="0">
                <a:spAutoFit/>
              </a:bodyPr>
              <a:lstStyle/>
              <a:p>
                <a:r>
                  <a:rPr lang="en-US" sz="1000" dirty="0" smtClean="0"/>
                  <a:t>Recirculating Return Flow</a:t>
                </a:r>
                <a:endParaRPr lang="en-US" sz="1000" dirty="0"/>
              </a:p>
            </p:txBody>
          </p:sp>
        </p:grpSp>
      </p:grpSp>
      <p:sp>
        <p:nvSpPr>
          <p:cNvPr id="11" name="TextBox 10"/>
          <p:cNvSpPr txBox="1"/>
          <p:nvPr/>
        </p:nvSpPr>
        <p:spPr>
          <a:xfrm>
            <a:off x="107092" y="6631459"/>
            <a:ext cx="11516497" cy="261610"/>
          </a:xfrm>
          <a:prstGeom prst="rect">
            <a:avLst/>
          </a:prstGeom>
          <a:noFill/>
        </p:spPr>
        <p:txBody>
          <a:bodyPr wrap="square" rtlCol="0">
            <a:spAutoFit/>
          </a:bodyPr>
          <a:lstStyle/>
          <a:p>
            <a:r>
              <a:rPr lang="en-US" sz="1100" dirty="0"/>
              <a:t>("Developing a Water </a:t>
            </a:r>
            <a:r>
              <a:rPr lang="en-US" sz="1100" dirty="0" smtClean="0"/>
              <a:t>Management </a:t>
            </a:r>
            <a:r>
              <a:rPr lang="en-US" sz="1100" dirty="0"/>
              <a:t>Program to Reduce Legionella Growth and Spread in Buildings", </a:t>
            </a:r>
            <a:r>
              <a:rPr lang="en-US" sz="1100" dirty="0" smtClean="0"/>
              <a:t>2017)</a:t>
            </a:r>
            <a:endParaRPr lang="en-US" sz="1100" dirty="0"/>
          </a:p>
        </p:txBody>
      </p:sp>
    </p:spTree>
    <p:extLst>
      <p:ext uri="{BB962C8B-B14F-4D97-AF65-F5344CB8AC3E}">
        <p14:creationId xmlns:p14="http://schemas.microsoft.com/office/powerpoint/2010/main" val="3653224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708474" y="383658"/>
            <a:ext cx="6093308" cy="5838404"/>
            <a:chOff x="1723598" y="0"/>
            <a:chExt cx="8011118" cy="6858000"/>
          </a:xfrm>
        </p:grpSpPr>
        <p:sp>
          <p:nvSpPr>
            <p:cNvPr id="2" name="Rounded Rectangle 1"/>
            <p:cNvSpPr/>
            <p:nvPr/>
          </p:nvSpPr>
          <p:spPr>
            <a:xfrm>
              <a:off x="1723601" y="0"/>
              <a:ext cx="8011115" cy="1278542"/>
            </a:xfrm>
            <a:prstGeom prst="roundRect">
              <a:avLst/>
            </a:prstGeom>
            <a:solidFill>
              <a:srgbClr val="7AC0E9"/>
            </a:solidFill>
            <a:ln>
              <a:solidFill>
                <a:srgbClr val="7AC0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p:cNvSpPr/>
            <p:nvPr/>
          </p:nvSpPr>
          <p:spPr>
            <a:xfrm>
              <a:off x="1723600" y="1397226"/>
              <a:ext cx="8011115" cy="1278542"/>
            </a:xfrm>
            <a:prstGeom prst="roundRect">
              <a:avLst/>
            </a:prstGeom>
            <a:solidFill>
              <a:srgbClr val="BED489"/>
            </a:solidFill>
            <a:ln>
              <a:solidFill>
                <a:srgbClr val="BED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3"/>
            <p:cNvSpPr/>
            <p:nvPr/>
          </p:nvSpPr>
          <p:spPr>
            <a:xfrm>
              <a:off x="1723600" y="2791757"/>
              <a:ext cx="8011115" cy="1278542"/>
            </a:xfrm>
            <a:prstGeom prst="roundRect">
              <a:avLst/>
            </a:prstGeom>
            <a:solidFill>
              <a:srgbClr val="FFDB8F"/>
            </a:solidFill>
            <a:ln>
              <a:solidFill>
                <a:srgbClr val="FFDB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1723599" y="4186288"/>
              <a:ext cx="8011115" cy="1278542"/>
            </a:xfrm>
            <a:prstGeom prst="roundRect">
              <a:avLst/>
            </a:prstGeom>
            <a:solidFill>
              <a:srgbClr val="FC976C"/>
            </a:solidFill>
            <a:ln>
              <a:solidFill>
                <a:srgbClr val="FC97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1723598" y="5579458"/>
              <a:ext cx="8011115" cy="1278542"/>
            </a:xfrm>
            <a:prstGeom prst="roundRect">
              <a:avLst/>
            </a:prstGeom>
            <a:solidFill>
              <a:srgbClr val="E77778"/>
            </a:solidFill>
            <a:ln>
              <a:solidFill>
                <a:srgbClr val="E77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ounded Rectangle 19"/>
          <p:cNvSpPr/>
          <p:nvPr/>
        </p:nvSpPr>
        <p:spPr>
          <a:xfrm>
            <a:off x="8143864" y="1861326"/>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b="1">
                <a:solidFill>
                  <a:schemeClr val="tx1"/>
                </a:solidFill>
              </a:rPr>
              <a:t>Pool</a:t>
            </a:r>
          </a:p>
          <a:p>
            <a:pPr algn="ctr">
              <a:lnSpc>
                <a:spcPts val="900"/>
              </a:lnSpc>
            </a:pPr>
            <a:r>
              <a:rPr lang="en-US" sz="900">
                <a:solidFill>
                  <a:schemeClr val="tx1"/>
                </a:solidFill>
              </a:rPr>
              <a:t>Floor 1</a:t>
            </a:r>
            <a:endParaRPr lang="en-US" sz="900" dirty="0">
              <a:solidFill>
                <a:schemeClr val="tx1"/>
              </a:solidFill>
            </a:endParaRPr>
          </a:p>
        </p:txBody>
      </p:sp>
      <p:sp>
        <p:nvSpPr>
          <p:cNvPr id="23" name="Rounded Rectangle 22"/>
          <p:cNvSpPr/>
          <p:nvPr/>
        </p:nvSpPr>
        <p:spPr>
          <a:xfrm>
            <a:off x="3177073" y="1859380"/>
            <a:ext cx="546542" cy="47669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800" b="1" dirty="0" smtClean="0">
                <a:solidFill>
                  <a:schemeClr val="tx1"/>
                </a:solidFill>
              </a:rPr>
              <a:t>Cooling Tower </a:t>
            </a:r>
          </a:p>
          <a:p>
            <a:pPr algn="ctr">
              <a:lnSpc>
                <a:spcPts val="900"/>
              </a:lnSpc>
            </a:pPr>
            <a:r>
              <a:rPr lang="en-US" sz="800" dirty="0" smtClean="0">
                <a:solidFill>
                  <a:schemeClr val="tx1"/>
                </a:solidFill>
              </a:rPr>
              <a:t>(Roof)</a:t>
            </a:r>
            <a:endParaRPr lang="en-US" sz="800" dirty="0">
              <a:solidFill>
                <a:schemeClr val="tx1"/>
              </a:solidFill>
            </a:endParaRPr>
          </a:p>
        </p:txBody>
      </p:sp>
      <p:sp>
        <p:nvSpPr>
          <p:cNvPr id="40" name="Rounded Rectangle 39"/>
          <p:cNvSpPr/>
          <p:nvPr/>
        </p:nvSpPr>
        <p:spPr>
          <a:xfrm>
            <a:off x="6150827" y="1910666"/>
            <a:ext cx="951601" cy="4020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00" b="1">
                <a:solidFill>
                  <a:schemeClr val="tx1"/>
                </a:solidFill>
              </a:rPr>
              <a:t>Sinks/Showers</a:t>
            </a:r>
          </a:p>
          <a:p>
            <a:pPr algn="ctr">
              <a:lnSpc>
                <a:spcPts val="900"/>
              </a:lnSpc>
            </a:pPr>
            <a:r>
              <a:rPr lang="en-US" sz="1000">
                <a:solidFill>
                  <a:schemeClr val="tx1"/>
                </a:solidFill>
              </a:rPr>
              <a:t>Floors B-11</a:t>
            </a:r>
            <a:endParaRPr lang="en-US" sz="1000" dirty="0">
              <a:solidFill>
                <a:schemeClr val="tx1"/>
              </a:solidFill>
            </a:endParaRPr>
          </a:p>
        </p:txBody>
      </p:sp>
      <p:sp>
        <p:nvSpPr>
          <p:cNvPr id="44" name="Rounded Rectangle 43"/>
          <p:cNvSpPr/>
          <p:nvPr/>
        </p:nvSpPr>
        <p:spPr>
          <a:xfrm>
            <a:off x="4060694" y="581297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50">
                <a:solidFill>
                  <a:schemeClr val="tx1"/>
                </a:solidFill>
              </a:rPr>
              <a:t>Sanitary Sewer</a:t>
            </a:r>
            <a:endParaRPr lang="en-US" sz="1050" dirty="0">
              <a:solidFill>
                <a:schemeClr val="tx1"/>
              </a:solidFill>
            </a:endParaRPr>
          </a:p>
        </p:txBody>
      </p:sp>
      <p:cxnSp>
        <p:nvCxnSpPr>
          <p:cNvPr id="17" name="Elbow Connector 16"/>
          <p:cNvCxnSpPr>
            <a:endCxn id="83" idx="1"/>
          </p:cNvCxnSpPr>
          <p:nvPr/>
        </p:nvCxnSpPr>
        <p:spPr>
          <a:xfrm>
            <a:off x="4701213" y="3309524"/>
            <a:ext cx="495922" cy="332730"/>
          </a:xfrm>
          <a:prstGeom prst="bentConnector3">
            <a:avLst>
              <a:gd name="adj1" fmla="val 182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770396" y="3309524"/>
            <a:ext cx="18847" cy="10870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30678" y="3108908"/>
            <a:ext cx="1823774" cy="785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3608175" y="3560436"/>
            <a:ext cx="1076110" cy="566070"/>
          </a:xfrm>
          <a:prstGeom prst="bentConnector3">
            <a:avLst>
              <a:gd name="adj1" fmla="val 8189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8" idx="2"/>
          </p:cNvCxnSpPr>
          <p:nvPr/>
        </p:nvCxnSpPr>
        <p:spPr>
          <a:xfrm flipH="1">
            <a:off x="5863570" y="795089"/>
            <a:ext cx="6644" cy="23138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82391" y="4737715"/>
            <a:ext cx="1" cy="10752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H="1">
            <a:off x="1926013" y="3836574"/>
            <a:ext cx="3652394" cy="651397"/>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endCxn id="44" idx="3"/>
          </p:cNvCxnSpPr>
          <p:nvPr/>
        </p:nvCxnSpPr>
        <p:spPr>
          <a:xfrm rot="5400000">
            <a:off x="5097744" y="2646477"/>
            <a:ext cx="3643297" cy="303082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3618846" y="437972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50" b="1" dirty="0">
                <a:solidFill>
                  <a:schemeClr val="tx1"/>
                </a:solidFill>
              </a:rPr>
              <a:t>Sinks/Showers</a:t>
            </a:r>
          </a:p>
          <a:p>
            <a:pPr algn="ctr">
              <a:lnSpc>
                <a:spcPts val="900"/>
              </a:lnSpc>
            </a:pPr>
            <a:r>
              <a:rPr lang="en-US" sz="900" dirty="0">
                <a:solidFill>
                  <a:schemeClr val="tx1"/>
                </a:solidFill>
              </a:rPr>
              <a:t>Floors B-5</a:t>
            </a:r>
          </a:p>
        </p:txBody>
      </p:sp>
      <p:sp>
        <p:nvSpPr>
          <p:cNvPr id="79" name="Rounded Rectangle 78"/>
          <p:cNvSpPr/>
          <p:nvPr/>
        </p:nvSpPr>
        <p:spPr>
          <a:xfrm>
            <a:off x="6860033" y="439658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00" b="1">
                <a:solidFill>
                  <a:schemeClr val="tx1"/>
                </a:solidFill>
              </a:rPr>
              <a:t>Kitchen Appliances</a:t>
            </a:r>
          </a:p>
          <a:p>
            <a:pPr algn="ctr">
              <a:lnSpc>
                <a:spcPts val="900"/>
              </a:lnSpc>
            </a:pPr>
            <a:r>
              <a:rPr lang="en-US" sz="1000">
                <a:solidFill>
                  <a:schemeClr val="tx1"/>
                </a:solidFill>
              </a:rPr>
              <a:t>Basement</a:t>
            </a:r>
            <a:endParaRPr lang="en-US" sz="1000" dirty="0">
              <a:solidFill>
                <a:schemeClr val="tx1"/>
              </a:solidFill>
            </a:endParaRPr>
          </a:p>
        </p:txBody>
      </p:sp>
      <p:sp>
        <p:nvSpPr>
          <p:cNvPr id="80" name="Rounded Rectangle 79"/>
          <p:cNvSpPr/>
          <p:nvPr/>
        </p:nvSpPr>
        <p:spPr>
          <a:xfrm>
            <a:off x="5249109" y="438172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50" b="1" dirty="0">
                <a:solidFill>
                  <a:schemeClr val="tx1"/>
                </a:solidFill>
              </a:rPr>
              <a:t>Sinks/Showers</a:t>
            </a:r>
          </a:p>
          <a:p>
            <a:pPr algn="ctr">
              <a:lnSpc>
                <a:spcPts val="900"/>
              </a:lnSpc>
            </a:pPr>
            <a:r>
              <a:rPr lang="en-US" sz="1050" dirty="0">
                <a:solidFill>
                  <a:schemeClr val="tx1"/>
                </a:solidFill>
              </a:rPr>
              <a:t>Floors 6-11</a:t>
            </a:r>
          </a:p>
        </p:txBody>
      </p:sp>
      <p:sp>
        <p:nvSpPr>
          <p:cNvPr id="83" name="Rounded Rectangle 82"/>
          <p:cNvSpPr/>
          <p:nvPr/>
        </p:nvSpPr>
        <p:spPr>
          <a:xfrm>
            <a:off x="5197135" y="347168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50" b="1" dirty="0">
                <a:solidFill>
                  <a:schemeClr val="tx1"/>
                </a:solidFill>
              </a:rPr>
              <a:t>Hot Water Storage</a:t>
            </a:r>
          </a:p>
          <a:p>
            <a:pPr algn="ctr">
              <a:lnSpc>
                <a:spcPts val="900"/>
              </a:lnSpc>
            </a:pPr>
            <a:r>
              <a:rPr lang="en-US" sz="1050" dirty="0">
                <a:solidFill>
                  <a:schemeClr val="tx1"/>
                </a:solidFill>
              </a:rPr>
              <a:t>Basement</a:t>
            </a:r>
          </a:p>
        </p:txBody>
      </p:sp>
      <p:sp>
        <p:nvSpPr>
          <p:cNvPr id="84" name="Rounded Rectangle 83"/>
          <p:cNvSpPr/>
          <p:nvPr/>
        </p:nvSpPr>
        <p:spPr>
          <a:xfrm>
            <a:off x="6754452" y="2964284"/>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00" b="1">
                <a:solidFill>
                  <a:schemeClr val="tx1"/>
                </a:solidFill>
              </a:rPr>
              <a:t>Water Heater</a:t>
            </a:r>
          </a:p>
          <a:p>
            <a:pPr algn="ctr">
              <a:lnSpc>
                <a:spcPts val="900"/>
              </a:lnSpc>
            </a:pPr>
            <a:r>
              <a:rPr lang="en-US" sz="1000">
                <a:solidFill>
                  <a:schemeClr val="tx1"/>
                </a:solidFill>
              </a:rPr>
              <a:t>#3:Basement Kitchen</a:t>
            </a:r>
            <a:endParaRPr lang="en-US" sz="1000" dirty="0">
              <a:solidFill>
                <a:schemeClr val="tx1"/>
              </a:solidFill>
            </a:endParaRPr>
          </a:p>
        </p:txBody>
      </p:sp>
      <p:sp>
        <p:nvSpPr>
          <p:cNvPr id="85" name="Rounded Rectangle 84"/>
          <p:cNvSpPr/>
          <p:nvPr/>
        </p:nvSpPr>
        <p:spPr>
          <a:xfrm>
            <a:off x="3589404" y="296172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1050" b="1" dirty="0">
                <a:solidFill>
                  <a:schemeClr val="tx1"/>
                </a:solidFill>
              </a:rPr>
              <a:t>Water Heaters</a:t>
            </a:r>
          </a:p>
          <a:p>
            <a:pPr algn="ctr">
              <a:lnSpc>
                <a:spcPts val="900"/>
              </a:lnSpc>
            </a:pPr>
            <a:r>
              <a:rPr lang="en-US" sz="1050" dirty="0">
                <a:solidFill>
                  <a:schemeClr val="tx1"/>
                </a:solidFill>
              </a:rPr>
              <a:t>#1 &amp; #2: Basement</a:t>
            </a:r>
          </a:p>
        </p:txBody>
      </p:sp>
      <p:sp>
        <p:nvSpPr>
          <p:cNvPr id="88" name="Rounded Rectangle 87"/>
          <p:cNvSpPr/>
          <p:nvPr/>
        </p:nvSpPr>
        <p:spPr>
          <a:xfrm>
            <a:off x="5198571" y="453957"/>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b="1">
                <a:solidFill>
                  <a:schemeClr val="tx1"/>
                </a:solidFill>
              </a:rPr>
              <a:t>Municipal Water</a:t>
            </a:r>
          </a:p>
          <a:p>
            <a:pPr algn="ctr">
              <a:lnSpc>
                <a:spcPts val="900"/>
              </a:lnSpc>
            </a:pPr>
            <a:r>
              <a:rPr lang="en-US" sz="900">
                <a:solidFill>
                  <a:schemeClr val="tx1"/>
                </a:solidFill>
              </a:rPr>
              <a:t>4” pipe from Maple St. </a:t>
            </a:r>
            <a:endParaRPr lang="en-US" sz="900" dirty="0">
              <a:solidFill>
                <a:schemeClr val="tx1"/>
              </a:solidFill>
            </a:endParaRPr>
          </a:p>
        </p:txBody>
      </p:sp>
      <p:sp>
        <p:nvSpPr>
          <p:cNvPr id="100" name="Rounded Rectangle 99"/>
          <p:cNvSpPr/>
          <p:nvPr/>
        </p:nvSpPr>
        <p:spPr>
          <a:xfrm>
            <a:off x="7346688" y="1894797"/>
            <a:ext cx="545711" cy="3872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b="1">
                <a:solidFill>
                  <a:schemeClr val="tx1"/>
                </a:solidFill>
              </a:rPr>
              <a:t>Hot Tub</a:t>
            </a:r>
          </a:p>
          <a:p>
            <a:pPr algn="ctr">
              <a:lnSpc>
                <a:spcPts val="900"/>
              </a:lnSpc>
            </a:pPr>
            <a:r>
              <a:rPr lang="en-US" sz="900">
                <a:solidFill>
                  <a:schemeClr val="tx1"/>
                </a:solidFill>
              </a:rPr>
              <a:t>Floor 1</a:t>
            </a:r>
            <a:endParaRPr lang="en-US" sz="900" dirty="0">
              <a:solidFill>
                <a:schemeClr val="tx1"/>
              </a:solidFill>
            </a:endParaRPr>
          </a:p>
        </p:txBody>
      </p:sp>
      <p:sp>
        <p:nvSpPr>
          <p:cNvPr id="101" name="Rounded Rectangle 100"/>
          <p:cNvSpPr/>
          <p:nvPr/>
        </p:nvSpPr>
        <p:spPr>
          <a:xfrm>
            <a:off x="4889638" y="1859380"/>
            <a:ext cx="722467" cy="5333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800" b="1" dirty="0">
                <a:solidFill>
                  <a:schemeClr val="tx1"/>
                </a:solidFill>
              </a:rPr>
              <a:t>Ice Machines</a:t>
            </a:r>
          </a:p>
          <a:p>
            <a:pPr algn="ctr">
              <a:lnSpc>
                <a:spcPts val="900"/>
              </a:lnSpc>
            </a:pPr>
            <a:r>
              <a:rPr lang="en-US" sz="800" dirty="0">
                <a:solidFill>
                  <a:schemeClr val="tx1"/>
                </a:solidFill>
              </a:rPr>
              <a:t>Floors 2,4,6,8,10</a:t>
            </a:r>
          </a:p>
        </p:txBody>
      </p:sp>
      <p:sp>
        <p:nvSpPr>
          <p:cNvPr id="116" name="Rounded Rectangle 115"/>
          <p:cNvSpPr/>
          <p:nvPr/>
        </p:nvSpPr>
        <p:spPr>
          <a:xfrm>
            <a:off x="3381263" y="1123970"/>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b="1" dirty="0" smtClean="0">
                <a:solidFill>
                  <a:schemeClr val="tx1"/>
                </a:solidFill>
              </a:rPr>
              <a:t>Fire </a:t>
            </a:r>
            <a:r>
              <a:rPr lang="en-US" sz="900" b="1" dirty="0">
                <a:solidFill>
                  <a:schemeClr val="tx1"/>
                </a:solidFill>
              </a:rPr>
              <a:t>Suppression</a:t>
            </a:r>
          </a:p>
          <a:p>
            <a:pPr algn="ctr">
              <a:lnSpc>
                <a:spcPts val="900"/>
              </a:lnSpc>
            </a:pPr>
            <a:r>
              <a:rPr lang="en-US" sz="900" dirty="0">
                <a:solidFill>
                  <a:schemeClr val="tx1"/>
                </a:solidFill>
              </a:rPr>
              <a:t>(</a:t>
            </a:r>
            <a:r>
              <a:rPr lang="en-US" sz="900" dirty="0" smtClean="0">
                <a:solidFill>
                  <a:schemeClr val="tx1"/>
                </a:solidFill>
              </a:rPr>
              <a:t>sprinkler System)</a:t>
            </a:r>
            <a:endParaRPr lang="en-US" dirty="0">
              <a:solidFill>
                <a:schemeClr val="tx1"/>
              </a:solidFill>
            </a:endParaRPr>
          </a:p>
        </p:txBody>
      </p:sp>
      <p:sp>
        <p:nvSpPr>
          <p:cNvPr id="118" name="Rounded Rectangle 117"/>
          <p:cNvSpPr/>
          <p:nvPr/>
        </p:nvSpPr>
        <p:spPr>
          <a:xfrm>
            <a:off x="3992334" y="1901605"/>
            <a:ext cx="742433" cy="3942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800" b="1">
                <a:solidFill>
                  <a:schemeClr val="tx1"/>
                </a:solidFill>
              </a:rPr>
              <a:t>Decorative Fountain </a:t>
            </a:r>
          </a:p>
          <a:p>
            <a:pPr algn="ctr">
              <a:lnSpc>
                <a:spcPts val="900"/>
              </a:lnSpc>
            </a:pPr>
            <a:r>
              <a:rPr lang="en-US" sz="800">
                <a:solidFill>
                  <a:schemeClr val="tx1"/>
                </a:solidFill>
              </a:rPr>
              <a:t>Lobby</a:t>
            </a:r>
            <a:endParaRPr lang="en-US" sz="800" dirty="0">
              <a:solidFill>
                <a:schemeClr val="tx1"/>
              </a:solidFill>
            </a:endParaRPr>
          </a:p>
        </p:txBody>
      </p:sp>
      <p:cxnSp>
        <p:nvCxnSpPr>
          <p:cNvPr id="120" name="Elbow Connector 119"/>
          <p:cNvCxnSpPr>
            <a:endCxn id="116" idx="0"/>
          </p:cNvCxnSpPr>
          <p:nvPr/>
        </p:nvCxnSpPr>
        <p:spPr>
          <a:xfrm rot="10800000" flipV="1">
            <a:off x="4052906" y="887808"/>
            <a:ext cx="1802876" cy="236161"/>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0" name="Equal 129"/>
          <p:cNvSpPr/>
          <p:nvPr/>
        </p:nvSpPr>
        <p:spPr>
          <a:xfrm rot="5400000">
            <a:off x="4756605" y="81446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1" name="Equal 130"/>
          <p:cNvSpPr/>
          <p:nvPr/>
        </p:nvSpPr>
        <p:spPr>
          <a:xfrm rot="5400000">
            <a:off x="5352430" y="302527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1" name="Elbow Connector 140"/>
          <p:cNvCxnSpPr>
            <a:endCxn id="23" idx="0"/>
          </p:cNvCxnSpPr>
          <p:nvPr/>
        </p:nvCxnSpPr>
        <p:spPr>
          <a:xfrm rot="10800000" flipV="1">
            <a:off x="3450344" y="1656772"/>
            <a:ext cx="2426224" cy="202608"/>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4" name="Equal 143"/>
          <p:cNvSpPr/>
          <p:nvPr/>
        </p:nvSpPr>
        <p:spPr>
          <a:xfrm rot="5400000">
            <a:off x="3803523" y="159430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6" name="Elbow Connector 145"/>
          <p:cNvCxnSpPr>
            <a:endCxn id="20" idx="0"/>
          </p:cNvCxnSpPr>
          <p:nvPr/>
        </p:nvCxnSpPr>
        <p:spPr>
          <a:xfrm>
            <a:off x="5876564" y="1656773"/>
            <a:ext cx="2514107" cy="20455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p:nvPr/>
        </p:nvCxnSpPr>
        <p:spPr>
          <a:xfrm rot="5400000">
            <a:off x="4237238" y="1566538"/>
            <a:ext cx="173717" cy="181337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Elbow Connector 156"/>
          <p:cNvCxnSpPr>
            <a:stCxn id="40" idx="2"/>
          </p:cNvCxnSpPr>
          <p:nvPr/>
        </p:nvCxnSpPr>
        <p:spPr>
          <a:xfrm rot="16200000" flipH="1">
            <a:off x="7403871" y="1535426"/>
            <a:ext cx="260896" cy="181538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80" idx="2"/>
          </p:cNvCxnSpPr>
          <p:nvPr/>
        </p:nvCxnSpPr>
        <p:spPr>
          <a:xfrm>
            <a:off x="5920752" y="4722854"/>
            <a:ext cx="0" cy="12540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5920752" y="3812820"/>
            <a:ext cx="0" cy="5666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7619543" y="2288904"/>
            <a:ext cx="0" cy="2567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347696" y="2282095"/>
            <a:ext cx="3220" cy="2635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a:off x="6661491" y="1656773"/>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a:off x="7619543" y="1656773"/>
            <a:ext cx="0" cy="2380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a:off x="5256282" y="1658081"/>
            <a:ext cx="1287" cy="1941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4356834" y="1643421"/>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6" name="Equal 195"/>
          <p:cNvSpPr/>
          <p:nvPr/>
        </p:nvSpPr>
        <p:spPr>
          <a:xfrm rot="5400000">
            <a:off x="7134364" y="158612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9" name="Equal 198"/>
          <p:cNvSpPr/>
          <p:nvPr/>
        </p:nvSpPr>
        <p:spPr>
          <a:xfrm>
            <a:off x="5784557" y="952775"/>
            <a:ext cx="184013" cy="173736"/>
          </a:xfrm>
          <a:prstGeom prst="mathEqual">
            <a:avLst>
              <a:gd name="adj1" fmla="val 5330"/>
              <a:gd name="adj2" fmla="val 199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2" name="Elbow Connector 201"/>
          <p:cNvCxnSpPr/>
          <p:nvPr/>
        </p:nvCxnSpPr>
        <p:spPr>
          <a:xfrm rot="10800000">
            <a:off x="4284755" y="3305652"/>
            <a:ext cx="1642799" cy="779573"/>
          </a:xfrm>
          <a:prstGeom prst="bentConnector3">
            <a:avLst>
              <a:gd name="adj1" fmla="val 99863"/>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rot="16200000">
            <a:off x="2424683" y="5541889"/>
            <a:ext cx="871690" cy="276999"/>
          </a:xfrm>
          <a:prstGeom prst="rect">
            <a:avLst/>
          </a:prstGeom>
          <a:noFill/>
        </p:spPr>
        <p:txBody>
          <a:bodyPr wrap="square" rtlCol="0">
            <a:spAutoFit/>
          </a:bodyPr>
          <a:lstStyle/>
          <a:p>
            <a:r>
              <a:rPr lang="en-US" sz="1200" b="1" dirty="0" smtClean="0"/>
              <a:t>5. Waste</a:t>
            </a:r>
            <a:endParaRPr lang="en-US" sz="1200" b="1" dirty="0"/>
          </a:p>
        </p:txBody>
      </p:sp>
      <p:sp>
        <p:nvSpPr>
          <p:cNvPr id="208" name="TextBox 207"/>
          <p:cNvSpPr txBox="1"/>
          <p:nvPr/>
        </p:nvSpPr>
        <p:spPr>
          <a:xfrm rot="16200000">
            <a:off x="2400862" y="4234113"/>
            <a:ext cx="1078239" cy="461665"/>
          </a:xfrm>
          <a:prstGeom prst="rect">
            <a:avLst/>
          </a:prstGeom>
          <a:noFill/>
        </p:spPr>
        <p:txBody>
          <a:bodyPr wrap="square" rtlCol="0">
            <a:spAutoFit/>
          </a:bodyPr>
          <a:lstStyle/>
          <a:p>
            <a:r>
              <a:rPr lang="en-US" sz="1200" b="1" dirty="0" smtClean="0"/>
              <a:t>4. Hot Water Distribution</a:t>
            </a:r>
            <a:endParaRPr lang="en-US" sz="1200" b="1" dirty="0"/>
          </a:p>
        </p:txBody>
      </p:sp>
      <p:sp>
        <p:nvSpPr>
          <p:cNvPr id="209" name="TextBox 208"/>
          <p:cNvSpPr txBox="1"/>
          <p:nvPr/>
        </p:nvSpPr>
        <p:spPr>
          <a:xfrm rot="16200000">
            <a:off x="2317337" y="3038386"/>
            <a:ext cx="1078239" cy="276999"/>
          </a:xfrm>
          <a:prstGeom prst="rect">
            <a:avLst/>
          </a:prstGeom>
          <a:noFill/>
        </p:spPr>
        <p:txBody>
          <a:bodyPr wrap="square" rtlCol="0">
            <a:spAutoFit/>
          </a:bodyPr>
          <a:lstStyle/>
          <a:p>
            <a:r>
              <a:rPr lang="en-US" sz="1200" b="1" dirty="0" smtClean="0"/>
              <a:t>3. Heating</a:t>
            </a:r>
            <a:endParaRPr lang="en-US" sz="1200" b="1" dirty="0"/>
          </a:p>
        </p:txBody>
      </p:sp>
      <p:sp>
        <p:nvSpPr>
          <p:cNvPr id="210" name="TextBox 209"/>
          <p:cNvSpPr txBox="1"/>
          <p:nvPr/>
        </p:nvSpPr>
        <p:spPr>
          <a:xfrm rot="16200000">
            <a:off x="2414941" y="1857613"/>
            <a:ext cx="1078239" cy="461665"/>
          </a:xfrm>
          <a:prstGeom prst="rect">
            <a:avLst/>
          </a:prstGeom>
          <a:noFill/>
        </p:spPr>
        <p:txBody>
          <a:bodyPr wrap="square" rtlCol="0">
            <a:spAutoFit/>
          </a:bodyPr>
          <a:lstStyle/>
          <a:p>
            <a:r>
              <a:rPr lang="en-US" sz="1200" b="1" dirty="0" smtClean="0"/>
              <a:t>2. Cold Water Distribution</a:t>
            </a:r>
            <a:endParaRPr lang="en-US" sz="1200" b="1" dirty="0"/>
          </a:p>
        </p:txBody>
      </p:sp>
      <p:sp>
        <p:nvSpPr>
          <p:cNvPr id="211" name="TextBox 210"/>
          <p:cNvSpPr txBox="1"/>
          <p:nvPr/>
        </p:nvSpPr>
        <p:spPr>
          <a:xfrm rot="16200000">
            <a:off x="2308529" y="762725"/>
            <a:ext cx="1078239" cy="276999"/>
          </a:xfrm>
          <a:prstGeom prst="rect">
            <a:avLst/>
          </a:prstGeom>
          <a:noFill/>
        </p:spPr>
        <p:txBody>
          <a:bodyPr wrap="square" rtlCol="0">
            <a:spAutoFit/>
          </a:bodyPr>
          <a:lstStyle/>
          <a:p>
            <a:r>
              <a:rPr lang="en-US" sz="1200" b="1" dirty="0" smtClean="0"/>
              <a:t>1. Receiving</a:t>
            </a:r>
            <a:endParaRPr lang="en-US" sz="1200" b="1" dirty="0"/>
          </a:p>
        </p:txBody>
      </p:sp>
      <p:sp>
        <p:nvSpPr>
          <p:cNvPr id="257" name="TextBox 256"/>
          <p:cNvSpPr txBox="1"/>
          <p:nvPr/>
        </p:nvSpPr>
        <p:spPr>
          <a:xfrm>
            <a:off x="180976" y="228600"/>
            <a:ext cx="2086028" cy="830997"/>
          </a:xfrm>
          <a:prstGeom prst="rect">
            <a:avLst/>
          </a:prstGeom>
          <a:noFill/>
        </p:spPr>
        <p:txBody>
          <a:bodyPr wrap="square" rtlCol="0">
            <a:spAutoFit/>
          </a:bodyPr>
          <a:lstStyle/>
          <a:p>
            <a:r>
              <a:rPr lang="en-US" sz="2400" b="1" dirty="0" smtClean="0"/>
              <a:t>Basic Flow Diagram</a:t>
            </a:r>
            <a:endParaRPr lang="en-US" sz="2400" b="1" dirty="0"/>
          </a:p>
        </p:txBody>
      </p:sp>
      <p:grpSp>
        <p:nvGrpSpPr>
          <p:cNvPr id="16" name="Group 15"/>
          <p:cNvGrpSpPr/>
          <p:nvPr/>
        </p:nvGrpSpPr>
        <p:grpSpPr>
          <a:xfrm>
            <a:off x="2705374" y="6300256"/>
            <a:ext cx="6206213" cy="264114"/>
            <a:chOff x="2705374" y="6316440"/>
            <a:chExt cx="6206213" cy="264114"/>
          </a:xfrm>
        </p:grpSpPr>
        <p:sp>
          <p:nvSpPr>
            <p:cNvPr id="82" name="TextBox 81"/>
            <p:cNvSpPr txBox="1"/>
            <p:nvPr/>
          </p:nvSpPr>
          <p:spPr>
            <a:xfrm>
              <a:off x="2705374" y="6316440"/>
              <a:ext cx="653089" cy="246221"/>
            </a:xfrm>
            <a:prstGeom prst="rect">
              <a:avLst/>
            </a:prstGeom>
            <a:noFill/>
          </p:spPr>
          <p:txBody>
            <a:bodyPr wrap="square" rtlCol="0">
              <a:spAutoFit/>
            </a:bodyPr>
            <a:lstStyle/>
            <a:p>
              <a:r>
                <a:rPr lang="en-US" sz="1000" b="1" dirty="0" smtClean="0"/>
                <a:t>Legend:</a:t>
              </a:r>
              <a:endParaRPr lang="en-US" sz="1000" b="1" dirty="0"/>
            </a:p>
          </p:txBody>
        </p:sp>
        <p:grpSp>
          <p:nvGrpSpPr>
            <p:cNvPr id="15" name="Group 14"/>
            <p:cNvGrpSpPr/>
            <p:nvPr/>
          </p:nvGrpSpPr>
          <p:grpSpPr>
            <a:xfrm>
              <a:off x="3202898" y="6332087"/>
              <a:ext cx="5708689" cy="248467"/>
              <a:chOff x="3332370" y="6332087"/>
              <a:chExt cx="5708689" cy="248467"/>
            </a:xfrm>
          </p:grpSpPr>
          <p:cxnSp>
            <p:nvCxnSpPr>
              <p:cNvPr id="10" name="Straight Arrow Connector 9"/>
              <p:cNvCxnSpPr/>
              <p:nvPr/>
            </p:nvCxnSpPr>
            <p:spPr>
              <a:xfrm flipH="1">
                <a:off x="5829586" y="6465535"/>
                <a:ext cx="365760" cy="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679291" y="6457443"/>
                <a:ext cx="3657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Equal 76"/>
              <p:cNvSpPr/>
              <p:nvPr/>
            </p:nvSpPr>
            <p:spPr>
              <a:xfrm rot="5400000">
                <a:off x="3328377" y="637240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1" name="Rounded Rectangle 80"/>
              <p:cNvSpPr/>
              <p:nvPr/>
            </p:nvSpPr>
            <p:spPr>
              <a:xfrm>
                <a:off x="7710120" y="6347962"/>
                <a:ext cx="387618" cy="1985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8037647" y="6332087"/>
                <a:ext cx="1003412" cy="246221"/>
              </a:xfrm>
              <a:prstGeom prst="rect">
                <a:avLst/>
              </a:prstGeom>
              <a:noFill/>
            </p:spPr>
            <p:txBody>
              <a:bodyPr wrap="square" rtlCol="0">
                <a:spAutoFit/>
              </a:bodyPr>
              <a:lstStyle/>
              <a:p>
                <a:r>
                  <a:rPr lang="en-US" sz="1000" dirty="0" smtClean="0"/>
                  <a:t>Water Process</a:t>
                </a:r>
                <a:endParaRPr lang="en-US" sz="1000" dirty="0"/>
              </a:p>
            </p:txBody>
          </p:sp>
          <p:sp>
            <p:nvSpPr>
              <p:cNvPr id="86" name="TextBox 85"/>
              <p:cNvSpPr txBox="1"/>
              <p:nvPr/>
            </p:nvSpPr>
            <p:spPr>
              <a:xfrm>
                <a:off x="3405927" y="6334333"/>
                <a:ext cx="1334359" cy="246221"/>
              </a:xfrm>
              <a:prstGeom prst="rect">
                <a:avLst/>
              </a:prstGeom>
              <a:noFill/>
            </p:spPr>
            <p:txBody>
              <a:bodyPr wrap="square" rtlCol="0">
                <a:spAutoFit/>
              </a:bodyPr>
              <a:lstStyle/>
              <a:p>
                <a:r>
                  <a:rPr lang="en-US" sz="1000" dirty="0" smtClean="0"/>
                  <a:t>Backflow Preventer</a:t>
                </a:r>
                <a:endParaRPr lang="en-US" sz="1000" dirty="0"/>
              </a:p>
            </p:txBody>
          </p:sp>
          <p:sp>
            <p:nvSpPr>
              <p:cNvPr id="90" name="TextBox 89"/>
              <p:cNvSpPr txBox="1"/>
              <p:nvPr/>
            </p:nvSpPr>
            <p:spPr>
              <a:xfrm>
                <a:off x="4984293" y="6332088"/>
                <a:ext cx="1003412" cy="246221"/>
              </a:xfrm>
              <a:prstGeom prst="rect">
                <a:avLst/>
              </a:prstGeom>
              <a:noFill/>
            </p:spPr>
            <p:txBody>
              <a:bodyPr wrap="square" rtlCol="0">
                <a:spAutoFit/>
              </a:bodyPr>
              <a:lstStyle/>
              <a:p>
                <a:r>
                  <a:rPr lang="en-US" sz="1000" dirty="0" smtClean="0"/>
                  <a:t>Water Flow</a:t>
                </a:r>
                <a:endParaRPr lang="en-US" sz="1000" dirty="0"/>
              </a:p>
            </p:txBody>
          </p:sp>
          <p:sp>
            <p:nvSpPr>
              <p:cNvPr id="91" name="TextBox 90"/>
              <p:cNvSpPr txBox="1"/>
              <p:nvPr/>
            </p:nvSpPr>
            <p:spPr>
              <a:xfrm>
                <a:off x="6130610" y="6332088"/>
                <a:ext cx="1638650" cy="246221"/>
              </a:xfrm>
              <a:prstGeom prst="rect">
                <a:avLst/>
              </a:prstGeom>
              <a:noFill/>
            </p:spPr>
            <p:txBody>
              <a:bodyPr wrap="square" rtlCol="0">
                <a:spAutoFit/>
              </a:bodyPr>
              <a:lstStyle/>
              <a:p>
                <a:r>
                  <a:rPr lang="en-US" sz="1000" dirty="0" smtClean="0"/>
                  <a:t>Recirculating Return Flow</a:t>
                </a:r>
                <a:endParaRPr lang="en-US" sz="1000" dirty="0"/>
              </a:p>
            </p:txBody>
          </p:sp>
        </p:grpSp>
      </p:grpSp>
      <p:sp>
        <p:nvSpPr>
          <p:cNvPr id="8" name="TextBox 7"/>
          <p:cNvSpPr txBox="1"/>
          <p:nvPr/>
        </p:nvSpPr>
        <p:spPr>
          <a:xfrm>
            <a:off x="247335" y="6607774"/>
            <a:ext cx="11637077" cy="261610"/>
          </a:xfrm>
          <a:prstGeom prst="rect">
            <a:avLst/>
          </a:prstGeom>
          <a:noFill/>
        </p:spPr>
        <p:txBody>
          <a:bodyPr wrap="square" rtlCol="0">
            <a:spAutoFit/>
          </a:bodyPr>
          <a:lstStyle/>
          <a:p>
            <a:r>
              <a:rPr lang="en-US" sz="1100" dirty="0"/>
              <a:t>("Developing a Water </a:t>
            </a:r>
            <a:r>
              <a:rPr lang="en-US" sz="1100" dirty="0" smtClean="0"/>
              <a:t>Management </a:t>
            </a:r>
            <a:r>
              <a:rPr lang="en-US" sz="1100" dirty="0"/>
              <a:t>Program to Reduce Legionella Growth and Spread in Buildings", </a:t>
            </a:r>
            <a:r>
              <a:rPr lang="en-US" sz="1100" dirty="0" smtClean="0"/>
              <a:t>2017)</a:t>
            </a:r>
            <a:endParaRPr lang="en-US" sz="1100" dirty="0"/>
          </a:p>
        </p:txBody>
      </p:sp>
    </p:spTree>
    <p:extLst>
      <p:ext uri="{BB962C8B-B14F-4D97-AF65-F5344CB8AC3E}">
        <p14:creationId xmlns:p14="http://schemas.microsoft.com/office/powerpoint/2010/main" val="3013832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708474" y="383658"/>
            <a:ext cx="6093308" cy="5838404"/>
            <a:chOff x="1723598" y="0"/>
            <a:chExt cx="8011118" cy="6858000"/>
          </a:xfrm>
        </p:grpSpPr>
        <p:sp>
          <p:nvSpPr>
            <p:cNvPr id="2" name="Rounded Rectangle 1"/>
            <p:cNvSpPr/>
            <p:nvPr/>
          </p:nvSpPr>
          <p:spPr>
            <a:xfrm>
              <a:off x="1723601" y="0"/>
              <a:ext cx="8011115" cy="1278542"/>
            </a:xfrm>
            <a:prstGeom prst="roundRect">
              <a:avLst/>
            </a:prstGeom>
            <a:solidFill>
              <a:srgbClr val="7AC0E9"/>
            </a:solidFill>
            <a:ln>
              <a:solidFill>
                <a:srgbClr val="7AC0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p:cNvSpPr/>
            <p:nvPr/>
          </p:nvSpPr>
          <p:spPr>
            <a:xfrm>
              <a:off x="1723600" y="1397226"/>
              <a:ext cx="8011115" cy="1278542"/>
            </a:xfrm>
            <a:prstGeom prst="roundRect">
              <a:avLst/>
            </a:prstGeom>
            <a:solidFill>
              <a:srgbClr val="BED489"/>
            </a:solidFill>
            <a:ln>
              <a:solidFill>
                <a:srgbClr val="BED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3"/>
            <p:cNvSpPr/>
            <p:nvPr/>
          </p:nvSpPr>
          <p:spPr>
            <a:xfrm>
              <a:off x="1723600" y="2791757"/>
              <a:ext cx="8011115" cy="1278542"/>
            </a:xfrm>
            <a:prstGeom prst="roundRect">
              <a:avLst/>
            </a:prstGeom>
            <a:solidFill>
              <a:srgbClr val="FFDB8F"/>
            </a:solidFill>
            <a:ln>
              <a:solidFill>
                <a:srgbClr val="FFDB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1723599" y="4186288"/>
              <a:ext cx="8011115" cy="1278542"/>
            </a:xfrm>
            <a:prstGeom prst="roundRect">
              <a:avLst/>
            </a:prstGeom>
            <a:solidFill>
              <a:srgbClr val="FC976C"/>
            </a:solidFill>
            <a:ln>
              <a:solidFill>
                <a:srgbClr val="FC97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1723598" y="5579458"/>
              <a:ext cx="8011115" cy="1278542"/>
            </a:xfrm>
            <a:prstGeom prst="roundRect">
              <a:avLst/>
            </a:prstGeom>
            <a:solidFill>
              <a:srgbClr val="E77778"/>
            </a:solidFill>
            <a:ln>
              <a:solidFill>
                <a:srgbClr val="E77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ounded Rectangle 19"/>
          <p:cNvSpPr/>
          <p:nvPr/>
        </p:nvSpPr>
        <p:spPr>
          <a:xfrm>
            <a:off x="8143864" y="1861326"/>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3192303" y="1866255"/>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6143622" y="1902240"/>
            <a:ext cx="951601" cy="4020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ounded Rectangle 43"/>
          <p:cNvSpPr/>
          <p:nvPr/>
        </p:nvSpPr>
        <p:spPr>
          <a:xfrm>
            <a:off x="4060694" y="581297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Elbow Connector 16"/>
          <p:cNvCxnSpPr>
            <a:endCxn id="83" idx="1"/>
          </p:cNvCxnSpPr>
          <p:nvPr/>
        </p:nvCxnSpPr>
        <p:spPr>
          <a:xfrm>
            <a:off x="4701213" y="3309524"/>
            <a:ext cx="495922" cy="332730"/>
          </a:xfrm>
          <a:prstGeom prst="bentConnector3">
            <a:avLst>
              <a:gd name="adj1" fmla="val 182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770396" y="3309524"/>
            <a:ext cx="18847" cy="10870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30678" y="3108908"/>
            <a:ext cx="1823774" cy="785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3608175" y="3560436"/>
            <a:ext cx="1076110" cy="566070"/>
          </a:xfrm>
          <a:prstGeom prst="bentConnector3">
            <a:avLst>
              <a:gd name="adj1" fmla="val 8189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8" idx="2"/>
          </p:cNvCxnSpPr>
          <p:nvPr/>
        </p:nvCxnSpPr>
        <p:spPr>
          <a:xfrm flipH="1">
            <a:off x="5863570" y="795089"/>
            <a:ext cx="6644" cy="23138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82391" y="4737715"/>
            <a:ext cx="1" cy="10752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H="1">
            <a:off x="1926013" y="3836574"/>
            <a:ext cx="3652394" cy="651397"/>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endCxn id="44" idx="3"/>
          </p:cNvCxnSpPr>
          <p:nvPr/>
        </p:nvCxnSpPr>
        <p:spPr>
          <a:xfrm rot="5400000">
            <a:off x="5097744" y="2646477"/>
            <a:ext cx="3643297" cy="303082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3618846" y="437972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ounded Rectangle 78"/>
          <p:cNvSpPr/>
          <p:nvPr/>
        </p:nvSpPr>
        <p:spPr>
          <a:xfrm>
            <a:off x="6860033" y="439658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ounded Rectangle 79"/>
          <p:cNvSpPr/>
          <p:nvPr/>
        </p:nvSpPr>
        <p:spPr>
          <a:xfrm>
            <a:off x="5249109" y="438172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ounded Rectangle 82"/>
          <p:cNvSpPr/>
          <p:nvPr/>
        </p:nvSpPr>
        <p:spPr>
          <a:xfrm>
            <a:off x="5197135" y="347168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ounded Rectangle 83"/>
          <p:cNvSpPr/>
          <p:nvPr/>
        </p:nvSpPr>
        <p:spPr>
          <a:xfrm>
            <a:off x="6754452" y="2964284"/>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ounded Rectangle 84"/>
          <p:cNvSpPr/>
          <p:nvPr/>
        </p:nvSpPr>
        <p:spPr>
          <a:xfrm>
            <a:off x="3589404" y="296172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5198571" y="453957"/>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ounded Rectangle 99"/>
          <p:cNvSpPr/>
          <p:nvPr/>
        </p:nvSpPr>
        <p:spPr>
          <a:xfrm>
            <a:off x="7346688" y="1894797"/>
            <a:ext cx="545711" cy="3872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ounded Rectangle 100"/>
          <p:cNvSpPr/>
          <p:nvPr/>
        </p:nvSpPr>
        <p:spPr>
          <a:xfrm>
            <a:off x="4889638" y="1859380"/>
            <a:ext cx="722467" cy="5333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ounded Rectangle 115"/>
          <p:cNvSpPr/>
          <p:nvPr/>
        </p:nvSpPr>
        <p:spPr>
          <a:xfrm>
            <a:off x="3389051" y="1125386"/>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ounded Rectangle 117"/>
          <p:cNvSpPr/>
          <p:nvPr/>
        </p:nvSpPr>
        <p:spPr>
          <a:xfrm>
            <a:off x="3992334" y="1901605"/>
            <a:ext cx="742433" cy="3942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 name="Elbow Connector 119"/>
          <p:cNvCxnSpPr>
            <a:endCxn id="116" idx="0"/>
          </p:cNvCxnSpPr>
          <p:nvPr/>
        </p:nvCxnSpPr>
        <p:spPr>
          <a:xfrm rot="10800000" flipV="1">
            <a:off x="4060694" y="889224"/>
            <a:ext cx="1802876" cy="236161"/>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0" name="Equal 129"/>
          <p:cNvSpPr/>
          <p:nvPr/>
        </p:nvSpPr>
        <p:spPr>
          <a:xfrm rot="5400000">
            <a:off x="4756605" y="81446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1" name="Equal 130"/>
          <p:cNvSpPr/>
          <p:nvPr/>
        </p:nvSpPr>
        <p:spPr>
          <a:xfrm rot="5400000">
            <a:off x="5352430" y="302527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1" name="Elbow Connector 140"/>
          <p:cNvCxnSpPr>
            <a:endCxn id="23" idx="0"/>
          </p:cNvCxnSpPr>
          <p:nvPr/>
        </p:nvCxnSpPr>
        <p:spPr>
          <a:xfrm rot="10800000" flipV="1">
            <a:off x="3439110" y="1656773"/>
            <a:ext cx="2437454" cy="20948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4" name="Equal 143"/>
          <p:cNvSpPr/>
          <p:nvPr/>
        </p:nvSpPr>
        <p:spPr>
          <a:xfrm rot="5400000">
            <a:off x="3803523" y="159430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6" name="Elbow Connector 145"/>
          <p:cNvCxnSpPr>
            <a:endCxn id="20" idx="0"/>
          </p:cNvCxnSpPr>
          <p:nvPr/>
        </p:nvCxnSpPr>
        <p:spPr>
          <a:xfrm>
            <a:off x="5876564" y="1656773"/>
            <a:ext cx="2514107" cy="20455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p:nvPr/>
        </p:nvCxnSpPr>
        <p:spPr>
          <a:xfrm rot="5400000">
            <a:off x="4237238" y="1566538"/>
            <a:ext cx="173717" cy="181337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Elbow Connector 156"/>
          <p:cNvCxnSpPr>
            <a:stCxn id="40" idx="2"/>
          </p:cNvCxnSpPr>
          <p:nvPr/>
        </p:nvCxnSpPr>
        <p:spPr>
          <a:xfrm rot="16200000" flipH="1">
            <a:off x="7396666" y="1527000"/>
            <a:ext cx="260896" cy="181538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5926479" y="4720498"/>
            <a:ext cx="0" cy="12540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5920752" y="3812820"/>
            <a:ext cx="0" cy="5666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7619543" y="2288904"/>
            <a:ext cx="0" cy="2567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347696" y="2282095"/>
            <a:ext cx="3220" cy="2635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a:off x="6661491" y="1656773"/>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a:off x="7619543" y="1656773"/>
            <a:ext cx="0" cy="2380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a:off x="5256282" y="1658081"/>
            <a:ext cx="1287" cy="1941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4356834" y="1643421"/>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6" name="Equal 195"/>
          <p:cNvSpPr/>
          <p:nvPr/>
        </p:nvSpPr>
        <p:spPr>
          <a:xfrm rot="5400000">
            <a:off x="7134364" y="158612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9" name="Equal 198"/>
          <p:cNvSpPr/>
          <p:nvPr/>
        </p:nvSpPr>
        <p:spPr>
          <a:xfrm>
            <a:off x="5784557" y="952775"/>
            <a:ext cx="184013" cy="173736"/>
          </a:xfrm>
          <a:prstGeom prst="mathEqual">
            <a:avLst>
              <a:gd name="adj1" fmla="val 5330"/>
              <a:gd name="adj2" fmla="val 199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2" name="Elbow Connector 201"/>
          <p:cNvCxnSpPr/>
          <p:nvPr/>
        </p:nvCxnSpPr>
        <p:spPr>
          <a:xfrm rot="10800000">
            <a:off x="4284757" y="3305654"/>
            <a:ext cx="1641799" cy="732209"/>
          </a:xfrm>
          <a:prstGeom prst="bentConnector3">
            <a:avLst>
              <a:gd name="adj1" fmla="val 99893"/>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rot="16200000">
            <a:off x="2424683" y="5541889"/>
            <a:ext cx="871690" cy="276999"/>
          </a:xfrm>
          <a:prstGeom prst="rect">
            <a:avLst/>
          </a:prstGeom>
          <a:noFill/>
        </p:spPr>
        <p:txBody>
          <a:bodyPr wrap="square" rtlCol="0">
            <a:spAutoFit/>
          </a:bodyPr>
          <a:lstStyle/>
          <a:p>
            <a:r>
              <a:rPr lang="en-US" sz="1200" b="1" dirty="0" smtClean="0"/>
              <a:t>5. Waste</a:t>
            </a:r>
            <a:endParaRPr lang="en-US" sz="1200" b="1" dirty="0"/>
          </a:p>
        </p:txBody>
      </p:sp>
      <p:sp>
        <p:nvSpPr>
          <p:cNvPr id="208" name="TextBox 207"/>
          <p:cNvSpPr txBox="1"/>
          <p:nvPr/>
        </p:nvSpPr>
        <p:spPr>
          <a:xfrm rot="16200000">
            <a:off x="2400862" y="4234113"/>
            <a:ext cx="1078239" cy="461665"/>
          </a:xfrm>
          <a:prstGeom prst="rect">
            <a:avLst/>
          </a:prstGeom>
          <a:noFill/>
        </p:spPr>
        <p:txBody>
          <a:bodyPr wrap="square" rtlCol="0">
            <a:spAutoFit/>
          </a:bodyPr>
          <a:lstStyle/>
          <a:p>
            <a:r>
              <a:rPr lang="en-US" sz="1200" b="1" dirty="0" smtClean="0"/>
              <a:t>4. Hot Water Distribution</a:t>
            </a:r>
            <a:endParaRPr lang="en-US" sz="1200" b="1" dirty="0"/>
          </a:p>
        </p:txBody>
      </p:sp>
      <p:sp>
        <p:nvSpPr>
          <p:cNvPr id="209" name="TextBox 208"/>
          <p:cNvSpPr txBox="1"/>
          <p:nvPr/>
        </p:nvSpPr>
        <p:spPr>
          <a:xfrm rot="16200000">
            <a:off x="2317337" y="3038386"/>
            <a:ext cx="1078239" cy="276999"/>
          </a:xfrm>
          <a:prstGeom prst="rect">
            <a:avLst/>
          </a:prstGeom>
          <a:noFill/>
        </p:spPr>
        <p:txBody>
          <a:bodyPr wrap="square" rtlCol="0">
            <a:spAutoFit/>
          </a:bodyPr>
          <a:lstStyle/>
          <a:p>
            <a:r>
              <a:rPr lang="en-US" sz="1200" b="1" dirty="0" smtClean="0"/>
              <a:t>3. Heating</a:t>
            </a:r>
            <a:endParaRPr lang="en-US" sz="1200" b="1" dirty="0"/>
          </a:p>
        </p:txBody>
      </p:sp>
      <p:sp>
        <p:nvSpPr>
          <p:cNvPr id="210" name="TextBox 209"/>
          <p:cNvSpPr txBox="1"/>
          <p:nvPr/>
        </p:nvSpPr>
        <p:spPr>
          <a:xfrm rot="16200000">
            <a:off x="2414941" y="1857613"/>
            <a:ext cx="1078239" cy="461665"/>
          </a:xfrm>
          <a:prstGeom prst="rect">
            <a:avLst/>
          </a:prstGeom>
          <a:noFill/>
        </p:spPr>
        <p:txBody>
          <a:bodyPr wrap="square" rtlCol="0">
            <a:spAutoFit/>
          </a:bodyPr>
          <a:lstStyle/>
          <a:p>
            <a:r>
              <a:rPr lang="en-US" sz="1200" b="1" dirty="0" smtClean="0"/>
              <a:t>2. Cold Water Distribution</a:t>
            </a:r>
            <a:endParaRPr lang="en-US" sz="1200" b="1" dirty="0"/>
          </a:p>
        </p:txBody>
      </p:sp>
      <p:sp>
        <p:nvSpPr>
          <p:cNvPr id="211" name="TextBox 210"/>
          <p:cNvSpPr txBox="1"/>
          <p:nvPr/>
        </p:nvSpPr>
        <p:spPr>
          <a:xfrm rot="16200000">
            <a:off x="2308529" y="762725"/>
            <a:ext cx="1078239" cy="276999"/>
          </a:xfrm>
          <a:prstGeom prst="rect">
            <a:avLst/>
          </a:prstGeom>
          <a:noFill/>
        </p:spPr>
        <p:txBody>
          <a:bodyPr wrap="square" rtlCol="0">
            <a:spAutoFit/>
          </a:bodyPr>
          <a:lstStyle/>
          <a:p>
            <a:r>
              <a:rPr lang="en-US" sz="1200" b="1" dirty="0" smtClean="0"/>
              <a:t>1. Receiving</a:t>
            </a:r>
            <a:endParaRPr lang="en-US" sz="1200" b="1" dirty="0"/>
          </a:p>
        </p:txBody>
      </p:sp>
      <p:sp>
        <p:nvSpPr>
          <p:cNvPr id="212" name="TextBox 211"/>
          <p:cNvSpPr txBox="1"/>
          <p:nvPr/>
        </p:nvSpPr>
        <p:spPr>
          <a:xfrm>
            <a:off x="5144386" y="464986"/>
            <a:ext cx="1464355" cy="328167"/>
          </a:xfrm>
          <a:prstGeom prst="rect">
            <a:avLst/>
          </a:prstGeom>
          <a:noFill/>
        </p:spPr>
        <p:txBody>
          <a:bodyPr wrap="square" rtlCol="0">
            <a:spAutoFit/>
          </a:bodyPr>
          <a:lstStyle/>
          <a:p>
            <a:pPr algn="ctr">
              <a:lnSpc>
                <a:spcPts val="900"/>
              </a:lnSpc>
            </a:pPr>
            <a:r>
              <a:rPr lang="en-US" sz="1000" b="1" dirty="0" smtClean="0"/>
              <a:t>Municipal Water</a:t>
            </a:r>
          </a:p>
          <a:p>
            <a:pPr algn="ctr">
              <a:lnSpc>
                <a:spcPts val="900"/>
              </a:lnSpc>
            </a:pPr>
            <a:r>
              <a:rPr lang="en-US" sz="1000" dirty="0" smtClean="0"/>
              <a:t>4” pipe from Maple St. </a:t>
            </a:r>
            <a:endParaRPr lang="en-US" sz="1000" dirty="0"/>
          </a:p>
        </p:txBody>
      </p:sp>
      <p:sp>
        <p:nvSpPr>
          <p:cNvPr id="213" name="TextBox 212"/>
          <p:cNvSpPr txBox="1"/>
          <p:nvPr/>
        </p:nvSpPr>
        <p:spPr>
          <a:xfrm>
            <a:off x="3342934" y="1156615"/>
            <a:ext cx="1464355" cy="328167"/>
          </a:xfrm>
          <a:prstGeom prst="rect">
            <a:avLst/>
          </a:prstGeom>
          <a:noFill/>
        </p:spPr>
        <p:txBody>
          <a:bodyPr wrap="square" rtlCol="0">
            <a:spAutoFit/>
          </a:bodyPr>
          <a:lstStyle/>
          <a:p>
            <a:pPr algn="ctr">
              <a:lnSpc>
                <a:spcPts val="900"/>
              </a:lnSpc>
            </a:pPr>
            <a:r>
              <a:rPr lang="en-US" sz="1000" b="1" dirty="0" smtClean="0"/>
              <a:t>Fire Suppression</a:t>
            </a:r>
          </a:p>
          <a:p>
            <a:pPr algn="ctr">
              <a:lnSpc>
                <a:spcPts val="900"/>
              </a:lnSpc>
            </a:pPr>
            <a:r>
              <a:rPr lang="en-US" sz="1000" dirty="0" smtClean="0"/>
              <a:t>(sprinkler system)</a:t>
            </a:r>
            <a:endParaRPr lang="en-US" sz="1000" dirty="0"/>
          </a:p>
        </p:txBody>
      </p:sp>
      <p:sp>
        <p:nvSpPr>
          <p:cNvPr id="214" name="TextBox 213"/>
          <p:cNvSpPr txBox="1"/>
          <p:nvPr/>
        </p:nvSpPr>
        <p:spPr>
          <a:xfrm>
            <a:off x="3108038" y="1892887"/>
            <a:ext cx="657495" cy="443583"/>
          </a:xfrm>
          <a:prstGeom prst="rect">
            <a:avLst/>
          </a:prstGeom>
          <a:noFill/>
        </p:spPr>
        <p:txBody>
          <a:bodyPr wrap="square" rtlCol="0">
            <a:spAutoFit/>
          </a:bodyPr>
          <a:lstStyle/>
          <a:p>
            <a:pPr algn="ctr">
              <a:lnSpc>
                <a:spcPts val="900"/>
              </a:lnSpc>
            </a:pPr>
            <a:r>
              <a:rPr lang="en-US" sz="1000" b="1" dirty="0"/>
              <a:t>Cooling Tower</a:t>
            </a:r>
          </a:p>
          <a:p>
            <a:pPr algn="ctr">
              <a:lnSpc>
                <a:spcPts val="900"/>
              </a:lnSpc>
            </a:pPr>
            <a:r>
              <a:rPr lang="en-US" sz="1000" dirty="0"/>
              <a:t>Roof</a:t>
            </a:r>
          </a:p>
        </p:txBody>
      </p:sp>
      <p:sp>
        <p:nvSpPr>
          <p:cNvPr id="215" name="TextBox 214"/>
          <p:cNvSpPr txBox="1"/>
          <p:nvPr/>
        </p:nvSpPr>
        <p:spPr>
          <a:xfrm>
            <a:off x="3875911" y="1895464"/>
            <a:ext cx="961845" cy="438582"/>
          </a:xfrm>
          <a:prstGeom prst="rect">
            <a:avLst/>
          </a:prstGeom>
          <a:noFill/>
        </p:spPr>
        <p:txBody>
          <a:bodyPr wrap="square" rtlCol="0">
            <a:spAutoFit/>
          </a:bodyPr>
          <a:lstStyle/>
          <a:p>
            <a:pPr algn="ctr">
              <a:lnSpc>
                <a:spcPts val="900"/>
              </a:lnSpc>
            </a:pPr>
            <a:r>
              <a:rPr lang="en-US" sz="1000" b="1" dirty="0" smtClean="0"/>
              <a:t>Decorative Fountain </a:t>
            </a:r>
          </a:p>
          <a:p>
            <a:pPr algn="ctr">
              <a:lnSpc>
                <a:spcPts val="900"/>
              </a:lnSpc>
            </a:pPr>
            <a:r>
              <a:rPr lang="en-US" sz="1000" dirty="0" smtClean="0"/>
              <a:t>Lobby</a:t>
            </a:r>
            <a:endParaRPr lang="en-US" sz="1000" dirty="0"/>
          </a:p>
        </p:txBody>
      </p:sp>
      <p:sp>
        <p:nvSpPr>
          <p:cNvPr id="217" name="TextBox 216"/>
          <p:cNvSpPr txBox="1"/>
          <p:nvPr/>
        </p:nvSpPr>
        <p:spPr>
          <a:xfrm>
            <a:off x="4883053" y="1871227"/>
            <a:ext cx="733636" cy="553998"/>
          </a:xfrm>
          <a:prstGeom prst="rect">
            <a:avLst/>
          </a:prstGeom>
          <a:noFill/>
        </p:spPr>
        <p:txBody>
          <a:bodyPr wrap="square" rtlCol="0">
            <a:spAutoFit/>
          </a:bodyPr>
          <a:lstStyle/>
          <a:p>
            <a:pPr algn="ctr">
              <a:lnSpc>
                <a:spcPts val="900"/>
              </a:lnSpc>
            </a:pPr>
            <a:r>
              <a:rPr lang="en-US" sz="1000" b="1" dirty="0" smtClean="0"/>
              <a:t>Ice Machines</a:t>
            </a:r>
          </a:p>
          <a:p>
            <a:pPr algn="ctr">
              <a:lnSpc>
                <a:spcPts val="900"/>
              </a:lnSpc>
            </a:pPr>
            <a:r>
              <a:rPr lang="en-US" sz="1000" dirty="0" smtClean="0"/>
              <a:t>Floors 2,4,6,8,10</a:t>
            </a:r>
            <a:endParaRPr lang="en-US" sz="1000" dirty="0"/>
          </a:p>
        </p:txBody>
      </p:sp>
      <p:sp>
        <p:nvSpPr>
          <p:cNvPr id="238" name="TextBox 237"/>
          <p:cNvSpPr txBox="1"/>
          <p:nvPr/>
        </p:nvSpPr>
        <p:spPr>
          <a:xfrm>
            <a:off x="6157637" y="1960737"/>
            <a:ext cx="961845" cy="328167"/>
          </a:xfrm>
          <a:prstGeom prst="rect">
            <a:avLst/>
          </a:prstGeom>
          <a:noFill/>
        </p:spPr>
        <p:txBody>
          <a:bodyPr wrap="square" rtlCol="0">
            <a:spAutoFit/>
          </a:bodyPr>
          <a:lstStyle/>
          <a:p>
            <a:pPr algn="ctr">
              <a:lnSpc>
                <a:spcPts val="900"/>
              </a:lnSpc>
            </a:pPr>
            <a:r>
              <a:rPr lang="en-US" sz="1000" b="1" dirty="0" smtClean="0"/>
              <a:t>Sinks/Showers</a:t>
            </a:r>
          </a:p>
          <a:p>
            <a:pPr algn="ctr">
              <a:lnSpc>
                <a:spcPts val="900"/>
              </a:lnSpc>
            </a:pPr>
            <a:r>
              <a:rPr lang="en-US" sz="1000" dirty="0" smtClean="0"/>
              <a:t>Floors B-11</a:t>
            </a:r>
            <a:endParaRPr lang="en-US" sz="1000" dirty="0"/>
          </a:p>
        </p:txBody>
      </p:sp>
      <p:sp>
        <p:nvSpPr>
          <p:cNvPr id="241" name="TextBox 240"/>
          <p:cNvSpPr txBox="1"/>
          <p:nvPr/>
        </p:nvSpPr>
        <p:spPr>
          <a:xfrm>
            <a:off x="7290795" y="1931889"/>
            <a:ext cx="657495" cy="328167"/>
          </a:xfrm>
          <a:prstGeom prst="rect">
            <a:avLst/>
          </a:prstGeom>
          <a:noFill/>
        </p:spPr>
        <p:txBody>
          <a:bodyPr wrap="square" rtlCol="0">
            <a:spAutoFit/>
          </a:bodyPr>
          <a:lstStyle/>
          <a:p>
            <a:pPr algn="ctr">
              <a:lnSpc>
                <a:spcPts val="900"/>
              </a:lnSpc>
            </a:pPr>
            <a:r>
              <a:rPr lang="en-US" sz="1000" b="1" dirty="0" smtClean="0"/>
              <a:t>Hot Tub</a:t>
            </a:r>
            <a:endParaRPr lang="en-US" sz="1000" b="1" dirty="0"/>
          </a:p>
          <a:p>
            <a:pPr algn="ctr">
              <a:lnSpc>
                <a:spcPts val="900"/>
              </a:lnSpc>
            </a:pPr>
            <a:r>
              <a:rPr lang="en-US" sz="1000" dirty="0" smtClean="0"/>
              <a:t>Floor 1</a:t>
            </a:r>
            <a:endParaRPr lang="en-US" sz="1000" dirty="0"/>
          </a:p>
        </p:txBody>
      </p:sp>
      <p:sp>
        <p:nvSpPr>
          <p:cNvPr id="242" name="TextBox 241"/>
          <p:cNvSpPr txBox="1"/>
          <p:nvPr/>
        </p:nvSpPr>
        <p:spPr>
          <a:xfrm>
            <a:off x="8061923" y="1931889"/>
            <a:ext cx="657495" cy="328167"/>
          </a:xfrm>
          <a:prstGeom prst="rect">
            <a:avLst/>
          </a:prstGeom>
          <a:noFill/>
        </p:spPr>
        <p:txBody>
          <a:bodyPr wrap="square" rtlCol="0">
            <a:spAutoFit/>
          </a:bodyPr>
          <a:lstStyle/>
          <a:p>
            <a:pPr algn="ctr">
              <a:lnSpc>
                <a:spcPts val="900"/>
              </a:lnSpc>
            </a:pPr>
            <a:r>
              <a:rPr lang="en-US" sz="1000" b="1" dirty="0" smtClean="0"/>
              <a:t>Pool</a:t>
            </a:r>
            <a:endParaRPr lang="en-US" sz="1000" b="1" dirty="0"/>
          </a:p>
          <a:p>
            <a:pPr algn="ctr">
              <a:lnSpc>
                <a:spcPts val="900"/>
              </a:lnSpc>
            </a:pPr>
            <a:r>
              <a:rPr lang="en-US" sz="1000" dirty="0" smtClean="0"/>
              <a:t>Floor 1</a:t>
            </a:r>
            <a:endParaRPr lang="en-US" sz="1000" dirty="0"/>
          </a:p>
        </p:txBody>
      </p:sp>
      <p:sp>
        <p:nvSpPr>
          <p:cNvPr id="243" name="TextBox 242"/>
          <p:cNvSpPr txBox="1"/>
          <p:nvPr/>
        </p:nvSpPr>
        <p:spPr>
          <a:xfrm>
            <a:off x="3523265" y="2975406"/>
            <a:ext cx="1464355" cy="328167"/>
          </a:xfrm>
          <a:prstGeom prst="rect">
            <a:avLst/>
          </a:prstGeom>
          <a:noFill/>
        </p:spPr>
        <p:txBody>
          <a:bodyPr wrap="square" rtlCol="0">
            <a:spAutoFit/>
          </a:bodyPr>
          <a:lstStyle/>
          <a:p>
            <a:pPr algn="ctr">
              <a:lnSpc>
                <a:spcPts val="900"/>
              </a:lnSpc>
            </a:pPr>
            <a:r>
              <a:rPr lang="en-US" sz="1000" b="1" dirty="0" smtClean="0"/>
              <a:t>Water Heaters</a:t>
            </a:r>
          </a:p>
          <a:p>
            <a:pPr algn="ctr">
              <a:lnSpc>
                <a:spcPts val="900"/>
              </a:lnSpc>
            </a:pPr>
            <a:r>
              <a:rPr lang="en-US" sz="1000" dirty="0" smtClean="0"/>
              <a:t>#1 &amp; #2: Basement</a:t>
            </a:r>
            <a:endParaRPr lang="en-US" sz="1000" dirty="0"/>
          </a:p>
        </p:txBody>
      </p:sp>
      <p:sp>
        <p:nvSpPr>
          <p:cNvPr id="244" name="TextBox 243"/>
          <p:cNvSpPr txBox="1"/>
          <p:nvPr/>
        </p:nvSpPr>
        <p:spPr>
          <a:xfrm>
            <a:off x="5143752" y="3485778"/>
            <a:ext cx="1464355" cy="328167"/>
          </a:xfrm>
          <a:prstGeom prst="rect">
            <a:avLst/>
          </a:prstGeom>
          <a:noFill/>
        </p:spPr>
        <p:txBody>
          <a:bodyPr wrap="square" rtlCol="0">
            <a:spAutoFit/>
          </a:bodyPr>
          <a:lstStyle/>
          <a:p>
            <a:pPr algn="ctr">
              <a:lnSpc>
                <a:spcPts val="900"/>
              </a:lnSpc>
            </a:pPr>
            <a:r>
              <a:rPr lang="en-US" sz="1000" b="1" dirty="0" smtClean="0"/>
              <a:t>Hot Water Storage</a:t>
            </a:r>
          </a:p>
          <a:p>
            <a:pPr algn="ctr">
              <a:lnSpc>
                <a:spcPts val="900"/>
              </a:lnSpc>
            </a:pPr>
            <a:r>
              <a:rPr lang="en-US" sz="1000" dirty="0" smtClean="0"/>
              <a:t>Basement</a:t>
            </a:r>
            <a:endParaRPr lang="en-US" sz="1000" dirty="0"/>
          </a:p>
        </p:txBody>
      </p:sp>
      <p:sp>
        <p:nvSpPr>
          <p:cNvPr id="245" name="TextBox 244"/>
          <p:cNvSpPr txBox="1"/>
          <p:nvPr/>
        </p:nvSpPr>
        <p:spPr>
          <a:xfrm>
            <a:off x="6741458" y="2975406"/>
            <a:ext cx="1464355" cy="328167"/>
          </a:xfrm>
          <a:prstGeom prst="rect">
            <a:avLst/>
          </a:prstGeom>
          <a:noFill/>
        </p:spPr>
        <p:txBody>
          <a:bodyPr wrap="square" rtlCol="0">
            <a:spAutoFit/>
          </a:bodyPr>
          <a:lstStyle/>
          <a:p>
            <a:pPr algn="ctr">
              <a:lnSpc>
                <a:spcPts val="900"/>
              </a:lnSpc>
            </a:pPr>
            <a:r>
              <a:rPr lang="en-US" sz="1000" b="1" dirty="0" smtClean="0"/>
              <a:t>Water Heater</a:t>
            </a:r>
          </a:p>
          <a:p>
            <a:pPr algn="ctr">
              <a:lnSpc>
                <a:spcPts val="900"/>
              </a:lnSpc>
            </a:pPr>
            <a:r>
              <a:rPr lang="en-US" sz="1000" dirty="0" smtClean="0"/>
              <a:t>#3:Basement Kitchen</a:t>
            </a:r>
            <a:endParaRPr lang="en-US" sz="1000" dirty="0"/>
          </a:p>
        </p:txBody>
      </p:sp>
      <p:sp>
        <p:nvSpPr>
          <p:cNvPr id="246" name="TextBox 245"/>
          <p:cNvSpPr txBox="1"/>
          <p:nvPr/>
        </p:nvSpPr>
        <p:spPr>
          <a:xfrm>
            <a:off x="3552834" y="4399170"/>
            <a:ext cx="1464355" cy="328167"/>
          </a:xfrm>
          <a:prstGeom prst="rect">
            <a:avLst/>
          </a:prstGeom>
          <a:noFill/>
        </p:spPr>
        <p:txBody>
          <a:bodyPr wrap="square" rtlCol="0">
            <a:spAutoFit/>
          </a:bodyPr>
          <a:lstStyle/>
          <a:p>
            <a:pPr algn="ctr">
              <a:lnSpc>
                <a:spcPts val="900"/>
              </a:lnSpc>
            </a:pPr>
            <a:r>
              <a:rPr lang="en-US" sz="1000" b="1" dirty="0" smtClean="0"/>
              <a:t>Sinks/Showers</a:t>
            </a:r>
          </a:p>
          <a:p>
            <a:pPr algn="ctr">
              <a:lnSpc>
                <a:spcPts val="900"/>
              </a:lnSpc>
            </a:pPr>
            <a:r>
              <a:rPr lang="en-US" sz="1000" dirty="0" smtClean="0"/>
              <a:t>Floors B-5</a:t>
            </a:r>
            <a:endParaRPr lang="en-US" sz="1000" dirty="0"/>
          </a:p>
        </p:txBody>
      </p:sp>
      <p:sp>
        <p:nvSpPr>
          <p:cNvPr id="247" name="TextBox 246"/>
          <p:cNvSpPr txBox="1"/>
          <p:nvPr/>
        </p:nvSpPr>
        <p:spPr>
          <a:xfrm>
            <a:off x="5190386" y="4388205"/>
            <a:ext cx="1464355" cy="328167"/>
          </a:xfrm>
          <a:prstGeom prst="rect">
            <a:avLst/>
          </a:prstGeom>
          <a:noFill/>
        </p:spPr>
        <p:txBody>
          <a:bodyPr wrap="square" rtlCol="0">
            <a:spAutoFit/>
          </a:bodyPr>
          <a:lstStyle/>
          <a:p>
            <a:pPr algn="ctr">
              <a:lnSpc>
                <a:spcPts val="900"/>
              </a:lnSpc>
            </a:pPr>
            <a:r>
              <a:rPr lang="en-US" sz="1000" b="1" dirty="0" smtClean="0"/>
              <a:t>Sinks/Showers</a:t>
            </a:r>
          </a:p>
          <a:p>
            <a:pPr algn="ctr">
              <a:lnSpc>
                <a:spcPts val="900"/>
              </a:lnSpc>
            </a:pPr>
            <a:r>
              <a:rPr lang="en-US" sz="1000" dirty="0" smtClean="0"/>
              <a:t>Floors 6-11</a:t>
            </a:r>
            <a:endParaRPr lang="en-US" sz="1000" dirty="0"/>
          </a:p>
        </p:txBody>
      </p:sp>
      <p:sp>
        <p:nvSpPr>
          <p:cNvPr id="248" name="TextBox 247"/>
          <p:cNvSpPr txBox="1"/>
          <p:nvPr/>
        </p:nvSpPr>
        <p:spPr>
          <a:xfrm>
            <a:off x="6824315" y="4425919"/>
            <a:ext cx="1464355" cy="328167"/>
          </a:xfrm>
          <a:prstGeom prst="rect">
            <a:avLst/>
          </a:prstGeom>
          <a:noFill/>
        </p:spPr>
        <p:txBody>
          <a:bodyPr wrap="square" rtlCol="0">
            <a:spAutoFit/>
          </a:bodyPr>
          <a:lstStyle/>
          <a:p>
            <a:pPr algn="ctr">
              <a:lnSpc>
                <a:spcPts val="900"/>
              </a:lnSpc>
            </a:pPr>
            <a:r>
              <a:rPr lang="en-US" sz="1000" b="1" dirty="0" smtClean="0"/>
              <a:t>Kitchen Appliances</a:t>
            </a:r>
          </a:p>
          <a:p>
            <a:pPr algn="ctr">
              <a:lnSpc>
                <a:spcPts val="900"/>
              </a:lnSpc>
            </a:pPr>
            <a:r>
              <a:rPr lang="en-US" sz="1000" dirty="0" smtClean="0"/>
              <a:t>Basement</a:t>
            </a:r>
            <a:endParaRPr lang="en-US" sz="1000" dirty="0"/>
          </a:p>
        </p:txBody>
      </p:sp>
      <p:sp>
        <p:nvSpPr>
          <p:cNvPr id="249" name="TextBox 248"/>
          <p:cNvSpPr txBox="1"/>
          <p:nvPr/>
        </p:nvSpPr>
        <p:spPr>
          <a:xfrm>
            <a:off x="4050214" y="5874068"/>
            <a:ext cx="1464355" cy="212751"/>
          </a:xfrm>
          <a:prstGeom prst="rect">
            <a:avLst/>
          </a:prstGeom>
          <a:noFill/>
        </p:spPr>
        <p:txBody>
          <a:bodyPr wrap="square" rtlCol="0">
            <a:spAutoFit/>
          </a:bodyPr>
          <a:lstStyle/>
          <a:p>
            <a:pPr algn="ctr">
              <a:lnSpc>
                <a:spcPts val="900"/>
              </a:lnSpc>
            </a:pPr>
            <a:r>
              <a:rPr lang="en-US" sz="1000" b="1" dirty="0" smtClean="0"/>
              <a:t>Sanitary Sewer</a:t>
            </a:r>
          </a:p>
        </p:txBody>
      </p:sp>
      <p:pic>
        <p:nvPicPr>
          <p:cNvPr id="71" name="Picture 70"/>
          <p:cNvPicPr>
            <a:picLocks noChangeAspect="1"/>
          </p:cNvPicPr>
          <p:nvPr/>
        </p:nvPicPr>
        <p:blipFill>
          <a:blip r:embed="rId2"/>
          <a:stretch>
            <a:fillRect/>
          </a:stretch>
        </p:blipFill>
        <p:spPr>
          <a:xfrm>
            <a:off x="9615595" y="1546179"/>
            <a:ext cx="512324" cy="485201"/>
          </a:xfrm>
          <a:prstGeom prst="rect">
            <a:avLst/>
          </a:prstGeom>
        </p:spPr>
      </p:pic>
      <p:sp>
        <p:nvSpPr>
          <p:cNvPr id="8" name="TextBox 7"/>
          <p:cNvSpPr txBox="1"/>
          <p:nvPr/>
        </p:nvSpPr>
        <p:spPr>
          <a:xfrm>
            <a:off x="10069925" y="1714516"/>
            <a:ext cx="1560640" cy="2631490"/>
          </a:xfrm>
          <a:prstGeom prst="rect">
            <a:avLst/>
          </a:prstGeom>
          <a:noFill/>
        </p:spPr>
        <p:txBody>
          <a:bodyPr wrap="square" rtlCol="0">
            <a:spAutoFit/>
          </a:bodyPr>
          <a:lstStyle/>
          <a:p>
            <a:pPr>
              <a:lnSpc>
                <a:spcPts val="900"/>
              </a:lnSpc>
            </a:pPr>
            <a:r>
              <a:rPr lang="en-US" sz="1000" dirty="0" smtClean="0"/>
              <a:t>Temperature permissive</a:t>
            </a:r>
          </a:p>
          <a:p>
            <a:pPr>
              <a:lnSpc>
                <a:spcPts val="900"/>
              </a:lnSpc>
            </a:pPr>
            <a:endParaRPr lang="en-US" sz="1000" dirty="0"/>
          </a:p>
          <a:p>
            <a:pPr>
              <a:lnSpc>
                <a:spcPts val="900"/>
              </a:lnSpc>
            </a:pPr>
            <a:endParaRPr lang="en-US" sz="1000" dirty="0" smtClean="0"/>
          </a:p>
          <a:p>
            <a:pPr>
              <a:lnSpc>
                <a:spcPts val="900"/>
              </a:lnSpc>
            </a:pPr>
            <a:endParaRPr lang="en-US" sz="1000" dirty="0" smtClean="0"/>
          </a:p>
          <a:p>
            <a:pPr>
              <a:lnSpc>
                <a:spcPts val="900"/>
              </a:lnSpc>
            </a:pPr>
            <a:r>
              <a:rPr lang="en-US" sz="1000" dirty="0" smtClean="0"/>
              <a:t>Stagnation</a:t>
            </a:r>
          </a:p>
          <a:p>
            <a:pPr>
              <a:lnSpc>
                <a:spcPts val="900"/>
              </a:lnSpc>
            </a:pPr>
            <a:endParaRPr lang="en-US" sz="1000" dirty="0" smtClean="0"/>
          </a:p>
          <a:p>
            <a:pPr>
              <a:lnSpc>
                <a:spcPts val="900"/>
              </a:lnSpc>
            </a:pPr>
            <a:endParaRPr lang="en-US" sz="1000" dirty="0"/>
          </a:p>
          <a:p>
            <a:pPr>
              <a:lnSpc>
                <a:spcPts val="900"/>
              </a:lnSpc>
            </a:pPr>
            <a:endParaRPr lang="en-US" sz="1000" dirty="0" smtClean="0"/>
          </a:p>
          <a:p>
            <a:pPr>
              <a:lnSpc>
                <a:spcPts val="900"/>
              </a:lnSpc>
            </a:pPr>
            <a:r>
              <a:rPr lang="en-US" sz="1000" dirty="0" smtClean="0"/>
              <a:t>No Disinfectant</a:t>
            </a:r>
          </a:p>
          <a:p>
            <a:pPr>
              <a:lnSpc>
                <a:spcPts val="900"/>
              </a:lnSpc>
            </a:pPr>
            <a:endParaRPr lang="en-US" sz="1000" dirty="0"/>
          </a:p>
          <a:p>
            <a:pPr>
              <a:lnSpc>
                <a:spcPts val="900"/>
              </a:lnSpc>
            </a:pPr>
            <a:endParaRPr lang="en-US" sz="1000" dirty="0" smtClean="0"/>
          </a:p>
          <a:p>
            <a:pPr>
              <a:lnSpc>
                <a:spcPts val="900"/>
              </a:lnSpc>
            </a:pPr>
            <a:r>
              <a:rPr lang="en-US" sz="1000" dirty="0" smtClean="0"/>
              <a:t>Conditions for Bacteria </a:t>
            </a:r>
          </a:p>
          <a:p>
            <a:pPr>
              <a:lnSpc>
                <a:spcPts val="900"/>
              </a:lnSpc>
            </a:pPr>
            <a:r>
              <a:rPr lang="en-US" sz="1000" dirty="0" smtClean="0"/>
              <a:t>Spread</a:t>
            </a:r>
          </a:p>
          <a:p>
            <a:pPr>
              <a:lnSpc>
                <a:spcPts val="900"/>
              </a:lnSpc>
            </a:pPr>
            <a:endParaRPr lang="en-US" sz="1000" dirty="0"/>
          </a:p>
          <a:p>
            <a:pPr>
              <a:lnSpc>
                <a:spcPts val="900"/>
              </a:lnSpc>
            </a:pPr>
            <a:endParaRPr lang="en-US" sz="1000" dirty="0" smtClean="0"/>
          </a:p>
          <a:p>
            <a:pPr>
              <a:lnSpc>
                <a:spcPts val="900"/>
              </a:lnSpc>
            </a:pPr>
            <a:r>
              <a:rPr lang="en-US" sz="1000" dirty="0" smtClean="0"/>
              <a:t>Special Considerations for Healthcare Facilities</a:t>
            </a:r>
          </a:p>
          <a:p>
            <a:pPr>
              <a:lnSpc>
                <a:spcPts val="900"/>
              </a:lnSpc>
            </a:pPr>
            <a:endParaRPr lang="en-US" sz="1000" dirty="0" smtClean="0"/>
          </a:p>
          <a:p>
            <a:pPr>
              <a:lnSpc>
                <a:spcPts val="900"/>
              </a:lnSpc>
            </a:pPr>
            <a:endParaRPr lang="en-US" sz="1000" dirty="0" smtClean="0"/>
          </a:p>
          <a:p>
            <a:pPr>
              <a:lnSpc>
                <a:spcPts val="900"/>
              </a:lnSpc>
            </a:pPr>
            <a:r>
              <a:rPr lang="en-US" sz="1000" dirty="0" smtClean="0"/>
              <a:t>External Hazards (e.g. construction, water main break)</a:t>
            </a:r>
            <a:endParaRPr lang="en-US" sz="1000" dirty="0"/>
          </a:p>
        </p:txBody>
      </p:sp>
      <p:pic>
        <p:nvPicPr>
          <p:cNvPr id="74" name="Picture 73"/>
          <p:cNvPicPr>
            <a:picLocks noChangeAspect="1"/>
          </p:cNvPicPr>
          <p:nvPr/>
        </p:nvPicPr>
        <p:blipFill>
          <a:blip r:embed="rId3"/>
          <a:stretch>
            <a:fillRect/>
          </a:stretch>
        </p:blipFill>
        <p:spPr>
          <a:xfrm>
            <a:off x="9714694" y="2055375"/>
            <a:ext cx="371789" cy="422719"/>
          </a:xfrm>
          <a:prstGeom prst="rect">
            <a:avLst/>
          </a:prstGeom>
        </p:spPr>
      </p:pic>
      <p:pic>
        <p:nvPicPr>
          <p:cNvPr id="81" name="Picture 80"/>
          <p:cNvPicPr>
            <a:picLocks noChangeAspect="1"/>
          </p:cNvPicPr>
          <p:nvPr/>
        </p:nvPicPr>
        <p:blipFill>
          <a:blip r:embed="rId3"/>
          <a:stretch>
            <a:fillRect/>
          </a:stretch>
        </p:blipFill>
        <p:spPr>
          <a:xfrm>
            <a:off x="4052262" y="4050186"/>
            <a:ext cx="232492" cy="264340"/>
          </a:xfrm>
          <a:prstGeom prst="rect">
            <a:avLst/>
          </a:prstGeom>
        </p:spPr>
      </p:pic>
      <p:pic>
        <p:nvPicPr>
          <p:cNvPr id="82" name="Picture 81"/>
          <p:cNvPicPr>
            <a:picLocks noChangeAspect="1"/>
          </p:cNvPicPr>
          <p:nvPr/>
        </p:nvPicPr>
        <p:blipFill>
          <a:blip r:embed="rId3"/>
          <a:stretch>
            <a:fillRect/>
          </a:stretch>
        </p:blipFill>
        <p:spPr>
          <a:xfrm>
            <a:off x="5828678" y="4030688"/>
            <a:ext cx="232492" cy="264340"/>
          </a:xfrm>
          <a:prstGeom prst="rect">
            <a:avLst/>
          </a:prstGeom>
        </p:spPr>
      </p:pic>
      <p:pic>
        <p:nvPicPr>
          <p:cNvPr id="86" name="Picture 85"/>
          <p:cNvPicPr>
            <a:picLocks noChangeAspect="1"/>
          </p:cNvPicPr>
          <p:nvPr/>
        </p:nvPicPr>
        <p:blipFill>
          <a:blip r:embed="rId3"/>
          <a:stretch>
            <a:fillRect/>
          </a:stretch>
        </p:blipFill>
        <p:spPr>
          <a:xfrm>
            <a:off x="4655977" y="4563253"/>
            <a:ext cx="232492" cy="264340"/>
          </a:xfrm>
          <a:prstGeom prst="rect">
            <a:avLst/>
          </a:prstGeom>
        </p:spPr>
      </p:pic>
      <p:pic>
        <p:nvPicPr>
          <p:cNvPr id="87" name="Picture 86"/>
          <p:cNvPicPr>
            <a:picLocks noChangeAspect="1"/>
          </p:cNvPicPr>
          <p:nvPr/>
        </p:nvPicPr>
        <p:blipFill>
          <a:blip r:embed="rId3"/>
          <a:stretch>
            <a:fillRect/>
          </a:stretch>
        </p:blipFill>
        <p:spPr>
          <a:xfrm>
            <a:off x="7673674" y="4000645"/>
            <a:ext cx="232492" cy="264340"/>
          </a:xfrm>
          <a:prstGeom prst="rect">
            <a:avLst/>
          </a:prstGeom>
        </p:spPr>
      </p:pic>
      <p:pic>
        <p:nvPicPr>
          <p:cNvPr id="89" name="Picture 88"/>
          <p:cNvPicPr>
            <a:picLocks noChangeAspect="1"/>
          </p:cNvPicPr>
          <p:nvPr/>
        </p:nvPicPr>
        <p:blipFill>
          <a:blip r:embed="rId3"/>
          <a:stretch>
            <a:fillRect/>
          </a:stretch>
        </p:blipFill>
        <p:spPr>
          <a:xfrm>
            <a:off x="6214268" y="4584202"/>
            <a:ext cx="232492" cy="264340"/>
          </a:xfrm>
          <a:prstGeom prst="rect">
            <a:avLst/>
          </a:prstGeom>
        </p:spPr>
      </p:pic>
      <p:pic>
        <p:nvPicPr>
          <p:cNvPr id="90" name="Picture 89"/>
          <p:cNvPicPr>
            <a:picLocks noChangeAspect="1"/>
          </p:cNvPicPr>
          <p:nvPr/>
        </p:nvPicPr>
        <p:blipFill>
          <a:blip r:embed="rId3"/>
          <a:stretch>
            <a:fillRect/>
          </a:stretch>
        </p:blipFill>
        <p:spPr>
          <a:xfrm>
            <a:off x="6947593" y="2172075"/>
            <a:ext cx="232492" cy="264340"/>
          </a:xfrm>
          <a:prstGeom prst="rect">
            <a:avLst/>
          </a:prstGeom>
        </p:spPr>
      </p:pic>
      <p:pic>
        <p:nvPicPr>
          <p:cNvPr id="91" name="Picture 90"/>
          <p:cNvPicPr>
            <a:picLocks noChangeAspect="1"/>
          </p:cNvPicPr>
          <p:nvPr/>
        </p:nvPicPr>
        <p:blipFill>
          <a:blip r:embed="rId3"/>
          <a:stretch>
            <a:fillRect/>
          </a:stretch>
        </p:blipFill>
        <p:spPr>
          <a:xfrm>
            <a:off x="6199551" y="3678923"/>
            <a:ext cx="232492" cy="264340"/>
          </a:xfrm>
          <a:prstGeom prst="rect">
            <a:avLst/>
          </a:prstGeom>
        </p:spPr>
      </p:pic>
      <p:pic>
        <p:nvPicPr>
          <p:cNvPr id="92" name="Picture 91"/>
          <p:cNvPicPr>
            <a:picLocks noChangeAspect="1"/>
          </p:cNvPicPr>
          <p:nvPr/>
        </p:nvPicPr>
        <p:blipFill>
          <a:blip r:embed="rId3"/>
          <a:stretch>
            <a:fillRect/>
          </a:stretch>
        </p:blipFill>
        <p:spPr>
          <a:xfrm>
            <a:off x="3120975" y="2219363"/>
            <a:ext cx="232492" cy="264340"/>
          </a:xfrm>
          <a:prstGeom prst="rect">
            <a:avLst/>
          </a:prstGeom>
        </p:spPr>
      </p:pic>
      <p:pic>
        <p:nvPicPr>
          <p:cNvPr id="93" name="Picture 92"/>
          <p:cNvPicPr>
            <a:picLocks noChangeAspect="1"/>
          </p:cNvPicPr>
          <p:nvPr/>
        </p:nvPicPr>
        <p:blipFill>
          <a:blip r:embed="rId3"/>
          <a:stretch>
            <a:fillRect/>
          </a:stretch>
        </p:blipFill>
        <p:spPr>
          <a:xfrm>
            <a:off x="3976493" y="2183408"/>
            <a:ext cx="232492" cy="264340"/>
          </a:xfrm>
          <a:prstGeom prst="rect">
            <a:avLst/>
          </a:prstGeom>
        </p:spPr>
      </p:pic>
      <p:pic>
        <p:nvPicPr>
          <p:cNvPr id="95" name="Picture 94"/>
          <p:cNvPicPr>
            <a:picLocks noChangeAspect="1"/>
          </p:cNvPicPr>
          <p:nvPr/>
        </p:nvPicPr>
        <p:blipFill>
          <a:blip r:embed="rId2"/>
          <a:stretch>
            <a:fillRect/>
          </a:stretch>
        </p:blipFill>
        <p:spPr>
          <a:xfrm>
            <a:off x="7745515" y="2143877"/>
            <a:ext cx="299697" cy="283831"/>
          </a:xfrm>
          <a:prstGeom prst="rect">
            <a:avLst/>
          </a:prstGeom>
        </p:spPr>
      </p:pic>
      <p:pic>
        <p:nvPicPr>
          <p:cNvPr id="96" name="Picture 95"/>
          <p:cNvPicPr>
            <a:picLocks noChangeAspect="1"/>
          </p:cNvPicPr>
          <p:nvPr/>
        </p:nvPicPr>
        <p:blipFill>
          <a:blip r:embed="rId2"/>
          <a:stretch>
            <a:fillRect/>
          </a:stretch>
        </p:blipFill>
        <p:spPr>
          <a:xfrm>
            <a:off x="5461639" y="2219363"/>
            <a:ext cx="299697" cy="283831"/>
          </a:xfrm>
          <a:prstGeom prst="rect">
            <a:avLst/>
          </a:prstGeom>
        </p:spPr>
      </p:pic>
      <p:pic>
        <p:nvPicPr>
          <p:cNvPr id="97" name="Picture 96"/>
          <p:cNvPicPr>
            <a:picLocks noChangeAspect="1"/>
          </p:cNvPicPr>
          <p:nvPr/>
        </p:nvPicPr>
        <p:blipFill>
          <a:blip r:embed="rId2"/>
          <a:stretch>
            <a:fillRect/>
          </a:stretch>
        </p:blipFill>
        <p:spPr>
          <a:xfrm>
            <a:off x="4582910" y="2029675"/>
            <a:ext cx="299697" cy="283831"/>
          </a:xfrm>
          <a:prstGeom prst="rect">
            <a:avLst/>
          </a:prstGeom>
        </p:spPr>
      </p:pic>
      <p:pic>
        <p:nvPicPr>
          <p:cNvPr id="98" name="Picture 97"/>
          <p:cNvPicPr>
            <a:picLocks noChangeAspect="1"/>
          </p:cNvPicPr>
          <p:nvPr/>
        </p:nvPicPr>
        <p:blipFill>
          <a:blip r:embed="rId2"/>
          <a:stretch>
            <a:fillRect/>
          </a:stretch>
        </p:blipFill>
        <p:spPr>
          <a:xfrm>
            <a:off x="3536003" y="2210438"/>
            <a:ext cx="299697" cy="283831"/>
          </a:xfrm>
          <a:prstGeom prst="rect">
            <a:avLst/>
          </a:prstGeom>
        </p:spPr>
      </p:pic>
      <p:pic>
        <p:nvPicPr>
          <p:cNvPr id="99" name="Picture 98"/>
          <p:cNvPicPr>
            <a:picLocks noChangeAspect="1"/>
          </p:cNvPicPr>
          <p:nvPr/>
        </p:nvPicPr>
        <p:blipFill>
          <a:blip r:embed="rId2"/>
          <a:stretch>
            <a:fillRect/>
          </a:stretch>
        </p:blipFill>
        <p:spPr>
          <a:xfrm>
            <a:off x="4880041" y="3925826"/>
            <a:ext cx="299697" cy="283831"/>
          </a:xfrm>
          <a:prstGeom prst="rect">
            <a:avLst/>
          </a:prstGeom>
        </p:spPr>
      </p:pic>
      <p:pic>
        <p:nvPicPr>
          <p:cNvPr id="102" name="Picture 101"/>
          <p:cNvPicPr>
            <a:picLocks noChangeAspect="1"/>
          </p:cNvPicPr>
          <p:nvPr/>
        </p:nvPicPr>
        <p:blipFill>
          <a:blip r:embed="rId2"/>
          <a:stretch>
            <a:fillRect/>
          </a:stretch>
        </p:blipFill>
        <p:spPr>
          <a:xfrm>
            <a:off x="7631302" y="3742896"/>
            <a:ext cx="299697" cy="283831"/>
          </a:xfrm>
          <a:prstGeom prst="rect">
            <a:avLst/>
          </a:prstGeom>
        </p:spPr>
      </p:pic>
      <p:sp>
        <p:nvSpPr>
          <p:cNvPr id="103" name="TextBox 102"/>
          <p:cNvSpPr txBox="1"/>
          <p:nvPr/>
        </p:nvSpPr>
        <p:spPr>
          <a:xfrm>
            <a:off x="180975" y="228600"/>
            <a:ext cx="2443897" cy="1138773"/>
          </a:xfrm>
          <a:prstGeom prst="rect">
            <a:avLst/>
          </a:prstGeom>
          <a:noFill/>
        </p:spPr>
        <p:txBody>
          <a:bodyPr wrap="square" rtlCol="0">
            <a:spAutoFit/>
          </a:bodyPr>
          <a:lstStyle/>
          <a:p>
            <a:r>
              <a:rPr lang="en-US" sz="2000" dirty="0"/>
              <a:t>Flow </a:t>
            </a:r>
            <a:r>
              <a:rPr lang="en-US" sz="2000" dirty="0" smtClean="0"/>
              <a:t>Diagram:</a:t>
            </a:r>
            <a:endParaRPr lang="en-US" sz="2000" dirty="0"/>
          </a:p>
          <a:p>
            <a:r>
              <a:rPr lang="en-US" sz="2400" b="1" dirty="0" smtClean="0"/>
              <a:t>Hazard &amp; </a:t>
            </a:r>
          </a:p>
          <a:p>
            <a:r>
              <a:rPr lang="en-US" sz="2400" b="1" dirty="0" smtClean="0"/>
              <a:t>Risk Assessment</a:t>
            </a:r>
            <a:endParaRPr lang="en-US" sz="2400" b="1" dirty="0"/>
          </a:p>
        </p:txBody>
      </p:sp>
      <p:pic>
        <p:nvPicPr>
          <p:cNvPr id="104" name="Picture 103"/>
          <p:cNvPicPr>
            <a:picLocks noChangeAspect="1"/>
          </p:cNvPicPr>
          <p:nvPr/>
        </p:nvPicPr>
        <p:blipFill>
          <a:blip r:embed="rId4"/>
          <a:stretch>
            <a:fillRect/>
          </a:stretch>
        </p:blipFill>
        <p:spPr>
          <a:xfrm>
            <a:off x="9688687" y="2536060"/>
            <a:ext cx="418705" cy="401844"/>
          </a:xfrm>
          <a:prstGeom prst="rect">
            <a:avLst/>
          </a:prstGeom>
        </p:spPr>
      </p:pic>
      <p:pic>
        <p:nvPicPr>
          <p:cNvPr id="105" name="Picture 104"/>
          <p:cNvPicPr>
            <a:picLocks noChangeAspect="1"/>
          </p:cNvPicPr>
          <p:nvPr/>
        </p:nvPicPr>
        <p:blipFill>
          <a:blip r:embed="rId4"/>
          <a:stretch>
            <a:fillRect/>
          </a:stretch>
        </p:blipFill>
        <p:spPr>
          <a:xfrm>
            <a:off x="6953669" y="1846043"/>
            <a:ext cx="227676" cy="218508"/>
          </a:xfrm>
          <a:prstGeom prst="rect">
            <a:avLst/>
          </a:prstGeom>
        </p:spPr>
      </p:pic>
      <p:pic>
        <p:nvPicPr>
          <p:cNvPr id="107" name="Picture 106"/>
          <p:cNvPicPr>
            <a:picLocks noChangeAspect="1"/>
          </p:cNvPicPr>
          <p:nvPr/>
        </p:nvPicPr>
        <p:blipFill>
          <a:blip r:embed="rId4"/>
          <a:stretch>
            <a:fillRect/>
          </a:stretch>
        </p:blipFill>
        <p:spPr>
          <a:xfrm>
            <a:off x="7781936" y="1825133"/>
            <a:ext cx="227676" cy="218508"/>
          </a:xfrm>
          <a:prstGeom prst="rect">
            <a:avLst/>
          </a:prstGeom>
        </p:spPr>
      </p:pic>
      <p:pic>
        <p:nvPicPr>
          <p:cNvPr id="108" name="Picture 107"/>
          <p:cNvPicPr>
            <a:picLocks noChangeAspect="1"/>
          </p:cNvPicPr>
          <p:nvPr/>
        </p:nvPicPr>
        <p:blipFill>
          <a:blip r:embed="rId4"/>
          <a:stretch>
            <a:fillRect/>
          </a:stretch>
        </p:blipFill>
        <p:spPr>
          <a:xfrm>
            <a:off x="3571874" y="1787002"/>
            <a:ext cx="227676" cy="218508"/>
          </a:xfrm>
          <a:prstGeom prst="rect">
            <a:avLst/>
          </a:prstGeom>
        </p:spPr>
      </p:pic>
      <p:pic>
        <p:nvPicPr>
          <p:cNvPr id="109" name="Picture 108"/>
          <p:cNvPicPr>
            <a:picLocks noChangeAspect="1"/>
          </p:cNvPicPr>
          <p:nvPr/>
        </p:nvPicPr>
        <p:blipFill>
          <a:blip r:embed="rId4"/>
          <a:stretch>
            <a:fillRect/>
          </a:stretch>
        </p:blipFill>
        <p:spPr>
          <a:xfrm>
            <a:off x="4610436" y="1827225"/>
            <a:ext cx="227676" cy="218508"/>
          </a:xfrm>
          <a:prstGeom prst="rect">
            <a:avLst/>
          </a:prstGeom>
        </p:spPr>
      </p:pic>
      <p:pic>
        <p:nvPicPr>
          <p:cNvPr id="110" name="Picture 109"/>
          <p:cNvPicPr>
            <a:picLocks noChangeAspect="1"/>
          </p:cNvPicPr>
          <p:nvPr/>
        </p:nvPicPr>
        <p:blipFill>
          <a:blip r:embed="rId5"/>
          <a:stretch>
            <a:fillRect/>
          </a:stretch>
        </p:blipFill>
        <p:spPr>
          <a:xfrm>
            <a:off x="9736972" y="2961728"/>
            <a:ext cx="332953" cy="412965"/>
          </a:xfrm>
          <a:prstGeom prst="rect">
            <a:avLst/>
          </a:prstGeom>
        </p:spPr>
      </p:pic>
      <p:pic>
        <p:nvPicPr>
          <p:cNvPr id="111" name="Picture 110"/>
          <p:cNvPicPr>
            <a:picLocks noChangeAspect="1"/>
          </p:cNvPicPr>
          <p:nvPr/>
        </p:nvPicPr>
        <p:blipFill>
          <a:blip r:embed="rId5"/>
          <a:stretch>
            <a:fillRect/>
          </a:stretch>
        </p:blipFill>
        <p:spPr>
          <a:xfrm>
            <a:off x="8050683" y="4588361"/>
            <a:ext cx="201010" cy="249315"/>
          </a:xfrm>
          <a:prstGeom prst="rect">
            <a:avLst/>
          </a:prstGeom>
        </p:spPr>
      </p:pic>
      <p:pic>
        <p:nvPicPr>
          <p:cNvPr id="113" name="Picture 112"/>
          <p:cNvPicPr>
            <a:picLocks noChangeAspect="1"/>
          </p:cNvPicPr>
          <p:nvPr/>
        </p:nvPicPr>
        <p:blipFill>
          <a:blip r:embed="rId5"/>
          <a:stretch>
            <a:fillRect/>
          </a:stretch>
        </p:blipFill>
        <p:spPr>
          <a:xfrm>
            <a:off x="4858395" y="4578278"/>
            <a:ext cx="201010" cy="249315"/>
          </a:xfrm>
          <a:prstGeom prst="rect">
            <a:avLst/>
          </a:prstGeom>
        </p:spPr>
      </p:pic>
      <p:pic>
        <p:nvPicPr>
          <p:cNvPr id="114" name="Picture 113"/>
          <p:cNvPicPr>
            <a:picLocks noChangeAspect="1"/>
          </p:cNvPicPr>
          <p:nvPr/>
        </p:nvPicPr>
        <p:blipFill>
          <a:blip r:embed="rId5"/>
          <a:stretch>
            <a:fillRect/>
          </a:stretch>
        </p:blipFill>
        <p:spPr>
          <a:xfrm>
            <a:off x="6460481" y="4595841"/>
            <a:ext cx="201010" cy="249315"/>
          </a:xfrm>
          <a:prstGeom prst="rect">
            <a:avLst/>
          </a:prstGeom>
        </p:spPr>
      </p:pic>
      <p:pic>
        <p:nvPicPr>
          <p:cNvPr id="124" name="Picture 123"/>
          <p:cNvPicPr>
            <a:picLocks noChangeAspect="1"/>
          </p:cNvPicPr>
          <p:nvPr/>
        </p:nvPicPr>
        <p:blipFill>
          <a:blip r:embed="rId5"/>
          <a:stretch>
            <a:fillRect/>
          </a:stretch>
        </p:blipFill>
        <p:spPr>
          <a:xfrm>
            <a:off x="3363056" y="2253022"/>
            <a:ext cx="201010" cy="249315"/>
          </a:xfrm>
          <a:prstGeom prst="rect">
            <a:avLst/>
          </a:prstGeom>
        </p:spPr>
      </p:pic>
      <p:pic>
        <p:nvPicPr>
          <p:cNvPr id="125" name="Picture 124"/>
          <p:cNvPicPr>
            <a:picLocks noChangeAspect="1"/>
          </p:cNvPicPr>
          <p:nvPr/>
        </p:nvPicPr>
        <p:blipFill>
          <a:blip r:embed="rId5"/>
          <a:stretch>
            <a:fillRect/>
          </a:stretch>
        </p:blipFill>
        <p:spPr>
          <a:xfrm>
            <a:off x="4505392" y="2218211"/>
            <a:ext cx="201010" cy="249315"/>
          </a:xfrm>
          <a:prstGeom prst="rect">
            <a:avLst/>
          </a:prstGeom>
        </p:spPr>
      </p:pic>
      <p:pic>
        <p:nvPicPr>
          <p:cNvPr id="126" name="Picture 125"/>
          <p:cNvPicPr>
            <a:picLocks noChangeAspect="1"/>
          </p:cNvPicPr>
          <p:nvPr/>
        </p:nvPicPr>
        <p:blipFill>
          <a:blip r:embed="rId5"/>
          <a:stretch>
            <a:fillRect/>
          </a:stretch>
        </p:blipFill>
        <p:spPr>
          <a:xfrm>
            <a:off x="5515176" y="2017419"/>
            <a:ext cx="201010" cy="249315"/>
          </a:xfrm>
          <a:prstGeom prst="rect">
            <a:avLst/>
          </a:prstGeom>
        </p:spPr>
      </p:pic>
      <p:pic>
        <p:nvPicPr>
          <p:cNvPr id="127" name="Picture 126"/>
          <p:cNvPicPr>
            <a:picLocks noChangeAspect="1"/>
          </p:cNvPicPr>
          <p:nvPr/>
        </p:nvPicPr>
        <p:blipFill>
          <a:blip r:embed="rId5"/>
          <a:stretch>
            <a:fillRect/>
          </a:stretch>
        </p:blipFill>
        <p:spPr>
          <a:xfrm>
            <a:off x="7602562" y="2178393"/>
            <a:ext cx="201010" cy="249315"/>
          </a:xfrm>
          <a:prstGeom prst="rect">
            <a:avLst/>
          </a:prstGeom>
        </p:spPr>
      </p:pic>
      <p:pic>
        <p:nvPicPr>
          <p:cNvPr id="128" name="Picture 127"/>
          <p:cNvPicPr>
            <a:picLocks noChangeAspect="1"/>
          </p:cNvPicPr>
          <p:nvPr/>
        </p:nvPicPr>
        <p:blipFill>
          <a:blip r:embed="rId6"/>
          <a:stretch>
            <a:fillRect/>
          </a:stretch>
        </p:blipFill>
        <p:spPr>
          <a:xfrm>
            <a:off x="9701978" y="3406050"/>
            <a:ext cx="424715" cy="406769"/>
          </a:xfrm>
          <a:prstGeom prst="rect">
            <a:avLst/>
          </a:prstGeom>
        </p:spPr>
      </p:pic>
      <p:pic>
        <p:nvPicPr>
          <p:cNvPr id="129" name="Picture 128"/>
          <p:cNvPicPr>
            <a:picLocks noChangeAspect="1"/>
          </p:cNvPicPr>
          <p:nvPr/>
        </p:nvPicPr>
        <p:blipFill>
          <a:blip r:embed="rId6"/>
          <a:stretch>
            <a:fillRect/>
          </a:stretch>
        </p:blipFill>
        <p:spPr>
          <a:xfrm>
            <a:off x="5466824" y="1788483"/>
            <a:ext cx="269127" cy="257755"/>
          </a:xfrm>
          <a:prstGeom prst="rect">
            <a:avLst/>
          </a:prstGeom>
        </p:spPr>
      </p:pic>
      <p:pic>
        <p:nvPicPr>
          <p:cNvPr id="132" name="Picture 131"/>
          <p:cNvPicPr>
            <a:picLocks noChangeAspect="1"/>
          </p:cNvPicPr>
          <p:nvPr/>
        </p:nvPicPr>
        <p:blipFill>
          <a:blip r:embed="rId7"/>
          <a:stretch>
            <a:fillRect/>
          </a:stretch>
        </p:blipFill>
        <p:spPr>
          <a:xfrm>
            <a:off x="9683903" y="3812819"/>
            <a:ext cx="458526" cy="414063"/>
          </a:xfrm>
          <a:prstGeom prst="rect">
            <a:avLst/>
          </a:prstGeom>
        </p:spPr>
      </p:pic>
      <p:pic>
        <p:nvPicPr>
          <p:cNvPr id="133" name="Picture 132"/>
          <p:cNvPicPr>
            <a:picLocks noChangeAspect="1"/>
          </p:cNvPicPr>
          <p:nvPr/>
        </p:nvPicPr>
        <p:blipFill>
          <a:blip r:embed="rId7"/>
          <a:stretch>
            <a:fillRect/>
          </a:stretch>
        </p:blipFill>
        <p:spPr>
          <a:xfrm>
            <a:off x="6341328" y="611066"/>
            <a:ext cx="308027" cy="278158"/>
          </a:xfrm>
          <a:prstGeom prst="rect">
            <a:avLst/>
          </a:prstGeom>
        </p:spPr>
      </p:pic>
      <p:grpSp>
        <p:nvGrpSpPr>
          <p:cNvPr id="115" name="Group 114"/>
          <p:cNvGrpSpPr/>
          <p:nvPr/>
        </p:nvGrpSpPr>
        <p:grpSpPr>
          <a:xfrm>
            <a:off x="2705374" y="6300256"/>
            <a:ext cx="6206213" cy="264114"/>
            <a:chOff x="2705374" y="6316440"/>
            <a:chExt cx="6206213" cy="264114"/>
          </a:xfrm>
        </p:grpSpPr>
        <p:sp>
          <p:nvSpPr>
            <p:cNvPr id="117" name="TextBox 116"/>
            <p:cNvSpPr txBox="1"/>
            <p:nvPr/>
          </p:nvSpPr>
          <p:spPr>
            <a:xfrm>
              <a:off x="2705374" y="6316440"/>
              <a:ext cx="653089" cy="246221"/>
            </a:xfrm>
            <a:prstGeom prst="rect">
              <a:avLst/>
            </a:prstGeom>
            <a:noFill/>
          </p:spPr>
          <p:txBody>
            <a:bodyPr wrap="square" rtlCol="0">
              <a:spAutoFit/>
            </a:bodyPr>
            <a:lstStyle/>
            <a:p>
              <a:r>
                <a:rPr lang="en-US" sz="1000" b="1" dirty="0" smtClean="0"/>
                <a:t>Legend:</a:t>
              </a:r>
              <a:endParaRPr lang="en-US" sz="1000" b="1" dirty="0"/>
            </a:p>
          </p:txBody>
        </p:sp>
        <p:grpSp>
          <p:nvGrpSpPr>
            <p:cNvPr id="119" name="Group 118"/>
            <p:cNvGrpSpPr/>
            <p:nvPr/>
          </p:nvGrpSpPr>
          <p:grpSpPr>
            <a:xfrm>
              <a:off x="3202898" y="6332087"/>
              <a:ext cx="5708689" cy="248467"/>
              <a:chOff x="3332370" y="6332087"/>
              <a:chExt cx="5708689" cy="248467"/>
            </a:xfrm>
          </p:grpSpPr>
          <p:cxnSp>
            <p:nvCxnSpPr>
              <p:cNvPr id="121" name="Straight Arrow Connector 120"/>
              <p:cNvCxnSpPr/>
              <p:nvPr/>
            </p:nvCxnSpPr>
            <p:spPr>
              <a:xfrm flipH="1">
                <a:off x="5829586" y="6465535"/>
                <a:ext cx="365760" cy="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flipH="1" flipV="1">
                <a:off x="4679291" y="6457443"/>
                <a:ext cx="3657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3" name="Equal 122"/>
              <p:cNvSpPr/>
              <p:nvPr/>
            </p:nvSpPr>
            <p:spPr>
              <a:xfrm rot="5400000">
                <a:off x="3328377" y="637240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4" name="Rounded Rectangle 133"/>
              <p:cNvSpPr/>
              <p:nvPr/>
            </p:nvSpPr>
            <p:spPr>
              <a:xfrm>
                <a:off x="7710120" y="6347962"/>
                <a:ext cx="387618" cy="1985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TextBox 134"/>
              <p:cNvSpPr txBox="1"/>
              <p:nvPr/>
            </p:nvSpPr>
            <p:spPr>
              <a:xfrm>
                <a:off x="8037647" y="6332087"/>
                <a:ext cx="1003412" cy="246221"/>
              </a:xfrm>
              <a:prstGeom prst="rect">
                <a:avLst/>
              </a:prstGeom>
              <a:noFill/>
            </p:spPr>
            <p:txBody>
              <a:bodyPr wrap="square" rtlCol="0">
                <a:spAutoFit/>
              </a:bodyPr>
              <a:lstStyle/>
              <a:p>
                <a:r>
                  <a:rPr lang="en-US" sz="1000" dirty="0" smtClean="0"/>
                  <a:t>Water Process</a:t>
                </a:r>
                <a:endParaRPr lang="en-US" sz="1000" dirty="0"/>
              </a:p>
            </p:txBody>
          </p:sp>
          <p:sp>
            <p:nvSpPr>
              <p:cNvPr id="136" name="TextBox 135"/>
              <p:cNvSpPr txBox="1"/>
              <p:nvPr/>
            </p:nvSpPr>
            <p:spPr>
              <a:xfrm>
                <a:off x="3405927" y="6334333"/>
                <a:ext cx="1334359" cy="246221"/>
              </a:xfrm>
              <a:prstGeom prst="rect">
                <a:avLst/>
              </a:prstGeom>
              <a:noFill/>
            </p:spPr>
            <p:txBody>
              <a:bodyPr wrap="square" rtlCol="0">
                <a:spAutoFit/>
              </a:bodyPr>
              <a:lstStyle/>
              <a:p>
                <a:r>
                  <a:rPr lang="en-US" sz="1000" dirty="0" smtClean="0"/>
                  <a:t>Backflow Preventer</a:t>
                </a:r>
                <a:endParaRPr lang="en-US" sz="1000" dirty="0"/>
              </a:p>
            </p:txBody>
          </p:sp>
          <p:sp>
            <p:nvSpPr>
              <p:cNvPr id="137" name="TextBox 136"/>
              <p:cNvSpPr txBox="1"/>
              <p:nvPr/>
            </p:nvSpPr>
            <p:spPr>
              <a:xfrm>
                <a:off x="4984293" y="6332088"/>
                <a:ext cx="1003412" cy="246221"/>
              </a:xfrm>
              <a:prstGeom prst="rect">
                <a:avLst/>
              </a:prstGeom>
              <a:noFill/>
            </p:spPr>
            <p:txBody>
              <a:bodyPr wrap="square" rtlCol="0">
                <a:spAutoFit/>
              </a:bodyPr>
              <a:lstStyle/>
              <a:p>
                <a:r>
                  <a:rPr lang="en-US" sz="1000" dirty="0" smtClean="0"/>
                  <a:t>Water Flow</a:t>
                </a:r>
                <a:endParaRPr lang="en-US" sz="1000" dirty="0"/>
              </a:p>
            </p:txBody>
          </p:sp>
          <p:sp>
            <p:nvSpPr>
              <p:cNvPr id="138" name="TextBox 137"/>
              <p:cNvSpPr txBox="1"/>
              <p:nvPr/>
            </p:nvSpPr>
            <p:spPr>
              <a:xfrm>
                <a:off x="6130610" y="6332088"/>
                <a:ext cx="1638650" cy="246221"/>
              </a:xfrm>
              <a:prstGeom prst="rect">
                <a:avLst/>
              </a:prstGeom>
              <a:noFill/>
            </p:spPr>
            <p:txBody>
              <a:bodyPr wrap="square" rtlCol="0">
                <a:spAutoFit/>
              </a:bodyPr>
              <a:lstStyle/>
              <a:p>
                <a:r>
                  <a:rPr lang="en-US" sz="1000" dirty="0" smtClean="0"/>
                  <a:t>Recirculating Return Flow</a:t>
                </a:r>
                <a:endParaRPr lang="en-US" sz="1000" dirty="0"/>
              </a:p>
            </p:txBody>
          </p:sp>
        </p:grpSp>
      </p:grpSp>
      <p:sp>
        <p:nvSpPr>
          <p:cNvPr id="139" name="Rounded Rectangle 138"/>
          <p:cNvSpPr/>
          <p:nvPr/>
        </p:nvSpPr>
        <p:spPr>
          <a:xfrm>
            <a:off x="9519816" y="1440343"/>
            <a:ext cx="2285006" cy="298557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0" name="Picture 139"/>
          <p:cNvPicPr>
            <a:picLocks noChangeAspect="1"/>
          </p:cNvPicPr>
          <p:nvPr/>
        </p:nvPicPr>
        <p:blipFill>
          <a:blip r:embed="rId2"/>
          <a:stretch>
            <a:fillRect/>
          </a:stretch>
        </p:blipFill>
        <p:spPr>
          <a:xfrm>
            <a:off x="4752927" y="3163251"/>
            <a:ext cx="299697" cy="283831"/>
          </a:xfrm>
          <a:prstGeom prst="rect">
            <a:avLst/>
          </a:prstGeom>
        </p:spPr>
      </p:pic>
      <p:pic>
        <p:nvPicPr>
          <p:cNvPr id="142" name="Picture 141"/>
          <p:cNvPicPr>
            <a:picLocks noChangeAspect="1"/>
          </p:cNvPicPr>
          <p:nvPr/>
        </p:nvPicPr>
        <p:blipFill>
          <a:blip r:embed="rId2"/>
          <a:stretch>
            <a:fillRect/>
          </a:stretch>
        </p:blipFill>
        <p:spPr>
          <a:xfrm>
            <a:off x="7947847" y="3149281"/>
            <a:ext cx="299697" cy="283831"/>
          </a:xfrm>
          <a:prstGeom prst="rect">
            <a:avLst/>
          </a:prstGeom>
        </p:spPr>
      </p:pic>
      <p:pic>
        <p:nvPicPr>
          <p:cNvPr id="143" name="Picture 142"/>
          <p:cNvPicPr>
            <a:picLocks noChangeAspect="1"/>
          </p:cNvPicPr>
          <p:nvPr/>
        </p:nvPicPr>
        <p:blipFill>
          <a:blip r:embed="rId4"/>
          <a:stretch>
            <a:fillRect/>
          </a:stretch>
        </p:blipFill>
        <p:spPr>
          <a:xfrm>
            <a:off x="7974777" y="2893026"/>
            <a:ext cx="227676" cy="218508"/>
          </a:xfrm>
          <a:prstGeom prst="rect">
            <a:avLst/>
          </a:prstGeom>
        </p:spPr>
      </p:pic>
      <p:pic>
        <p:nvPicPr>
          <p:cNvPr id="145" name="Picture 144"/>
          <p:cNvPicPr>
            <a:picLocks noChangeAspect="1"/>
          </p:cNvPicPr>
          <p:nvPr/>
        </p:nvPicPr>
        <p:blipFill>
          <a:blip r:embed="rId4"/>
          <a:stretch>
            <a:fillRect/>
          </a:stretch>
        </p:blipFill>
        <p:spPr>
          <a:xfrm>
            <a:off x="4774631" y="2907448"/>
            <a:ext cx="227676" cy="218508"/>
          </a:xfrm>
          <a:prstGeom prst="rect">
            <a:avLst/>
          </a:prstGeom>
        </p:spPr>
      </p:pic>
      <p:sp>
        <p:nvSpPr>
          <p:cNvPr id="9" name="TextBox 8"/>
          <p:cNvSpPr txBox="1"/>
          <p:nvPr/>
        </p:nvSpPr>
        <p:spPr>
          <a:xfrm>
            <a:off x="82378" y="6623222"/>
            <a:ext cx="11911914" cy="261610"/>
          </a:xfrm>
          <a:prstGeom prst="rect">
            <a:avLst/>
          </a:prstGeom>
          <a:noFill/>
        </p:spPr>
        <p:txBody>
          <a:bodyPr wrap="square" rtlCol="0">
            <a:spAutoFit/>
          </a:bodyPr>
          <a:lstStyle/>
          <a:p>
            <a:r>
              <a:rPr lang="en-US" sz="1100" dirty="0"/>
              <a:t>("Developing a Water </a:t>
            </a:r>
            <a:r>
              <a:rPr lang="en-US" sz="1100" dirty="0" smtClean="0"/>
              <a:t>Management </a:t>
            </a:r>
            <a:r>
              <a:rPr lang="en-US" sz="1100" dirty="0"/>
              <a:t>Program to Reduce Legionella Growth and Spread in Buildings", </a:t>
            </a:r>
            <a:r>
              <a:rPr lang="en-US" sz="1100" dirty="0" smtClean="0"/>
              <a:t>2017)</a:t>
            </a:r>
            <a:endParaRPr lang="en-US" sz="1100" dirty="0"/>
          </a:p>
        </p:txBody>
      </p:sp>
    </p:spTree>
    <p:extLst>
      <p:ext uri="{BB962C8B-B14F-4D97-AF65-F5344CB8AC3E}">
        <p14:creationId xmlns:p14="http://schemas.microsoft.com/office/powerpoint/2010/main" val="4274342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708971" y="453957"/>
            <a:ext cx="6093308" cy="5838404"/>
            <a:chOff x="1723598" y="0"/>
            <a:chExt cx="8011118" cy="6858000"/>
          </a:xfrm>
        </p:grpSpPr>
        <p:sp>
          <p:nvSpPr>
            <p:cNvPr id="2" name="Rounded Rectangle 1"/>
            <p:cNvSpPr/>
            <p:nvPr/>
          </p:nvSpPr>
          <p:spPr>
            <a:xfrm>
              <a:off x="1723601" y="0"/>
              <a:ext cx="8011115" cy="1278542"/>
            </a:xfrm>
            <a:prstGeom prst="roundRect">
              <a:avLst/>
            </a:prstGeom>
            <a:solidFill>
              <a:srgbClr val="7AC0E9"/>
            </a:solidFill>
            <a:ln>
              <a:solidFill>
                <a:srgbClr val="7AC0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p:cNvSpPr/>
            <p:nvPr/>
          </p:nvSpPr>
          <p:spPr>
            <a:xfrm>
              <a:off x="1723600" y="1397226"/>
              <a:ext cx="8011115" cy="1278542"/>
            </a:xfrm>
            <a:prstGeom prst="roundRect">
              <a:avLst/>
            </a:prstGeom>
            <a:solidFill>
              <a:srgbClr val="BED489"/>
            </a:solidFill>
            <a:ln>
              <a:solidFill>
                <a:srgbClr val="BED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3"/>
            <p:cNvSpPr/>
            <p:nvPr/>
          </p:nvSpPr>
          <p:spPr>
            <a:xfrm>
              <a:off x="1723600" y="2791757"/>
              <a:ext cx="8011115" cy="1278542"/>
            </a:xfrm>
            <a:prstGeom prst="roundRect">
              <a:avLst/>
            </a:prstGeom>
            <a:solidFill>
              <a:srgbClr val="FFDB8F"/>
            </a:solidFill>
            <a:ln>
              <a:solidFill>
                <a:srgbClr val="FFDB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1723599" y="4186288"/>
              <a:ext cx="8011115" cy="1278542"/>
            </a:xfrm>
            <a:prstGeom prst="roundRect">
              <a:avLst/>
            </a:prstGeom>
            <a:solidFill>
              <a:srgbClr val="FC976C"/>
            </a:solidFill>
            <a:ln>
              <a:solidFill>
                <a:srgbClr val="FC97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1723598" y="5579458"/>
              <a:ext cx="8011115" cy="1278542"/>
            </a:xfrm>
            <a:prstGeom prst="roundRect">
              <a:avLst/>
            </a:prstGeom>
            <a:solidFill>
              <a:srgbClr val="E77778"/>
            </a:solidFill>
            <a:ln>
              <a:solidFill>
                <a:srgbClr val="E77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ounded Rectangle 19"/>
          <p:cNvSpPr/>
          <p:nvPr/>
        </p:nvSpPr>
        <p:spPr>
          <a:xfrm>
            <a:off x="8143864" y="1861326"/>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3192303" y="1866255"/>
            <a:ext cx="493614" cy="46982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6143622" y="1902240"/>
            <a:ext cx="951601" cy="40200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ounded Rectangle 43"/>
          <p:cNvSpPr/>
          <p:nvPr/>
        </p:nvSpPr>
        <p:spPr>
          <a:xfrm>
            <a:off x="4060694" y="581297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Elbow Connector 16"/>
          <p:cNvCxnSpPr>
            <a:endCxn id="83" idx="1"/>
          </p:cNvCxnSpPr>
          <p:nvPr/>
        </p:nvCxnSpPr>
        <p:spPr>
          <a:xfrm>
            <a:off x="4701213" y="3309524"/>
            <a:ext cx="495922" cy="332730"/>
          </a:xfrm>
          <a:prstGeom prst="bentConnector3">
            <a:avLst>
              <a:gd name="adj1" fmla="val 1828"/>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770396" y="3309524"/>
            <a:ext cx="18847" cy="10870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930678" y="3108908"/>
            <a:ext cx="1823774" cy="785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3608175" y="3560436"/>
            <a:ext cx="1076110" cy="566070"/>
          </a:xfrm>
          <a:prstGeom prst="bentConnector3">
            <a:avLst>
              <a:gd name="adj1" fmla="val 8189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8" idx="2"/>
          </p:cNvCxnSpPr>
          <p:nvPr/>
        </p:nvCxnSpPr>
        <p:spPr>
          <a:xfrm flipH="1">
            <a:off x="5863570" y="795089"/>
            <a:ext cx="6644" cy="23138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82391" y="4737715"/>
            <a:ext cx="1" cy="10752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H="1">
            <a:off x="1926013" y="3836574"/>
            <a:ext cx="3652394" cy="651397"/>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endCxn id="44" idx="3"/>
          </p:cNvCxnSpPr>
          <p:nvPr/>
        </p:nvCxnSpPr>
        <p:spPr>
          <a:xfrm rot="5400000">
            <a:off x="5097744" y="2646477"/>
            <a:ext cx="3643297" cy="303082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3618846" y="437972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ounded Rectangle 78"/>
          <p:cNvSpPr/>
          <p:nvPr/>
        </p:nvSpPr>
        <p:spPr>
          <a:xfrm>
            <a:off x="6860033" y="4396583"/>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ounded Rectangle 79"/>
          <p:cNvSpPr/>
          <p:nvPr/>
        </p:nvSpPr>
        <p:spPr>
          <a:xfrm>
            <a:off x="5249109" y="4381722"/>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ounded Rectangle 82"/>
          <p:cNvSpPr/>
          <p:nvPr/>
        </p:nvSpPr>
        <p:spPr>
          <a:xfrm>
            <a:off x="5197135" y="347168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ounded Rectangle 83"/>
          <p:cNvSpPr/>
          <p:nvPr/>
        </p:nvSpPr>
        <p:spPr>
          <a:xfrm>
            <a:off x="6754452" y="2964284"/>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ounded Rectangle 84"/>
          <p:cNvSpPr/>
          <p:nvPr/>
        </p:nvSpPr>
        <p:spPr>
          <a:xfrm>
            <a:off x="3589404" y="2961728"/>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5198571" y="453957"/>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ounded Rectangle 99"/>
          <p:cNvSpPr/>
          <p:nvPr/>
        </p:nvSpPr>
        <p:spPr>
          <a:xfrm>
            <a:off x="7346688" y="1894797"/>
            <a:ext cx="545711" cy="3872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ounded Rectangle 100"/>
          <p:cNvSpPr/>
          <p:nvPr/>
        </p:nvSpPr>
        <p:spPr>
          <a:xfrm>
            <a:off x="4889638" y="1859380"/>
            <a:ext cx="722467" cy="53338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ounded Rectangle 115"/>
          <p:cNvSpPr/>
          <p:nvPr/>
        </p:nvSpPr>
        <p:spPr>
          <a:xfrm>
            <a:off x="3389051" y="1125386"/>
            <a:ext cx="1343286" cy="34113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ounded Rectangle 117"/>
          <p:cNvSpPr/>
          <p:nvPr/>
        </p:nvSpPr>
        <p:spPr>
          <a:xfrm>
            <a:off x="3992334" y="1901605"/>
            <a:ext cx="742433" cy="39425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 name="Elbow Connector 119"/>
          <p:cNvCxnSpPr>
            <a:endCxn id="116" idx="0"/>
          </p:cNvCxnSpPr>
          <p:nvPr/>
        </p:nvCxnSpPr>
        <p:spPr>
          <a:xfrm rot="10800000" flipV="1">
            <a:off x="4060694" y="889224"/>
            <a:ext cx="1802876" cy="236161"/>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0" name="Equal 129"/>
          <p:cNvSpPr/>
          <p:nvPr/>
        </p:nvSpPr>
        <p:spPr>
          <a:xfrm rot="5400000">
            <a:off x="4756605" y="81446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1" name="Equal 130"/>
          <p:cNvSpPr/>
          <p:nvPr/>
        </p:nvSpPr>
        <p:spPr>
          <a:xfrm rot="5400000">
            <a:off x="5352430" y="302527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1" name="Elbow Connector 140"/>
          <p:cNvCxnSpPr>
            <a:endCxn id="23" idx="0"/>
          </p:cNvCxnSpPr>
          <p:nvPr/>
        </p:nvCxnSpPr>
        <p:spPr>
          <a:xfrm rot="10800000" flipV="1">
            <a:off x="3439110" y="1656773"/>
            <a:ext cx="2437454" cy="20948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4" name="Equal 143"/>
          <p:cNvSpPr/>
          <p:nvPr/>
        </p:nvSpPr>
        <p:spPr>
          <a:xfrm rot="5400000">
            <a:off x="3803523" y="1594307"/>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46" name="Elbow Connector 145"/>
          <p:cNvCxnSpPr>
            <a:endCxn id="20" idx="0"/>
          </p:cNvCxnSpPr>
          <p:nvPr/>
        </p:nvCxnSpPr>
        <p:spPr>
          <a:xfrm>
            <a:off x="5876564" y="1656773"/>
            <a:ext cx="2514107" cy="204553"/>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1" name="Elbow Connector 150"/>
          <p:cNvCxnSpPr/>
          <p:nvPr/>
        </p:nvCxnSpPr>
        <p:spPr>
          <a:xfrm rot="5400000">
            <a:off x="4237238" y="1566538"/>
            <a:ext cx="173717" cy="181337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Elbow Connector 156"/>
          <p:cNvCxnSpPr>
            <a:stCxn id="40" idx="2"/>
          </p:cNvCxnSpPr>
          <p:nvPr/>
        </p:nvCxnSpPr>
        <p:spPr>
          <a:xfrm rot="16200000" flipH="1">
            <a:off x="7396666" y="1527000"/>
            <a:ext cx="260896" cy="181538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80" idx="2"/>
          </p:cNvCxnSpPr>
          <p:nvPr/>
        </p:nvCxnSpPr>
        <p:spPr>
          <a:xfrm>
            <a:off x="5920752" y="4722854"/>
            <a:ext cx="0" cy="12540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a:off x="5920752" y="3812820"/>
            <a:ext cx="0" cy="5666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a:off x="7619543" y="2288904"/>
            <a:ext cx="0" cy="2567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4347696" y="2282095"/>
            <a:ext cx="3220" cy="2635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Arrow Connector 182"/>
          <p:cNvCxnSpPr/>
          <p:nvPr/>
        </p:nvCxnSpPr>
        <p:spPr>
          <a:xfrm>
            <a:off x="6661491" y="1656773"/>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a:off x="7619543" y="1656773"/>
            <a:ext cx="0" cy="2380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a:off x="5256282" y="1658081"/>
            <a:ext cx="1287" cy="1941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4356834" y="1643421"/>
            <a:ext cx="1287" cy="2554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6" name="Equal 195"/>
          <p:cNvSpPr/>
          <p:nvPr/>
        </p:nvSpPr>
        <p:spPr>
          <a:xfrm rot="5400000">
            <a:off x="7134364" y="158612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9" name="Equal 198"/>
          <p:cNvSpPr/>
          <p:nvPr/>
        </p:nvSpPr>
        <p:spPr>
          <a:xfrm>
            <a:off x="5784557" y="952775"/>
            <a:ext cx="184013" cy="173736"/>
          </a:xfrm>
          <a:prstGeom prst="mathEqual">
            <a:avLst>
              <a:gd name="adj1" fmla="val 5330"/>
              <a:gd name="adj2" fmla="val 19983"/>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02" name="Elbow Connector 201"/>
          <p:cNvCxnSpPr/>
          <p:nvPr/>
        </p:nvCxnSpPr>
        <p:spPr>
          <a:xfrm rot="10800000">
            <a:off x="4284755" y="3305652"/>
            <a:ext cx="1642799" cy="779573"/>
          </a:xfrm>
          <a:prstGeom prst="bentConnector3">
            <a:avLst>
              <a:gd name="adj1" fmla="val 99863"/>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7" name="TextBox 206"/>
          <p:cNvSpPr txBox="1"/>
          <p:nvPr/>
        </p:nvSpPr>
        <p:spPr>
          <a:xfrm rot="16200000">
            <a:off x="2424683" y="5541889"/>
            <a:ext cx="871690" cy="276999"/>
          </a:xfrm>
          <a:prstGeom prst="rect">
            <a:avLst/>
          </a:prstGeom>
          <a:noFill/>
        </p:spPr>
        <p:txBody>
          <a:bodyPr wrap="square" rtlCol="0">
            <a:spAutoFit/>
          </a:bodyPr>
          <a:lstStyle/>
          <a:p>
            <a:r>
              <a:rPr lang="en-US" sz="1200" b="1" dirty="0" smtClean="0"/>
              <a:t>5. Waste</a:t>
            </a:r>
            <a:endParaRPr lang="en-US" sz="1200" b="1" dirty="0"/>
          </a:p>
        </p:txBody>
      </p:sp>
      <p:sp>
        <p:nvSpPr>
          <p:cNvPr id="208" name="TextBox 207"/>
          <p:cNvSpPr txBox="1"/>
          <p:nvPr/>
        </p:nvSpPr>
        <p:spPr>
          <a:xfrm rot="16200000">
            <a:off x="2410295" y="4304671"/>
            <a:ext cx="1078239" cy="461665"/>
          </a:xfrm>
          <a:prstGeom prst="rect">
            <a:avLst/>
          </a:prstGeom>
          <a:noFill/>
        </p:spPr>
        <p:txBody>
          <a:bodyPr wrap="square" rtlCol="0">
            <a:spAutoFit/>
          </a:bodyPr>
          <a:lstStyle/>
          <a:p>
            <a:r>
              <a:rPr lang="en-US" sz="1200" b="1" dirty="0" smtClean="0"/>
              <a:t>4. Hot Water Distribution</a:t>
            </a:r>
            <a:endParaRPr lang="en-US" sz="1200" b="1" dirty="0"/>
          </a:p>
        </p:txBody>
      </p:sp>
      <p:sp>
        <p:nvSpPr>
          <p:cNvPr id="209" name="TextBox 208"/>
          <p:cNvSpPr txBox="1"/>
          <p:nvPr/>
        </p:nvSpPr>
        <p:spPr>
          <a:xfrm rot="16200000">
            <a:off x="2309302" y="3097231"/>
            <a:ext cx="1078239" cy="276999"/>
          </a:xfrm>
          <a:prstGeom prst="rect">
            <a:avLst/>
          </a:prstGeom>
          <a:noFill/>
        </p:spPr>
        <p:txBody>
          <a:bodyPr wrap="square" rtlCol="0">
            <a:spAutoFit/>
          </a:bodyPr>
          <a:lstStyle/>
          <a:p>
            <a:r>
              <a:rPr lang="en-US" sz="1200" b="1" dirty="0" smtClean="0"/>
              <a:t>3. Heating</a:t>
            </a:r>
            <a:endParaRPr lang="en-US" sz="1200" b="1" dirty="0"/>
          </a:p>
        </p:txBody>
      </p:sp>
      <p:sp>
        <p:nvSpPr>
          <p:cNvPr id="210" name="TextBox 209"/>
          <p:cNvSpPr txBox="1"/>
          <p:nvPr/>
        </p:nvSpPr>
        <p:spPr>
          <a:xfrm rot="16200000">
            <a:off x="2423105" y="1922236"/>
            <a:ext cx="1078239" cy="461665"/>
          </a:xfrm>
          <a:prstGeom prst="rect">
            <a:avLst/>
          </a:prstGeom>
          <a:noFill/>
        </p:spPr>
        <p:txBody>
          <a:bodyPr wrap="square" rtlCol="0">
            <a:spAutoFit/>
          </a:bodyPr>
          <a:lstStyle/>
          <a:p>
            <a:r>
              <a:rPr lang="en-US" sz="1200" b="1" dirty="0" smtClean="0"/>
              <a:t>2. Cold Water Distribution</a:t>
            </a:r>
            <a:endParaRPr lang="en-US" sz="1200" b="1" dirty="0"/>
          </a:p>
        </p:txBody>
      </p:sp>
      <p:sp>
        <p:nvSpPr>
          <p:cNvPr id="211" name="TextBox 210"/>
          <p:cNvSpPr txBox="1"/>
          <p:nvPr/>
        </p:nvSpPr>
        <p:spPr>
          <a:xfrm rot="16200000">
            <a:off x="2308529" y="762725"/>
            <a:ext cx="1078239" cy="276999"/>
          </a:xfrm>
          <a:prstGeom prst="rect">
            <a:avLst/>
          </a:prstGeom>
          <a:noFill/>
        </p:spPr>
        <p:txBody>
          <a:bodyPr wrap="square" rtlCol="0">
            <a:spAutoFit/>
          </a:bodyPr>
          <a:lstStyle/>
          <a:p>
            <a:r>
              <a:rPr lang="en-US" sz="1200" b="1" dirty="0" smtClean="0"/>
              <a:t>1. Receiving</a:t>
            </a:r>
            <a:endParaRPr lang="en-US" sz="1200" b="1" dirty="0"/>
          </a:p>
        </p:txBody>
      </p:sp>
      <p:sp>
        <p:nvSpPr>
          <p:cNvPr id="212" name="TextBox 211"/>
          <p:cNvSpPr txBox="1"/>
          <p:nvPr/>
        </p:nvSpPr>
        <p:spPr>
          <a:xfrm>
            <a:off x="5144386" y="464986"/>
            <a:ext cx="1464355" cy="328167"/>
          </a:xfrm>
          <a:prstGeom prst="rect">
            <a:avLst/>
          </a:prstGeom>
          <a:noFill/>
        </p:spPr>
        <p:txBody>
          <a:bodyPr wrap="square" rtlCol="0">
            <a:spAutoFit/>
          </a:bodyPr>
          <a:lstStyle/>
          <a:p>
            <a:pPr algn="ctr">
              <a:lnSpc>
                <a:spcPts val="900"/>
              </a:lnSpc>
            </a:pPr>
            <a:r>
              <a:rPr lang="en-US" sz="1000" b="1" dirty="0" smtClean="0"/>
              <a:t>Municipal Water</a:t>
            </a:r>
          </a:p>
          <a:p>
            <a:pPr algn="ctr">
              <a:lnSpc>
                <a:spcPts val="900"/>
              </a:lnSpc>
            </a:pPr>
            <a:r>
              <a:rPr lang="en-US" sz="1000" dirty="0" smtClean="0"/>
              <a:t>4” pipe from Maple St. </a:t>
            </a:r>
            <a:endParaRPr lang="en-US" sz="1000" dirty="0"/>
          </a:p>
        </p:txBody>
      </p:sp>
      <p:sp>
        <p:nvSpPr>
          <p:cNvPr id="213" name="TextBox 212"/>
          <p:cNvSpPr txBox="1"/>
          <p:nvPr/>
        </p:nvSpPr>
        <p:spPr>
          <a:xfrm>
            <a:off x="3342934" y="1156615"/>
            <a:ext cx="1464355" cy="328167"/>
          </a:xfrm>
          <a:prstGeom prst="rect">
            <a:avLst/>
          </a:prstGeom>
          <a:noFill/>
        </p:spPr>
        <p:txBody>
          <a:bodyPr wrap="square" rtlCol="0">
            <a:spAutoFit/>
          </a:bodyPr>
          <a:lstStyle/>
          <a:p>
            <a:pPr algn="ctr">
              <a:lnSpc>
                <a:spcPts val="900"/>
              </a:lnSpc>
            </a:pPr>
            <a:r>
              <a:rPr lang="en-US" sz="1000" b="1" dirty="0" smtClean="0"/>
              <a:t>Fire Suppression</a:t>
            </a:r>
          </a:p>
          <a:p>
            <a:pPr algn="ctr">
              <a:lnSpc>
                <a:spcPts val="900"/>
              </a:lnSpc>
            </a:pPr>
            <a:r>
              <a:rPr lang="en-US" sz="1000" dirty="0" smtClean="0"/>
              <a:t>(sprinkler system)</a:t>
            </a:r>
            <a:endParaRPr lang="en-US" sz="1000" dirty="0"/>
          </a:p>
        </p:txBody>
      </p:sp>
      <p:sp>
        <p:nvSpPr>
          <p:cNvPr id="214" name="TextBox 213"/>
          <p:cNvSpPr txBox="1"/>
          <p:nvPr/>
        </p:nvSpPr>
        <p:spPr>
          <a:xfrm>
            <a:off x="3108038" y="1892887"/>
            <a:ext cx="657495" cy="443583"/>
          </a:xfrm>
          <a:prstGeom prst="rect">
            <a:avLst/>
          </a:prstGeom>
          <a:noFill/>
        </p:spPr>
        <p:txBody>
          <a:bodyPr wrap="square" rtlCol="0">
            <a:spAutoFit/>
          </a:bodyPr>
          <a:lstStyle/>
          <a:p>
            <a:pPr algn="ctr">
              <a:lnSpc>
                <a:spcPts val="900"/>
              </a:lnSpc>
            </a:pPr>
            <a:r>
              <a:rPr lang="en-US" sz="1000" b="1" dirty="0"/>
              <a:t>Cooling Tower</a:t>
            </a:r>
          </a:p>
          <a:p>
            <a:pPr algn="ctr">
              <a:lnSpc>
                <a:spcPts val="900"/>
              </a:lnSpc>
            </a:pPr>
            <a:r>
              <a:rPr lang="en-US" sz="1000" dirty="0"/>
              <a:t>Roof</a:t>
            </a:r>
          </a:p>
        </p:txBody>
      </p:sp>
      <p:sp>
        <p:nvSpPr>
          <p:cNvPr id="215" name="TextBox 214"/>
          <p:cNvSpPr txBox="1"/>
          <p:nvPr/>
        </p:nvSpPr>
        <p:spPr>
          <a:xfrm>
            <a:off x="3875911" y="1895464"/>
            <a:ext cx="961845" cy="438582"/>
          </a:xfrm>
          <a:prstGeom prst="rect">
            <a:avLst/>
          </a:prstGeom>
          <a:noFill/>
        </p:spPr>
        <p:txBody>
          <a:bodyPr wrap="square" rtlCol="0">
            <a:spAutoFit/>
          </a:bodyPr>
          <a:lstStyle/>
          <a:p>
            <a:pPr algn="ctr">
              <a:lnSpc>
                <a:spcPts val="900"/>
              </a:lnSpc>
            </a:pPr>
            <a:r>
              <a:rPr lang="en-US" sz="1000" b="1" dirty="0" smtClean="0"/>
              <a:t>Decorative Fountain </a:t>
            </a:r>
          </a:p>
          <a:p>
            <a:pPr algn="ctr">
              <a:lnSpc>
                <a:spcPts val="900"/>
              </a:lnSpc>
            </a:pPr>
            <a:r>
              <a:rPr lang="en-US" sz="1000" dirty="0" smtClean="0"/>
              <a:t>Lobby</a:t>
            </a:r>
            <a:endParaRPr lang="en-US" sz="1000" dirty="0"/>
          </a:p>
        </p:txBody>
      </p:sp>
      <p:sp>
        <p:nvSpPr>
          <p:cNvPr id="217" name="TextBox 216"/>
          <p:cNvSpPr txBox="1"/>
          <p:nvPr/>
        </p:nvSpPr>
        <p:spPr>
          <a:xfrm>
            <a:off x="4883053" y="1871227"/>
            <a:ext cx="733636" cy="553998"/>
          </a:xfrm>
          <a:prstGeom prst="rect">
            <a:avLst/>
          </a:prstGeom>
          <a:noFill/>
        </p:spPr>
        <p:txBody>
          <a:bodyPr wrap="square" rtlCol="0">
            <a:spAutoFit/>
          </a:bodyPr>
          <a:lstStyle/>
          <a:p>
            <a:pPr algn="ctr">
              <a:lnSpc>
                <a:spcPts val="900"/>
              </a:lnSpc>
            </a:pPr>
            <a:r>
              <a:rPr lang="en-US" sz="1000" b="1" dirty="0" smtClean="0"/>
              <a:t>Ice Machines</a:t>
            </a:r>
          </a:p>
          <a:p>
            <a:pPr algn="ctr">
              <a:lnSpc>
                <a:spcPts val="900"/>
              </a:lnSpc>
            </a:pPr>
            <a:r>
              <a:rPr lang="en-US" sz="1000" dirty="0" smtClean="0"/>
              <a:t>Floors 2,4,6,8,10</a:t>
            </a:r>
            <a:endParaRPr lang="en-US" sz="1000" dirty="0"/>
          </a:p>
        </p:txBody>
      </p:sp>
      <p:sp>
        <p:nvSpPr>
          <p:cNvPr id="238" name="TextBox 237"/>
          <p:cNvSpPr txBox="1"/>
          <p:nvPr/>
        </p:nvSpPr>
        <p:spPr>
          <a:xfrm>
            <a:off x="6157637" y="1960737"/>
            <a:ext cx="961845" cy="328167"/>
          </a:xfrm>
          <a:prstGeom prst="rect">
            <a:avLst/>
          </a:prstGeom>
          <a:noFill/>
        </p:spPr>
        <p:txBody>
          <a:bodyPr wrap="square" rtlCol="0">
            <a:spAutoFit/>
          </a:bodyPr>
          <a:lstStyle/>
          <a:p>
            <a:pPr algn="ctr">
              <a:lnSpc>
                <a:spcPts val="900"/>
              </a:lnSpc>
            </a:pPr>
            <a:r>
              <a:rPr lang="en-US" sz="1000" b="1" dirty="0" smtClean="0"/>
              <a:t>Sinks/Showers</a:t>
            </a:r>
          </a:p>
          <a:p>
            <a:pPr algn="ctr">
              <a:lnSpc>
                <a:spcPts val="900"/>
              </a:lnSpc>
            </a:pPr>
            <a:r>
              <a:rPr lang="en-US" sz="1000" dirty="0" smtClean="0"/>
              <a:t>Floors B-11</a:t>
            </a:r>
            <a:endParaRPr lang="en-US" sz="1000" dirty="0"/>
          </a:p>
        </p:txBody>
      </p:sp>
      <p:sp>
        <p:nvSpPr>
          <p:cNvPr id="241" name="TextBox 240"/>
          <p:cNvSpPr txBox="1"/>
          <p:nvPr/>
        </p:nvSpPr>
        <p:spPr>
          <a:xfrm>
            <a:off x="7290795" y="1931889"/>
            <a:ext cx="657495" cy="328167"/>
          </a:xfrm>
          <a:prstGeom prst="rect">
            <a:avLst/>
          </a:prstGeom>
          <a:noFill/>
        </p:spPr>
        <p:txBody>
          <a:bodyPr wrap="square" rtlCol="0">
            <a:spAutoFit/>
          </a:bodyPr>
          <a:lstStyle/>
          <a:p>
            <a:pPr algn="ctr">
              <a:lnSpc>
                <a:spcPts val="900"/>
              </a:lnSpc>
            </a:pPr>
            <a:r>
              <a:rPr lang="en-US" sz="1000" b="1" dirty="0" smtClean="0"/>
              <a:t>Hot Tub</a:t>
            </a:r>
            <a:endParaRPr lang="en-US" sz="1000" b="1" dirty="0"/>
          </a:p>
          <a:p>
            <a:pPr algn="ctr">
              <a:lnSpc>
                <a:spcPts val="900"/>
              </a:lnSpc>
            </a:pPr>
            <a:r>
              <a:rPr lang="en-US" sz="1000" dirty="0" smtClean="0"/>
              <a:t>Floor 1</a:t>
            </a:r>
            <a:endParaRPr lang="en-US" sz="1000" dirty="0"/>
          </a:p>
        </p:txBody>
      </p:sp>
      <p:sp>
        <p:nvSpPr>
          <p:cNvPr id="242" name="TextBox 241"/>
          <p:cNvSpPr txBox="1"/>
          <p:nvPr/>
        </p:nvSpPr>
        <p:spPr>
          <a:xfrm>
            <a:off x="8061923" y="1931889"/>
            <a:ext cx="657495" cy="328167"/>
          </a:xfrm>
          <a:prstGeom prst="rect">
            <a:avLst/>
          </a:prstGeom>
          <a:noFill/>
        </p:spPr>
        <p:txBody>
          <a:bodyPr wrap="square" rtlCol="0">
            <a:spAutoFit/>
          </a:bodyPr>
          <a:lstStyle/>
          <a:p>
            <a:pPr algn="ctr">
              <a:lnSpc>
                <a:spcPts val="900"/>
              </a:lnSpc>
            </a:pPr>
            <a:r>
              <a:rPr lang="en-US" sz="1000" b="1" dirty="0" smtClean="0"/>
              <a:t>Pool</a:t>
            </a:r>
            <a:endParaRPr lang="en-US" sz="1000" b="1" dirty="0"/>
          </a:p>
          <a:p>
            <a:pPr algn="ctr">
              <a:lnSpc>
                <a:spcPts val="900"/>
              </a:lnSpc>
            </a:pPr>
            <a:r>
              <a:rPr lang="en-US" sz="1000" dirty="0" smtClean="0"/>
              <a:t>Floor 1</a:t>
            </a:r>
            <a:endParaRPr lang="en-US" sz="1000" dirty="0"/>
          </a:p>
        </p:txBody>
      </p:sp>
      <p:sp>
        <p:nvSpPr>
          <p:cNvPr id="243" name="TextBox 242"/>
          <p:cNvSpPr txBox="1"/>
          <p:nvPr/>
        </p:nvSpPr>
        <p:spPr>
          <a:xfrm>
            <a:off x="3523265" y="2975406"/>
            <a:ext cx="1464355" cy="328167"/>
          </a:xfrm>
          <a:prstGeom prst="rect">
            <a:avLst/>
          </a:prstGeom>
          <a:noFill/>
        </p:spPr>
        <p:txBody>
          <a:bodyPr wrap="square" rtlCol="0">
            <a:spAutoFit/>
          </a:bodyPr>
          <a:lstStyle/>
          <a:p>
            <a:pPr algn="ctr">
              <a:lnSpc>
                <a:spcPts val="900"/>
              </a:lnSpc>
            </a:pPr>
            <a:r>
              <a:rPr lang="en-US" sz="1000" b="1" dirty="0" smtClean="0"/>
              <a:t>Water Heaters</a:t>
            </a:r>
          </a:p>
          <a:p>
            <a:pPr algn="ctr">
              <a:lnSpc>
                <a:spcPts val="900"/>
              </a:lnSpc>
            </a:pPr>
            <a:r>
              <a:rPr lang="en-US" sz="1000" dirty="0" smtClean="0"/>
              <a:t>#1 &amp; #2: Basement</a:t>
            </a:r>
            <a:endParaRPr lang="en-US" sz="1000" dirty="0"/>
          </a:p>
        </p:txBody>
      </p:sp>
      <p:sp>
        <p:nvSpPr>
          <p:cNvPr id="244" name="TextBox 243"/>
          <p:cNvSpPr txBox="1"/>
          <p:nvPr/>
        </p:nvSpPr>
        <p:spPr>
          <a:xfrm>
            <a:off x="5143752" y="3485778"/>
            <a:ext cx="1464355" cy="328167"/>
          </a:xfrm>
          <a:prstGeom prst="rect">
            <a:avLst/>
          </a:prstGeom>
          <a:noFill/>
        </p:spPr>
        <p:txBody>
          <a:bodyPr wrap="square" rtlCol="0">
            <a:spAutoFit/>
          </a:bodyPr>
          <a:lstStyle/>
          <a:p>
            <a:pPr algn="ctr">
              <a:lnSpc>
                <a:spcPts val="900"/>
              </a:lnSpc>
            </a:pPr>
            <a:r>
              <a:rPr lang="en-US" sz="1000" b="1" dirty="0" smtClean="0"/>
              <a:t>Hot Water Storage</a:t>
            </a:r>
          </a:p>
          <a:p>
            <a:pPr algn="ctr">
              <a:lnSpc>
                <a:spcPts val="900"/>
              </a:lnSpc>
            </a:pPr>
            <a:r>
              <a:rPr lang="en-US" sz="1000" dirty="0" smtClean="0"/>
              <a:t>Basement</a:t>
            </a:r>
            <a:endParaRPr lang="en-US" sz="1000" dirty="0"/>
          </a:p>
        </p:txBody>
      </p:sp>
      <p:sp>
        <p:nvSpPr>
          <p:cNvPr id="245" name="TextBox 244"/>
          <p:cNvSpPr txBox="1"/>
          <p:nvPr/>
        </p:nvSpPr>
        <p:spPr>
          <a:xfrm>
            <a:off x="6741458" y="2975406"/>
            <a:ext cx="1464355" cy="328167"/>
          </a:xfrm>
          <a:prstGeom prst="rect">
            <a:avLst/>
          </a:prstGeom>
          <a:noFill/>
        </p:spPr>
        <p:txBody>
          <a:bodyPr wrap="square" rtlCol="0">
            <a:spAutoFit/>
          </a:bodyPr>
          <a:lstStyle/>
          <a:p>
            <a:pPr algn="ctr">
              <a:lnSpc>
                <a:spcPts val="900"/>
              </a:lnSpc>
            </a:pPr>
            <a:r>
              <a:rPr lang="en-US" sz="1000" b="1" dirty="0" smtClean="0"/>
              <a:t>Water Heater</a:t>
            </a:r>
          </a:p>
          <a:p>
            <a:pPr algn="ctr">
              <a:lnSpc>
                <a:spcPts val="900"/>
              </a:lnSpc>
            </a:pPr>
            <a:r>
              <a:rPr lang="en-US" sz="1000" dirty="0" smtClean="0"/>
              <a:t>#3:Basement Kitchen</a:t>
            </a:r>
            <a:endParaRPr lang="en-US" sz="1000" dirty="0"/>
          </a:p>
        </p:txBody>
      </p:sp>
      <p:sp>
        <p:nvSpPr>
          <p:cNvPr id="246" name="TextBox 245"/>
          <p:cNvSpPr txBox="1"/>
          <p:nvPr/>
        </p:nvSpPr>
        <p:spPr>
          <a:xfrm>
            <a:off x="3552834" y="4399170"/>
            <a:ext cx="1464355" cy="328167"/>
          </a:xfrm>
          <a:prstGeom prst="rect">
            <a:avLst/>
          </a:prstGeom>
          <a:noFill/>
        </p:spPr>
        <p:txBody>
          <a:bodyPr wrap="square" rtlCol="0">
            <a:spAutoFit/>
          </a:bodyPr>
          <a:lstStyle/>
          <a:p>
            <a:pPr algn="ctr">
              <a:lnSpc>
                <a:spcPts val="900"/>
              </a:lnSpc>
            </a:pPr>
            <a:r>
              <a:rPr lang="en-US" sz="1000" b="1" dirty="0" smtClean="0"/>
              <a:t>Sinks/Showers</a:t>
            </a:r>
          </a:p>
          <a:p>
            <a:pPr algn="ctr">
              <a:lnSpc>
                <a:spcPts val="900"/>
              </a:lnSpc>
            </a:pPr>
            <a:r>
              <a:rPr lang="en-US" sz="1000" dirty="0" smtClean="0"/>
              <a:t>Floors B-5</a:t>
            </a:r>
            <a:endParaRPr lang="en-US" sz="1000" dirty="0"/>
          </a:p>
        </p:txBody>
      </p:sp>
      <p:sp>
        <p:nvSpPr>
          <p:cNvPr id="247" name="TextBox 246"/>
          <p:cNvSpPr txBox="1"/>
          <p:nvPr/>
        </p:nvSpPr>
        <p:spPr>
          <a:xfrm>
            <a:off x="5190386" y="4388205"/>
            <a:ext cx="1464355" cy="328167"/>
          </a:xfrm>
          <a:prstGeom prst="rect">
            <a:avLst/>
          </a:prstGeom>
          <a:noFill/>
        </p:spPr>
        <p:txBody>
          <a:bodyPr wrap="square" rtlCol="0">
            <a:spAutoFit/>
          </a:bodyPr>
          <a:lstStyle/>
          <a:p>
            <a:pPr algn="ctr">
              <a:lnSpc>
                <a:spcPts val="900"/>
              </a:lnSpc>
            </a:pPr>
            <a:r>
              <a:rPr lang="en-US" sz="1000" b="1" dirty="0" smtClean="0"/>
              <a:t>Sinks/Showers</a:t>
            </a:r>
          </a:p>
          <a:p>
            <a:pPr algn="ctr">
              <a:lnSpc>
                <a:spcPts val="900"/>
              </a:lnSpc>
            </a:pPr>
            <a:r>
              <a:rPr lang="en-US" sz="1000" dirty="0" smtClean="0"/>
              <a:t>Floors 6-11</a:t>
            </a:r>
            <a:endParaRPr lang="en-US" sz="1000" dirty="0"/>
          </a:p>
        </p:txBody>
      </p:sp>
      <p:sp>
        <p:nvSpPr>
          <p:cNvPr id="248" name="TextBox 247"/>
          <p:cNvSpPr txBox="1"/>
          <p:nvPr/>
        </p:nvSpPr>
        <p:spPr>
          <a:xfrm>
            <a:off x="6824315" y="4425919"/>
            <a:ext cx="1464355" cy="328167"/>
          </a:xfrm>
          <a:prstGeom prst="rect">
            <a:avLst/>
          </a:prstGeom>
          <a:noFill/>
        </p:spPr>
        <p:txBody>
          <a:bodyPr wrap="square" rtlCol="0">
            <a:spAutoFit/>
          </a:bodyPr>
          <a:lstStyle/>
          <a:p>
            <a:pPr algn="ctr">
              <a:lnSpc>
                <a:spcPts val="900"/>
              </a:lnSpc>
            </a:pPr>
            <a:r>
              <a:rPr lang="en-US" sz="1000" b="1" dirty="0" smtClean="0"/>
              <a:t>Kitchen Appliances</a:t>
            </a:r>
          </a:p>
          <a:p>
            <a:pPr algn="ctr">
              <a:lnSpc>
                <a:spcPts val="900"/>
              </a:lnSpc>
            </a:pPr>
            <a:r>
              <a:rPr lang="en-US" sz="1000" dirty="0" smtClean="0"/>
              <a:t>Basement</a:t>
            </a:r>
            <a:endParaRPr lang="en-US" sz="1000" dirty="0"/>
          </a:p>
        </p:txBody>
      </p:sp>
      <p:sp>
        <p:nvSpPr>
          <p:cNvPr id="249" name="TextBox 248"/>
          <p:cNvSpPr txBox="1"/>
          <p:nvPr/>
        </p:nvSpPr>
        <p:spPr>
          <a:xfrm>
            <a:off x="4050214" y="5874068"/>
            <a:ext cx="1464355" cy="212751"/>
          </a:xfrm>
          <a:prstGeom prst="rect">
            <a:avLst/>
          </a:prstGeom>
          <a:noFill/>
        </p:spPr>
        <p:txBody>
          <a:bodyPr wrap="square" rtlCol="0">
            <a:spAutoFit/>
          </a:bodyPr>
          <a:lstStyle/>
          <a:p>
            <a:pPr algn="ctr">
              <a:lnSpc>
                <a:spcPts val="900"/>
              </a:lnSpc>
            </a:pPr>
            <a:r>
              <a:rPr lang="en-US" sz="1000" b="1" dirty="0" smtClean="0"/>
              <a:t>Sanitary Sewer</a:t>
            </a:r>
          </a:p>
        </p:txBody>
      </p:sp>
      <p:sp>
        <p:nvSpPr>
          <p:cNvPr id="70" name="TextBox 69"/>
          <p:cNvSpPr txBox="1"/>
          <p:nvPr/>
        </p:nvSpPr>
        <p:spPr>
          <a:xfrm>
            <a:off x="180975" y="228600"/>
            <a:ext cx="2181225" cy="1107996"/>
          </a:xfrm>
          <a:prstGeom prst="rect">
            <a:avLst/>
          </a:prstGeom>
          <a:noFill/>
        </p:spPr>
        <p:txBody>
          <a:bodyPr wrap="square" rtlCol="0">
            <a:spAutoFit/>
          </a:bodyPr>
          <a:lstStyle/>
          <a:p>
            <a:r>
              <a:rPr lang="en-US" dirty="0" smtClean="0"/>
              <a:t>Flow Diagram: </a:t>
            </a:r>
            <a:r>
              <a:rPr lang="en-US" sz="2400" b="1" dirty="0" smtClean="0"/>
              <a:t>Monitoring &amp; Controls</a:t>
            </a:r>
            <a:endParaRPr lang="en-US" sz="2400" b="1" dirty="0"/>
          </a:p>
        </p:txBody>
      </p:sp>
      <p:pic>
        <p:nvPicPr>
          <p:cNvPr id="71" name="Picture 70"/>
          <p:cNvPicPr>
            <a:picLocks noChangeAspect="1"/>
          </p:cNvPicPr>
          <p:nvPr/>
        </p:nvPicPr>
        <p:blipFill>
          <a:blip r:embed="rId2"/>
          <a:stretch>
            <a:fillRect/>
          </a:stretch>
        </p:blipFill>
        <p:spPr>
          <a:xfrm>
            <a:off x="9598313" y="1100293"/>
            <a:ext cx="411807" cy="419083"/>
          </a:xfrm>
          <a:prstGeom prst="rect">
            <a:avLst/>
          </a:prstGeom>
        </p:spPr>
      </p:pic>
      <p:sp>
        <p:nvSpPr>
          <p:cNvPr id="9" name="TextBox 8"/>
          <p:cNvSpPr txBox="1"/>
          <p:nvPr/>
        </p:nvSpPr>
        <p:spPr>
          <a:xfrm>
            <a:off x="9933015" y="1208837"/>
            <a:ext cx="1743792" cy="1169551"/>
          </a:xfrm>
          <a:prstGeom prst="rect">
            <a:avLst/>
          </a:prstGeom>
          <a:noFill/>
        </p:spPr>
        <p:txBody>
          <a:bodyPr wrap="square" rtlCol="0">
            <a:spAutoFit/>
          </a:bodyPr>
          <a:lstStyle/>
          <a:p>
            <a:r>
              <a:rPr lang="en-US" sz="1000" dirty="0" smtClean="0"/>
              <a:t>Visual inspection</a:t>
            </a:r>
          </a:p>
          <a:p>
            <a:endParaRPr lang="en-US" sz="1000" dirty="0"/>
          </a:p>
          <a:p>
            <a:endParaRPr lang="en-US" sz="1000" dirty="0" smtClean="0"/>
          </a:p>
          <a:p>
            <a:r>
              <a:rPr lang="en-US" sz="1000" dirty="0" smtClean="0"/>
              <a:t>Check Disinfectant Levels</a:t>
            </a:r>
          </a:p>
          <a:p>
            <a:endParaRPr lang="en-US" sz="1000" dirty="0"/>
          </a:p>
          <a:p>
            <a:endParaRPr lang="en-US" sz="1000" dirty="0" smtClean="0"/>
          </a:p>
          <a:p>
            <a:r>
              <a:rPr lang="en-US" sz="1000" dirty="0" smtClean="0"/>
              <a:t>Check Temperature</a:t>
            </a:r>
            <a:endParaRPr lang="en-US" sz="1000" dirty="0"/>
          </a:p>
        </p:txBody>
      </p:sp>
      <p:pic>
        <p:nvPicPr>
          <p:cNvPr id="77" name="Picture 76"/>
          <p:cNvPicPr>
            <a:picLocks noChangeAspect="1"/>
          </p:cNvPicPr>
          <p:nvPr/>
        </p:nvPicPr>
        <p:blipFill>
          <a:blip r:embed="rId2"/>
          <a:stretch>
            <a:fillRect/>
          </a:stretch>
        </p:blipFill>
        <p:spPr>
          <a:xfrm>
            <a:off x="4498326" y="2161885"/>
            <a:ext cx="243293" cy="247591"/>
          </a:xfrm>
          <a:prstGeom prst="rect">
            <a:avLst/>
          </a:prstGeom>
        </p:spPr>
      </p:pic>
      <p:pic>
        <p:nvPicPr>
          <p:cNvPr id="81" name="Picture 80"/>
          <p:cNvPicPr>
            <a:picLocks noChangeAspect="1"/>
          </p:cNvPicPr>
          <p:nvPr/>
        </p:nvPicPr>
        <p:blipFill>
          <a:blip r:embed="rId2"/>
          <a:stretch>
            <a:fillRect/>
          </a:stretch>
        </p:blipFill>
        <p:spPr>
          <a:xfrm>
            <a:off x="3312340" y="2234013"/>
            <a:ext cx="243293" cy="247591"/>
          </a:xfrm>
          <a:prstGeom prst="rect">
            <a:avLst/>
          </a:prstGeom>
        </p:spPr>
      </p:pic>
      <p:pic>
        <p:nvPicPr>
          <p:cNvPr id="82" name="Picture 81"/>
          <p:cNvPicPr>
            <a:picLocks noChangeAspect="1"/>
          </p:cNvPicPr>
          <p:nvPr/>
        </p:nvPicPr>
        <p:blipFill>
          <a:blip r:embed="rId2"/>
          <a:stretch>
            <a:fillRect/>
          </a:stretch>
        </p:blipFill>
        <p:spPr>
          <a:xfrm>
            <a:off x="7518535" y="2160221"/>
            <a:ext cx="243293" cy="247591"/>
          </a:xfrm>
          <a:prstGeom prst="rect">
            <a:avLst/>
          </a:prstGeom>
        </p:spPr>
      </p:pic>
      <p:pic>
        <p:nvPicPr>
          <p:cNvPr id="86" name="Picture 85"/>
          <p:cNvPicPr>
            <a:picLocks noChangeAspect="1"/>
          </p:cNvPicPr>
          <p:nvPr/>
        </p:nvPicPr>
        <p:blipFill>
          <a:blip r:embed="rId2"/>
          <a:stretch>
            <a:fillRect/>
          </a:stretch>
        </p:blipFill>
        <p:spPr>
          <a:xfrm>
            <a:off x="5510915" y="2222142"/>
            <a:ext cx="243293" cy="247591"/>
          </a:xfrm>
          <a:prstGeom prst="rect">
            <a:avLst/>
          </a:prstGeom>
        </p:spPr>
      </p:pic>
      <p:pic>
        <p:nvPicPr>
          <p:cNvPr id="87" name="Picture 86"/>
          <p:cNvPicPr>
            <a:picLocks noChangeAspect="1"/>
          </p:cNvPicPr>
          <p:nvPr/>
        </p:nvPicPr>
        <p:blipFill>
          <a:blip r:embed="rId2"/>
          <a:stretch>
            <a:fillRect/>
          </a:stretch>
        </p:blipFill>
        <p:spPr>
          <a:xfrm>
            <a:off x="5757577" y="1293160"/>
            <a:ext cx="243293" cy="247591"/>
          </a:xfrm>
          <a:prstGeom prst="rect">
            <a:avLst/>
          </a:prstGeom>
        </p:spPr>
      </p:pic>
      <p:sp>
        <p:nvSpPr>
          <p:cNvPr id="10" name="TextBox 9"/>
          <p:cNvSpPr txBox="1"/>
          <p:nvPr/>
        </p:nvSpPr>
        <p:spPr>
          <a:xfrm>
            <a:off x="6737933" y="1643136"/>
            <a:ext cx="289292" cy="400110"/>
          </a:xfrm>
          <a:prstGeom prst="rect">
            <a:avLst/>
          </a:prstGeom>
          <a:noFill/>
        </p:spPr>
        <p:txBody>
          <a:bodyPr wrap="square" rtlCol="0">
            <a:spAutoFit/>
          </a:bodyPr>
          <a:lstStyle/>
          <a:p>
            <a:r>
              <a:rPr lang="en-US" sz="2000" dirty="0" smtClean="0"/>
              <a:t>*</a:t>
            </a:r>
            <a:endParaRPr lang="en-US" sz="2000" dirty="0"/>
          </a:p>
        </p:txBody>
      </p:sp>
      <p:sp>
        <p:nvSpPr>
          <p:cNvPr id="89" name="TextBox 88"/>
          <p:cNvSpPr txBox="1"/>
          <p:nvPr/>
        </p:nvSpPr>
        <p:spPr>
          <a:xfrm>
            <a:off x="7918466" y="4122583"/>
            <a:ext cx="289292" cy="400110"/>
          </a:xfrm>
          <a:prstGeom prst="rect">
            <a:avLst/>
          </a:prstGeom>
          <a:noFill/>
        </p:spPr>
        <p:txBody>
          <a:bodyPr wrap="square" rtlCol="0">
            <a:spAutoFit/>
          </a:bodyPr>
          <a:lstStyle/>
          <a:p>
            <a:r>
              <a:rPr lang="en-US" sz="2000" dirty="0" smtClean="0"/>
              <a:t>*</a:t>
            </a:r>
            <a:endParaRPr lang="en-US" sz="2000" dirty="0"/>
          </a:p>
        </p:txBody>
      </p:sp>
      <p:sp>
        <p:nvSpPr>
          <p:cNvPr id="90" name="TextBox 89"/>
          <p:cNvSpPr txBox="1"/>
          <p:nvPr/>
        </p:nvSpPr>
        <p:spPr>
          <a:xfrm>
            <a:off x="4664800" y="4132361"/>
            <a:ext cx="289292" cy="400110"/>
          </a:xfrm>
          <a:prstGeom prst="rect">
            <a:avLst/>
          </a:prstGeom>
          <a:noFill/>
        </p:spPr>
        <p:txBody>
          <a:bodyPr wrap="square" rtlCol="0">
            <a:spAutoFit/>
          </a:bodyPr>
          <a:lstStyle/>
          <a:p>
            <a:r>
              <a:rPr lang="en-US" sz="2000" dirty="0" smtClean="0"/>
              <a:t>*</a:t>
            </a:r>
            <a:endParaRPr lang="en-US" sz="2000" dirty="0"/>
          </a:p>
        </p:txBody>
      </p:sp>
      <p:sp>
        <p:nvSpPr>
          <p:cNvPr id="91" name="TextBox 90"/>
          <p:cNvSpPr txBox="1"/>
          <p:nvPr/>
        </p:nvSpPr>
        <p:spPr>
          <a:xfrm>
            <a:off x="6247397" y="4131660"/>
            <a:ext cx="289292" cy="400110"/>
          </a:xfrm>
          <a:prstGeom prst="rect">
            <a:avLst/>
          </a:prstGeom>
          <a:noFill/>
        </p:spPr>
        <p:txBody>
          <a:bodyPr wrap="square" rtlCol="0">
            <a:spAutoFit/>
          </a:bodyPr>
          <a:lstStyle/>
          <a:p>
            <a:r>
              <a:rPr lang="en-US" sz="2000" dirty="0" smtClean="0"/>
              <a:t>*</a:t>
            </a:r>
            <a:endParaRPr lang="en-US" sz="2000" dirty="0"/>
          </a:p>
        </p:txBody>
      </p:sp>
      <p:sp>
        <p:nvSpPr>
          <p:cNvPr id="92" name="TextBox 91"/>
          <p:cNvSpPr txBox="1"/>
          <p:nvPr/>
        </p:nvSpPr>
        <p:spPr>
          <a:xfrm>
            <a:off x="9594662" y="2386365"/>
            <a:ext cx="2380425" cy="1015663"/>
          </a:xfrm>
          <a:prstGeom prst="rect">
            <a:avLst/>
          </a:prstGeom>
          <a:noFill/>
        </p:spPr>
        <p:txBody>
          <a:bodyPr wrap="square" rtlCol="0">
            <a:spAutoFit/>
          </a:bodyPr>
          <a:lstStyle/>
          <a:p>
            <a:r>
              <a:rPr lang="en-US" sz="2000" dirty="0" smtClean="0"/>
              <a:t>*</a:t>
            </a:r>
            <a:r>
              <a:rPr lang="en-US" sz="1000" i="1" dirty="0" smtClean="0"/>
              <a:t>Monitoring at representative fixtures close to and far from the central distribution point is recommended. It is not necessary to routinely monitor water conditions at every tap.</a:t>
            </a:r>
            <a:endParaRPr lang="en-US" sz="2000" dirty="0"/>
          </a:p>
        </p:txBody>
      </p:sp>
      <p:pic>
        <p:nvPicPr>
          <p:cNvPr id="93" name="Picture 92"/>
          <p:cNvPicPr>
            <a:picLocks noChangeAspect="1"/>
          </p:cNvPicPr>
          <p:nvPr/>
        </p:nvPicPr>
        <p:blipFill>
          <a:blip r:embed="rId3"/>
          <a:stretch>
            <a:fillRect/>
          </a:stretch>
        </p:blipFill>
        <p:spPr>
          <a:xfrm>
            <a:off x="9570407" y="1545987"/>
            <a:ext cx="404153" cy="436301"/>
          </a:xfrm>
          <a:prstGeom prst="rect">
            <a:avLst/>
          </a:prstGeom>
        </p:spPr>
      </p:pic>
      <p:pic>
        <p:nvPicPr>
          <p:cNvPr id="94" name="Picture 93"/>
          <p:cNvPicPr>
            <a:picLocks noChangeAspect="1"/>
          </p:cNvPicPr>
          <p:nvPr/>
        </p:nvPicPr>
        <p:blipFill>
          <a:blip r:embed="rId3"/>
          <a:stretch>
            <a:fillRect/>
          </a:stretch>
        </p:blipFill>
        <p:spPr>
          <a:xfrm>
            <a:off x="3519073" y="2221946"/>
            <a:ext cx="248613" cy="268389"/>
          </a:xfrm>
          <a:prstGeom prst="rect">
            <a:avLst/>
          </a:prstGeom>
        </p:spPr>
      </p:pic>
      <p:pic>
        <p:nvPicPr>
          <p:cNvPr id="95" name="Picture 94"/>
          <p:cNvPicPr>
            <a:picLocks noChangeAspect="1"/>
          </p:cNvPicPr>
          <p:nvPr/>
        </p:nvPicPr>
        <p:blipFill>
          <a:blip r:embed="rId3"/>
          <a:stretch>
            <a:fillRect/>
          </a:stretch>
        </p:blipFill>
        <p:spPr>
          <a:xfrm>
            <a:off x="6924692" y="2107391"/>
            <a:ext cx="248613" cy="268389"/>
          </a:xfrm>
          <a:prstGeom prst="rect">
            <a:avLst/>
          </a:prstGeom>
        </p:spPr>
      </p:pic>
      <p:pic>
        <p:nvPicPr>
          <p:cNvPr id="96" name="Picture 95"/>
          <p:cNvPicPr>
            <a:picLocks noChangeAspect="1"/>
          </p:cNvPicPr>
          <p:nvPr/>
        </p:nvPicPr>
        <p:blipFill>
          <a:blip r:embed="rId3"/>
          <a:stretch>
            <a:fillRect/>
          </a:stretch>
        </p:blipFill>
        <p:spPr>
          <a:xfrm>
            <a:off x="5744165" y="1071133"/>
            <a:ext cx="248613" cy="268389"/>
          </a:xfrm>
          <a:prstGeom prst="rect">
            <a:avLst/>
          </a:prstGeom>
        </p:spPr>
      </p:pic>
      <p:pic>
        <p:nvPicPr>
          <p:cNvPr id="97" name="Picture 96"/>
          <p:cNvPicPr>
            <a:picLocks noChangeAspect="1"/>
          </p:cNvPicPr>
          <p:nvPr/>
        </p:nvPicPr>
        <p:blipFill>
          <a:blip r:embed="rId3"/>
          <a:stretch>
            <a:fillRect/>
          </a:stretch>
        </p:blipFill>
        <p:spPr>
          <a:xfrm>
            <a:off x="7731362" y="2153294"/>
            <a:ext cx="248613" cy="268389"/>
          </a:xfrm>
          <a:prstGeom prst="rect">
            <a:avLst/>
          </a:prstGeom>
        </p:spPr>
      </p:pic>
      <p:pic>
        <p:nvPicPr>
          <p:cNvPr id="98" name="Picture 97"/>
          <p:cNvPicPr>
            <a:picLocks noChangeAspect="1"/>
          </p:cNvPicPr>
          <p:nvPr/>
        </p:nvPicPr>
        <p:blipFill>
          <a:blip r:embed="rId3"/>
          <a:stretch>
            <a:fillRect/>
          </a:stretch>
        </p:blipFill>
        <p:spPr>
          <a:xfrm>
            <a:off x="4637586" y="2004939"/>
            <a:ext cx="248613" cy="268389"/>
          </a:xfrm>
          <a:prstGeom prst="rect">
            <a:avLst/>
          </a:prstGeom>
        </p:spPr>
      </p:pic>
      <p:pic>
        <p:nvPicPr>
          <p:cNvPr id="99" name="Picture 98"/>
          <p:cNvPicPr>
            <a:picLocks noChangeAspect="1"/>
          </p:cNvPicPr>
          <p:nvPr/>
        </p:nvPicPr>
        <p:blipFill>
          <a:blip r:embed="rId4"/>
          <a:stretch>
            <a:fillRect/>
          </a:stretch>
        </p:blipFill>
        <p:spPr>
          <a:xfrm>
            <a:off x="9628828" y="2008899"/>
            <a:ext cx="324059" cy="366881"/>
          </a:xfrm>
          <a:prstGeom prst="rect">
            <a:avLst/>
          </a:prstGeom>
        </p:spPr>
      </p:pic>
      <p:pic>
        <p:nvPicPr>
          <p:cNvPr id="102" name="Picture 101"/>
          <p:cNvPicPr>
            <a:picLocks noChangeAspect="1"/>
          </p:cNvPicPr>
          <p:nvPr/>
        </p:nvPicPr>
        <p:blipFill>
          <a:blip r:embed="rId4"/>
          <a:stretch>
            <a:fillRect/>
          </a:stretch>
        </p:blipFill>
        <p:spPr>
          <a:xfrm>
            <a:off x="7971883" y="2845192"/>
            <a:ext cx="206378" cy="233649"/>
          </a:xfrm>
          <a:prstGeom prst="rect">
            <a:avLst/>
          </a:prstGeom>
        </p:spPr>
      </p:pic>
      <p:pic>
        <p:nvPicPr>
          <p:cNvPr id="103" name="Picture 102"/>
          <p:cNvPicPr>
            <a:picLocks noChangeAspect="1"/>
          </p:cNvPicPr>
          <p:nvPr/>
        </p:nvPicPr>
        <p:blipFill>
          <a:blip r:embed="rId4"/>
          <a:stretch>
            <a:fillRect/>
          </a:stretch>
        </p:blipFill>
        <p:spPr>
          <a:xfrm>
            <a:off x="6401729" y="3343997"/>
            <a:ext cx="206378" cy="233649"/>
          </a:xfrm>
          <a:prstGeom prst="rect">
            <a:avLst/>
          </a:prstGeom>
        </p:spPr>
      </p:pic>
      <p:pic>
        <p:nvPicPr>
          <p:cNvPr id="104" name="Picture 103"/>
          <p:cNvPicPr>
            <a:picLocks noChangeAspect="1"/>
          </p:cNvPicPr>
          <p:nvPr/>
        </p:nvPicPr>
        <p:blipFill>
          <a:blip r:embed="rId4"/>
          <a:stretch>
            <a:fillRect/>
          </a:stretch>
        </p:blipFill>
        <p:spPr>
          <a:xfrm>
            <a:off x="4798895" y="2831445"/>
            <a:ext cx="206378" cy="233649"/>
          </a:xfrm>
          <a:prstGeom prst="rect">
            <a:avLst/>
          </a:prstGeom>
        </p:spPr>
      </p:pic>
      <p:pic>
        <p:nvPicPr>
          <p:cNvPr id="105" name="Picture 104"/>
          <p:cNvPicPr>
            <a:picLocks noChangeAspect="1"/>
          </p:cNvPicPr>
          <p:nvPr/>
        </p:nvPicPr>
        <p:blipFill>
          <a:blip r:embed="rId4"/>
          <a:stretch>
            <a:fillRect/>
          </a:stretch>
        </p:blipFill>
        <p:spPr>
          <a:xfrm>
            <a:off x="4838105" y="4255067"/>
            <a:ext cx="206378" cy="233649"/>
          </a:xfrm>
          <a:prstGeom prst="rect">
            <a:avLst/>
          </a:prstGeom>
        </p:spPr>
      </p:pic>
      <p:pic>
        <p:nvPicPr>
          <p:cNvPr id="106" name="Picture 105"/>
          <p:cNvPicPr>
            <a:picLocks noChangeAspect="1"/>
          </p:cNvPicPr>
          <p:nvPr/>
        </p:nvPicPr>
        <p:blipFill>
          <a:blip r:embed="rId4"/>
          <a:stretch>
            <a:fillRect/>
          </a:stretch>
        </p:blipFill>
        <p:spPr>
          <a:xfrm>
            <a:off x="6465325" y="4237386"/>
            <a:ext cx="206378" cy="233649"/>
          </a:xfrm>
          <a:prstGeom prst="rect">
            <a:avLst/>
          </a:prstGeom>
        </p:spPr>
      </p:pic>
      <p:pic>
        <p:nvPicPr>
          <p:cNvPr id="113" name="Picture 112"/>
          <p:cNvPicPr>
            <a:picLocks noChangeAspect="1"/>
          </p:cNvPicPr>
          <p:nvPr/>
        </p:nvPicPr>
        <p:blipFill>
          <a:blip r:embed="rId4"/>
          <a:stretch>
            <a:fillRect/>
          </a:stretch>
        </p:blipFill>
        <p:spPr>
          <a:xfrm>
            <a:off x="8092626" y="4259723"/>
            <a:ext cx="206378" cy="233649"/>
          </a:xfrm>
          <a:prstGeom prst="rect">
            <a:avLst/>
          </a:prstGeom>
        </p:spPr>
      </p:pic>
      <p:grpSp>
        <p:nvGrpSpPr>
          <p:cNvPr id="114" name="Group 113"/>
          <p:cNvGrpSpPr/>
          <p:nvPr/>
        </p:nvGrpSpPr>
        <p:grpSpPr>
          <a:xfrm>
            <a:off x="2705374" y="6373084"/>
            <a:ext cx="6206213" cy="264114"/>
            <a:chOff x="2705374" y="6316440"/>
            <a:chExt cx="6206213" cy="264114"/>
          </a:xfrm>
        </p:grpSpPr>
        <p:sp>
          <p:nvSpPr>
            <p:cNvPr id="115" name="TextBox 114"/>
            <p:cNvSpPr txBox="1"/>
            <p:nvPr/>
          </p:nvSpPr>
          <p:spPr>
            <a:xfrm>
              <a:off x="2705374" y="6316440"/>
              <a:ext cx="653089" cy="246221"/>
            </a:xfrm>
            <a:prstGeom prst="rect">
              <a:avLst/>
            </a:prstGeom>
            <a:noFill/>
          </p:spPr>
          <p:txBody>
            <a:bodyPr wrap="square" rtlCol="0">
              <a:spAutoFit/>
            </a:bodyPr>
            <a:lstStyle/>
            <a:p>
              <a:r>
                <a:rPr lang="en-US" sz="1000" b="1" dirty="0" smtClean="0"/>
                <a:t>Legend:</a:t>
              </a:r>
              <a:endParaRPr lang="en-US" sz="1000" b="1" dirty="0"/>
            </a:p>
          </p:txBody>
        </p:sp>
        <p:grpSp>
          <p:nvGrpSpPr>
            <p:cNvPr id="117" name="Group 116"/>
            <p:cNvGrpSpPr/>
            <p:nvPr/>
          </p:nvGrpSpPr>
          <p:grpSpPr>
            <a:xfrm>
              <a:off x="3202898" y="6332087"/>
              <a:ext cx="5708689" cy="248467"/>
              <a:chOff x="3332370" y="6332087"/>
              <a:chExt cx="5708689" cy="248467"/>
            </a:xfrm>
          </p:grpSpPr>
          <p:cxnSp>
            <p:nvCxnSpPr>
              <p:cNvPr id="119" name="Straight Arrow Connector 118"/>
              <p:cNvCxnSpPr/>
              <p:nvPr/>
            </p:nvCxnSpPr>
            <p:spPr>
              <a:xfrm flipH="1">
                <a:off x="5829586" y="6457297"/>
                <a:ext cx="365760" cy="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flipV="1">
                <a:off x="4679291" y="6457443"/>
                <a:ext cx="36576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2" name="Equal 121"/>
              <p:cNvSpPr/>
              <p:nvPr/>
            </p:nvSpPr>
            <p:spPr>
              <a:xfrm rot="5400000">
                <a:off x="3328377" y="6372404"/>
                <a:ext cx="178066" cy="170080"/>
              </a:xfrm>
              <a:prstGeom prst="mathEqual">
                <a:avLst>
                  <a:gd name="adj1" fmla="val 6554"/>
                  <a:gd name="adj2" fmla="val 23536"/>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3" name="Rounded Rectangle 122"/>
              <p:cNvSpPr/>
              <p:nvPr/>
            </p:nvSpPr>
            <p:spPr>
              <a:xfrm>
                <a:off x="7710120" y="6347962"/>
                <a:ext cx="387618" cy="19851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TextBox 123"/>
              <p:cNvSpPr txBox="1"/>
              <p:nvPr/>
            </p:nvSpPr>
            <p:spPr>
              <a:xfrm>
                <a:off x="8037647" y="6332087"/>
                <a:ext cx="1003412" cy="246221"/>
              </a:xfrm>
              <a:prstGeom prst="rect">
                <a:avLst/>
              </a:prstGeom>
              <a:noFill/>
            </p:spPr>
            <p:txBody>
              <a:bodyPr wrap="square" rtlCol="0">
                <a:spAutoFit/>
              </a:bodyPr>
              <a:lstStyle/>
              <a:p>
                <a:r>
                  <a:rPr lang="en-US" sz="1000" dirty="0" smtClean="0"/>
                  <a:t>Water Process</a:t>
                </a:r>
                <a:endParaRPr lang="en-US" sz="1000" dirty="0"/>
              </a:p>
            </p:txBody>
          </p:sp>
          <p:sp>
            <p:nvSpPr>
              <p:cNvPr id="125" name="TextBox 124"/>
              <p:cNvSpPr txBox="1"/>
              <p:nvPr/>
            </p:nvSpPr>
            <p:spPr>
              <a:xfrm>
                <a:off x="3405927" y="6334333"/>
                <a:ext cx="1334359" cy="246221"/>
              </a:xfrm>
              <a:prstGeom prst="rect">
                <a:avLst/>
              </a:prstGeom>
              <a:noFill/>
            </p:spPr>
            <p:txBody>
              <a:bodyPr wrap="square" rtlCol="0">
                <a:spAutoFit/>
              </a:bodyPr>
              <a:lstStyle/>
              <a:p>
                <a:r>
                  <a:rPr lang="en-US" sz="1000" dirty="0" smtClean="0"/>
                  <a:t>Backflow Preventer</a:t>
                </a:r>
                <a:endParaRPr lang="en-US" sz="1000" dirty="0"/>
              </a:p>
            </p:txBody>
          </p:sp>
          <p:sp>
            <p:nvSpPr>
              <p:cNvPr id="126" name="TextBox 125"/>
              <p:cNvSpPr txBox="1"/>
              <p:nvPr/>
            </p:nvSpPr>
            <p:spPr>
              <a:xfrm>
                <a:off x="4984293" y="6332088"/>
                <a:ext cx="1003412" cy="246221"/>
              </a:xfrm>
              <a:prstGeom prst="rect">
                <a:avLst/>
              </a:prstGeom>
              <a:noFill/>
            </p:spPr>
            <p:txBody>
              <a:bodyPr wrap="square" rtlCol="0">
                <a:spAutoFit/>
              </a:bodyPr>
              <a:lstStyle/>
              <a:p>
                <a:r>
                  <a:rPr lang="en-US" sz="1000" dirty="0" smtClean="0"/>
                  <a:t>Water Flow</a:t>
                </a:r>
                <a:endParaRPr lang="en-US" sz="1000" dirty="0"/>
              </a:p>
            </p:txBody>
          </p:sp>
          <p:sp>
            <p:nvSpPr>
              <p:cNvPr id="127" name="TextBox 126"/>
              <p:cNvSpPr txBox="1"/>
              <p:nvPr/>
            </p:nvSpPr>
            <p:spPr>
              <a:xfrm>
                <a:off x="6130610" y="6332088"/>
                <a:ext cx="1638650" cy="246221"/>
              </a:xfrm>
              <a:prstGeom prst="rect">
                <a:avLst/>
              </a:prstGeom>
              <a:noFill/>
            </p:spPr>
            <p:txBody>
              <a:bodyPr wrap="square" rtlCol="0">
                <a:spAutoFit/>
              </a:bodyPr>
              <a:lstStyle/>
              <a:p>
                <a:r>
                  <a:rPr lang="en-US" sz="1000" dirty="0" smtClean="0"/>
                  <a:t>Recirculating Return Flow</a:t>
                </a:r>
                <a:endParaRPr lang="en-US" sz="1000" dirty="0"/>
              </a:p>
            </p:txBody>
          </p:sp>
        </p:grpSp>
      </p:grpSp>
      <p:pic>
        <p:nvPicPr>
          <p:cNvPr id="128" name="Picture 127"/>
          <p:cNvPicPr>
            <a:picLocks noChangeAspect="1"/>
          </p:cNvPicPr>
          <p:nvPr/>
        </p:nvPicPr>
        <p:blipFill>
          <a:blip r:embed="rId5"/>
          <a:stretch>
            <a:fillRect/>
          </a:stretch>
        </p:blipFill>
        <p:spPr>
          <a:xfrm>
            <a:off x="9107860" y="3649861"/>
            <a:ext cx="328570" cy="367998"/>
          </a:xfrm>
          <a:prstGeom prst="rect">
            <a:avLst/>
          </a:prstGeom>
        </p:spPr>
      </p:pic>
      <p:pic>
        <p:nvPicPr>
          <p:cNvPr id="129" name="Picture 128"/>
          <p:cNvPicPr>
            <a:picLocks noChangeAspect="1"/>
          </p:cNvPicPr>
          <p:nvPr/>
        </p:nvPicPr>
        <p:blipFill>
          <a:blip r:embed="rId5"/>
          <a:stretch>
            <a:fillRect/>
          </a:stretch>
        </p:blipFill>
        <p:spPr>
          <a:xfrm>
            <a:off x="7782561" y="1788447"/>
            <a:ext cx="184381" cy="206506"/>
          </a:xfrm>
          <a:prstGeom prst="rect">
            <a:avLst/>
          </a:prstGeom>
        </p:spPr>
      </p:pic>
      <p:pic>
        <p:nvPicPr>
          <p:cNvPr id="132" name="Picture 131"/>
          <p:cNvPicPr>
            <a:picLocks noChangeAspect="1"/>
          </p:cNvPicPr>
          <p:nvPr/>
        </p:nvPicPr>
        <p:blipFill>
          <a:blip r:embed="rId5"/>
          <a:stretch>
            <a:fillRect/>
          </a:stretch>
        </p:blipFill>
        <p:spPr>
          <a:xfrm>
            <a:off x="8517396" y="1775782"/>
            <a:ext cx="184381" cy="206506"/>
          </a:xfrm>
          <a:prstGeom prst="rect">
            <a:avLst/>
          </a:prstGeom>
        </p:spPr>
      </p:pic>
      <p:sp>
        <p:nvSpPr>
          <p:cNvPr id="134" name="TextBox 133"/>
          <p:cNvSpPr txBox="1"/>
          <p:nvPr/>
        </p:nvSpPr>
        <p:spPr>
          <a:xfrm>
            <a:off x="9380118" y="3592463"/>
            <a:ext cx="2742235" cy="707886"/>
          </a:xfrm>
          <a:prstGeom prst="rect">
            <a:avLst/>
          </a:prstGeom>
          <a:noFill/>
        </p:spPr>
        <p:txBody>
          <a:bodyPr wrap="square" rtlCol="0">
            <a:spAutoFit/>
          </a:bodyPr>
          <a:lstStyle/>
          <a:p>
            <a:r>
              <a:rPr lang="en-US" sz="1000" dirty="0" smtClean="0"/>
              <a:t>State and local regulations may exist that govern the design, construction, operation, and maintenance of public aquatic facilities (e.g., pools and tubs).  INSERT LINKS</a:t>
            </a:r>
            <a:endParaRPr lang="en-US" sz="1000" dirty="0"/>
          </a:p>
        </p:txBody>
      </p:sp>
      <p:sp>
        <p:nvSpPr>
          <p:cNvPr id="11" name="Rounded Rectangle 10"/>
          <p:cNvSpPr/>
          <p:nvPr/>
        </p:nvSpPr>
        <p:spPr>
          <a:xfrm>
            <a:off x="9436430" y="988539"/>
            <a:ext cx="2520446" cy="260392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8097" y="6618709"/>
            <a:ext cx="11900946" cy="261610"/>
          </a:xfrm>
          <a:prstGeom prst="rect">
            <a:avLst/>
          </a:prstGeom>
          <a:noFill/>
        </p:spPr>
        <p:txBody>
          <a:bodyPr wrap="square" rtlCol="0">
            <a:spAutoFit/>
          </a:bodyPr>
          <a:lstStyle/>
          <a:p>
            <a:r>
              <a:rPr lang="en-US" sz="1100" dirty="0"/>
              <a:t>("Developing a Water </a:t>
            </a:r>
            <a:r>
              <a:rPr lang="en-US" sz="1100" dirty="0" smtClean="0"/>
              <a:t>Management </a:t>
            </a:r>
            <a:r>
              <a:rPr lang="en-US" sz="1100" dirty="0"/>
              <a:t>Program to Reduce Legionella Growth and Spread in Buildings", </a:t>
            </a:r>
            <a:r>
              <a:rPr lang="en-US" sz="1100" dirty="0" smtClean="0"/>
              <a:t>2017)</a:t>
            </a:r>
            <a:endParaRPr lang="en-US" sz="1100" dirty="0"/>
          </a:p>
        </p:txBody>
      </p:sp>
    </p:spTree>
    <p:extLst>
      <p:ext uri="{BB962C8B-B14F-4D97-AF65-F5344CB8AC3E}">
        <p14:creationId xmlns:p14="http://schemas.microsoft.com/office/powerpoint/2010/main" val="3043449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8626" y="1861752"/>
            <a:ext cx="7933038" cy="4801314"/>
          </a:xfrm>
          <a:prstGeom prst="rect">
            <a:avLst/>
          </a:prstGeom>
        </p:spPr>
        <p:txBody>
          <a:bodyPr wrap="square">
            <a:spAutoFit/>
          </a:bodyPr>
          <a:lstStyle/>
          <a:p>
            <a:r>
              <a:rPr lang="en-US" dirty="0" smtClean="0"/>
              <a:t>Developing a Water Management Program to Reduce Legionella Growth and Spread in Buildings. (2019). Retrieved 5 November 2019, from </a:t>
            </a:r>
            <a:r>
              <a:rPr lang="en-US" dirty="0" smtClean="0">
                <a:hlinkClick r:id="rId2"/>
              </a:rPr>
              <a:t>https://www.cdc.gov/legionella/downloads/toolkit.pdf</a:t>
            </a:r>
            <a:endParaRPr lang="en-US" dirty="0" smtClean="0"/>
          </a:p>
          <a:p>
            <a:endParaRPr lang="en-US" dirty="0" smtClean="0"/>
          </a:p>
          <a:p>
            <a:r>
              <a:rPr lang="en-US" dirty="0" smtClean="0"/>
              <a:t>ASHRAE </a:t>
            </a:r>
            <a:r>
              <a:rPr lang="en-US" dirty="0"/>
              <a:t>188: </a:t>
            </a:r>
            <a:r>
              <a:rPr lang="en-US" i="1" dirty="0"/>
              <a:t>Legionellosis: Risk Management for Building Water Systems </a:t>
            </a:r>
            <a:r>
              <a:rPr lang="en-US" dirty="0"/>
              <a:t>June 26, 2015. ASHRAE: Atlanta. </a:t>
            </a:r>
            <a:r>
              <a:rPr lang="en-US" dirty="0" smtClean="0">
                <a:hlinkClick r:id="rId3"/>
              </a:rPr>
              <a:t>www.ashrae.org</a:t>
            </a:r>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3" name="TextBox 2"/>
          <p:cNvSpPr txBox="1"/>
          <p:nvPr/>
        </p:nvSpPr>
        <p:spPr>
          <a:xfrm>
            <a:off x="1268626" y="798516"/>
            <a:ext cx="7537622" cy="523220"/>
          </a:xfrm>
          <a:prstGeom prst="rect">
            <a:avLst/>
          </a:prstGeom>
          <a:noFill/>
        </p:spPr>
        <p:txBody>
          <a:bodyPr wrap="square" rtlCol="0">
            <a:spAutoFit/>
          </a:bodyPr>
          <a:lstStyle/>
          <a:p>
            <a:r>
              <a:rPr lang="en-US" sz="2800" dirty="0" smtClean="0">
                <a:solidFill>
                  <a:srgbClr val="009999"/>
                </a:solidFill>
                <a:latin typeface="Century Gothic" panose="020B0502020202020204" pitchFamily="34" charset="0"/>
              </a:rPr>
              <a:t>Resourced material provided by: </a:t>
            </a:r>
            <a:endParaRPr lang="en-US" sz="2800" dirty="0">
              <a:solidFill>
                <a:srgbClr val="009999"/>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79243" y="5080686"/>
            <a:ext cx="2665970" cy="1777314"/>
          </a:xfrm>
          <a:prstGeom prst="rect">
            <a:avLst/>
          </a:prstGeom>
        </p:spPr>
      </p:pic>
      <p:sp>
        <p:nvSpPr>
          <p:cNvPr id="5" name="TextBox 4"/>
          <p:cNvSpPr txBox="1"/>
          <p:nvPr/>
        </p:nvSpPr>
        <p:spPr>
          <a:xfrm>
            <a:off x="208229" y="5380672"/>
            <a:ext cx="8202439" cy="1092607"/>
          </a:xfrm>
          <a:prstGeom prst="rect">
            <a:avLst/>
          </a:prstGeom>
          <a:noFill/>
        </p:spPr>
        <p:txBody>
          <a:bodyPr wrap="square" rtlCol="0">
            <a:spAutoFit/>
          </a:bodyPr>
          <a:lstStyle/>
          <a:p>
            <a:r>
              <a:rPr lang="en-US" dirty="0" smtClean="0"/>
              <a:t>Washington State Department of Health </a:t>
            </a:r>
          </a:p>
          <a:p>
            <a:r>
              <a:rPr lang="en-US" dirty="0" smtClean="0">
                <a:hlinkClick r:id="rId5"/>
              </a:rPr>
              <a:t>Office of Communicable Disease Epidemiology</a:t>
            </a:r>
            <a:r>
              <a:rPr lang="en-US" dirty="0"/>
              <a:t/>
            </a:r>
            <a:br>
              <a:rPr lang="en-US" dirty="0"/>
            </a:br>
            <a:r>
              <a:rPr lang="en-US" dirty="0" smtClean="0"/>
              <a:t>(</a:t>
            </a:r>
            <a:r>
              <a:rPr lang="en-US" dirty="0"/>
              <a:t>206) </a:t>
            </a:r>
            <a:r>
              <a:rPr lang="en-US" dirty="0" smtClean="0"/>
              <a:t>418-5500</a:t>
            </a:r>
          </a:p>
          <a:p>
            <a:r>
              <a:rPr lang="en-US" sz="1100" i="1" dirty="0" smtClean="0"/>
              <a:t>Last updated:  November 2019</a:t>
            </a:r>
            <a:endParaRPr lang="en-US" sz="1100" i="1" dirty="0"/>
          </a:p>
        </p:txBody>
      </p:sp>
    </p:spTree>
    <p:extLst>
      <p:ext uri="{BB962C8B-B14F-4D97-AF65-F5344CB8AC3E}">
        <p14:creationId xmlns:p14="http://schemas.microsoft.com/office/powerpoint/2010/main" val="83596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7689</TotalTime>
  <Words>810</Words>
  <Application>Microsoft Office PowerPoint</Application>
  <PresentationFormat>Widescreen</PresentationFormat>
  <Paragraphs>204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Office Theme</vt:lpstr>
      <vt:lpstr>Water Management Plans for Healthcare Facilities  Editable Water System Process Flow Diagrams</vt:lpstr>
      <vt:lpstr>Water Management Plans for Healthcare Facilities  Editable Water System Process Flow Diagrams</vt:lpstr>
      <vt:lpstr>PowerPoint Presentation</vt:lpstr>
      <vt:lpstr>PowerPoint Presentation</vt:lpstr>
      <vt:lpstr>PowerPoint Presentation</vt:lpstr>
      <vt:lpstr>PowerPoint Presentation</vt:lpstr>
      <vt:lpstr>PowerPoint Presentation</vt:lpstr>
    </vt:vector>
  </TitlesOfParts>
  <Company>Washington State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Flow Diagrams</dc:title>
  <dc:subject>Legionella abatement</dc:subject>
  <dc:creator>Washington State Department of Health - HAI AR program</dc:creator>
  <cp:keywords>legionella, HAI, AR,</cp:keywords>
  <cp:lastModifiedBy>Schuler, Barbara  (DOH)</cp:lastModifiedBy>
  <cp:revision>82</cp:revision>
  <dcterms:created xsi:type="dcterms:W3CDTF">2019-01-31T20:52:01Z</dcterms:created>
  <dcterms:modified xsi:type="dcterms:W3CDTF">2019-12-17T21:06:04Z</dcterms:modified>
  <cp:category>Antibiotic Resistance</cp:category>
</cp:coreProperties>
</file>