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332" r:id="rId2"/>
    <p:sldId id="331" r:id="rId3"/>
    <p:sldId id="288" r:id="rId4"/>
    <p:sldId id="272" r:id="rId5"/>
    <p:sldId id="341" r:id="rId6"/>
    <p:sldId id="330" r:id="rId7"/>
    <p:sldId id="342" r:id="rId8"/>
    <p:sldId id="301" r:id="rId9"/>
    <p:sldId id="333" r:id="rId10"/>
    <p:sldId id="340" r:id="rId11"/>
    <p:sldId id="311" r:id="rId12"/>
    <p:sldId id="322" r:id="rId13"/>
    <p:sldId id="338" r:id="rId14"/>
    <p:sldId id="318" r:id="rId15"/>
    <p:sldId id="336" r:id="rId16"/>
    <p:sldId id="334" r:id="rId17"/>
    <p:sldId id="335" r:id="rId18"/>
    <p:sldId id="337" r:id="rId19"/>
    <p:sldId id="325" r:id="rId20"/>
    <p:sldId id="326" r:id="rId21"/>
    <p:sldId id="343" r:id="rId22"/>
    <p:sldId id="327" r:id="rId23"/>
    <p:sldId id="287" r:id="rId24"/>
    <p:sldId id="33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ugh, Ashley A (DOH)" initials="MAA(" lastIdx="1" clrIdx="0">
    <p:extLst>
      <p:ext uri="{19B8F6BF-5375-455C-9EA6-DF929625EA0E}">
        <p15:presenceInfo xmlns:p15="http://schemas.microsoft.com/office/powerpoint/2012/main" userId="S-1-5-21-861101232-1114377890-312552118-59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84303" autoAdjust="0"/>
  </p:normalViewPr>
  <p:slideViewPr>
    <p:cSldViewPr snapToGrid="0">
      <p:cViewPr varScale="1">
        <p:scale>
          <a:sx n="70" d="100"/>
          <a:sy n="70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hfltum13.doh.wa.lcl\data\Confidential\DCHS\CDE\VPD\Mumps\2016\2016_Mumps_Descriptives_Epi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800" baseline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Washington State confirmed and probable mumps cases by onset week, 2015-2017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7122836582698"/>
          <c:y val="0.22114286577901371"/>
          <c:w val="0.84116318486019503"/>
          <c:h val="0.5501207550591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'cases by week'!$C$72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'cases by week'!$C$73:$C$125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</c:numCache>
            </c:numRef>
          </c:val>
        </c:ser>
        <c:ser>
          <c:idx val="1"/>
          <c:order val="1"/>
          <c:tx>
            <c:strRef>
              <c:f>'cases by week'!$D$72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'cases by week'!$D$73:$D$125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</c:v>
                </c:pt>
                <c:pt idx="44">
                  <c:v>5</c:v>
                </c:pt>
                <c:pt idx="45">
                  <c:v>9</c:v>
                </c:pt>
                <c:pt idx="46">
                  <c:v>10</c:v>
                </c:pt>
                <c:pt idx="47">
                  <c:v>20</c:v>
                </c:pt>
                <c:pt idx="48">
                  <c:v>43</c:v>
                </c:pt>
                <c:pt idx="49">
                  <c:v>21</c:v>
                </c:pt>
                <c:pt idx="50">
                  <c:v>19</c:v>
                </c:pt>
                <c:pt idx="51">
                  <c:v>17</c:v>
                </c:pt>
              </c:numCache>
            </c:numRef>
          </c:val>
        </c:ser>
        <c:ser>
          <c:idx val="2"/>
          <c:order val="2"/>
          <c:tx>
            <c:strRef>
              <c:f>'cases by week'!$E$72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val>
            <c:numRef>
              <c:f>'cases by week'!$E$73:$E$125</c:f>
              <c:numCache>
                <c:formatCode>General</c:formatCode>
                <c:ptCount val="53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4"/>
        <c:axId val="203611592"/>
        <c:axId val="202022656"/>
      </c:barChart>
      <c:catAx>
        <c:axId val="203611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400" cap="none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Notification week</a:t>
                </a:r>
              </a:p>
            </c:rich>
          </c:tx>
          <c:layout>
            <c:manualLayout>
              <c:xMode val="edge"/>
              <c:yMode val="edge"/>
              <c:x val="0.41113325257419747"/>
              <c:y val="0.880414591033263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2022656"/>
        <c:crosses val="autoZero"/>
        <c:auto val="1"/>
        <c:lblAlgn val="ctr"/>
        <c:lblOffset val="100"/>
        <c:tickLblSkip val="3"/>
        <c:noMultiLvlLbl val="0"/>
      </c:catAx>
      <c:valAx>
        <c:axId val="2020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400" cap="none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Number of cases (confirmed or probable)</a:t>
                </a:r>
              </a:p>
            </c:rich>
          </c:tx>
          <c:layout>
            <c:manualLayout>
              <c:xMode val="edge"/>
              <c:yMode val="edge"/>
              <c:x val="1.2795022648849998E-2"/>
              <c:y val="0.15529223364300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361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268766404199475"/>
          <c:y val="0.89030564036638282"/>
          <c:w val="0.21731238400691905"/>
          <c:h val="6.1652599764418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Mumps outbreak cases by report date and classification, </a:t>
            </a:r>
            <a:endParaRPr lang="en-US" sz="1800" dirty="0" smtClean="0"/>
          </a:p>
          <a:p>
            <a:pPr>
              <a:defRPr sz="1800"/>
            </a:pPr>
            <a:r>
              <a:rPr lang="en-US" sz="1800" dirty="0" smtClean="0"/>
              <a:t>November</a:t>
            </a:r>
            <a:r>
              <a:rPr lang="en-US" sz="1800" baseline="0" dirty="0" smtClean="0"/>
              <a:t> </a:t>
            </a:r>
            <a:r>
              <a:rPr lang="en-US" sz="1800" baseline="0" dirty="0"/>
              <a:t>2016–January 2017</a:t>
            </a:r>
            <a:endParaRPr lang="en-US" sz="1800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77230893800347E-2"/>
          <c:y val="4.8342556166551538E-2"/>
          <c:w val="0.89137948773706421"/>
          <c:h val="0.763383671182254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'number reports'!$AI$1</c:f>
              <c:strCache>
                <c:ptCount val="1"/>
                <c:pt idx="0">
                  <c:v>Confirmed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'number reports'!$AH$2:$AH$42</c:f>
              <c:numCache>
                <c:formatCode>m/d/yyyy</c:formatCode>
                <c:ptCount val="41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</c:numCache>
            </c:numRef>
          </c:cat>
          <c:val>
            <c:numRef>
              <c:f>'number reports'!$AI$2:$AI$42</c:f>
              <c:numCache>
                <c:formatCode>General</c:formatCode>
                <c:ptCount val="4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18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27</c:v>
                </c:pt>
                <c:pt idx="20">
                  <c:v>28</c:v>
                </c:pt>
                <c:pt idx="21">
                  <c:v>30</c:v>
                </c:pt>
                <c:pt idx="22">
                  <c:v>33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41</c:v>
                </c:pt>
                <c:pt idx="28">
                  <c:v>42</c:v>
                </c:pt>
                <c:pt idx="29">
                  <c:v>45</c:v>
                </c:pt>
                <c:pt idx="30">
                  <c:v>47</c:v>
                </c:pt>
                <c:pt idx="31">
                  <c:v>47</c:v>
                </c:pt>
                <c:pt idx="32">
                  <c:v>47</c:v>
                </c:pt>
                <c:pt idx="33">
                  <c:v>47</c:v>
                </c:pt>
                <c:pt idx="34">
                  <c:v>52</c:v>
                </c:pt>
                <c:pt idx="35">
                  <c:v>52</c:v>
                </c:pt>
                <c:pt idx="36">
                  <c:v>53</c:v>
                </c:pt>
                <c:pt idx="37">
                  <c:v>55</c:v>
                </c:pt>
                <c:pt idx="38">
                  <c:v>55</c:v>
                </c:pt>
                <c:pt idx="39">
                  <c:v>55</c:v>
                </c:pt>
                <c:pt idx="40">
                  <c:v>57</c:v>
                </c:pt>
              </c:numCache>
            </c:numRef>
          </c:val>
        </c:ser>
        <c:ser>
          <c:idx val="1"/>
          <c:order val="1"/>
          <c:tx>
            <c:strRef>
              <c:f>'number reports'!$AJ$1</c:f>
              <c:strCache>
                <c:ptCount val="1"/>
                <c:pt idx="0">
                  <c:v>Probable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'number reports'!$AH$2:$AH$42</c:f>
              <c:numCache>
                <c:formatCode>m/d/yyyy</c:formatCode>
                <c:ptCount val="41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</c:numCache>
            </c:numRef>
          </c:cat>
          <c:val>
            <c:numRef>
              <c:f>'number reports'!$AJ$2:$AJ$42</c:f>
              <c:numCache>
                <c:formatCode>General</c:formatCode>
                <c:ptCount val="41"/>
                <c:pt idx="0">
                  <c:v>6</c:v>
                </c:pt>
                <c:pt idx="1">
                  <c:v>10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25</c:v>
                </c:pt>
                <c:pt idx="6">
                  <c:v>30</c:v>
                </c:pt>
                <c:pt idx="7">
                  <c:v>37</c:v>
                </c:pt>
                <c:pt idx="8">
                  <c:v>49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55</c:v>
                </c:pt>
                <c:pt idx="13">
                  <c:v>58</c:v>
                </c:pt>
                <c:pt idx="14">
                  <c:v>63</c:v>
                </c:pt>
                <c:pt idx="15">
                  <c:v>68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71</c:v>
                </c:pt>
                <c:pt idx="20">
                  <c:v>79</c:v>
                </c:pt>
                <c:pt idx="21">
                  <c:v>77</c:v>
                </c:pt>
                <c:pt idx="22">
                  <c:v>77</c:v>
                </c:pt>
                <c:pt idx="23">
                  <c:v>79</c:v>
                </c:pt>
                <c:pt idx="24">
                  <c:v>79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82</c:v>
                </c:pt>
                <c:pt idx="29">
                  <c:v>85</c:v>
                </c:pt>
                <c:pt idx="30">
                  <c:v>82</c:v>
                </c:pt>
                <c:pt idx="31">
                  <c:v>82</c:v>
                </c:pt>
                <c:pt idx="32">
                  <c:v>82</c:v>
                </c:pt>
                <c:pt idx="33">
                  <c:v>82</c:v>
                </c:pt>
                <c:pt idx="34">
                  <c:v>87</c:v>
                </c:pt>
                <c:pt idx="35">
                  <c:v>91</c:v>
                </c:pt>
                <c:pt idx="36">
                  <c:v>94</c:v>
                </c:pt>
                <c:pt idx="37">
                  <c:v>96</c:v>
                </c:pt>
                <c:pt idx="38">
                  <c:v>96</c:v>
                </c:pt>
                <c:pt idx="39">
                  <c:v>96</c:v>
                </c:pt>
                <c:pt idx="40">
                  <c:v>106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4778504"/>
        <c:axId val="203104360"/>
      </c:barChart>
      <c:dateAx>
        <c:axId val="204778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Date of report</a:t>
                </a:r>
              </a:p>
            </c:rich>
          </c:tx>
          <c:layout>
            <c:manualLayout>
              <c:xMode val="edge"/>
              <c:yMode val="edge"/>
              <c:x val="0.45730658395817303"/>
              <c:y val="0.9358668523726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04360"/>
        <c:crosses val="autoZero"/>
        <c:auto val="1"/>
        <c:lblOffset val="100"/>
        <c:baseTimeUnit val="days"/>
      </c:dateAx>
      <c:valAx>
        <c:axId val="203104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8547039418237855E-3"/>
              <c:y val="0.3226230666120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7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6299350303310757E-2"/>
          <c:y val="0.29189385520943956"/>
          <c:w val="0.13209637965029833"/>
          <c:h val="0.13995163154413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0.92287</cdr:x>
      <cdr:y>0.22225</cdr:y>
    </cdr:from>
    <cdr:to>
      <cdr:x>0.96659</cdr:x>
      <cdr:y>0.76927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4571" y="1037831"/>
          <a:ext cx="286837" cy="255439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  <a:alpha val="41000"/>
          </a:sys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0.12769</cdr:x>
      <cdr:y>0.22188</cdr:y>
    </cdr:from>
    <cdr:to>
      <cdr:x>0.1475</cdr:x>
      <cdr:y>0.7689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7722" y="1036103"/>
          <a:ext cx="129943" cy="255439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  <a:alpha val="41000"/>
          </a:sys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623A-A5C8-4E19-B23A-F509D26A352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0F617-1B90-4C9B-87C4-E93BE674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04E9-F30B-4384-A78F-FFAEA3DE89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0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CBC8-60B2-49D2-9E0C-D7601ECCC7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7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17-1B90-4C9B-87C4-E93BE6743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17-1B90-4C9B-87C4-E93BE67439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8088"/>
            <a:ext cx="1676400" cy="7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S:\OS\Communications\K_Lynch\Kate's pics\teens-stair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88" y="5257800"/>
            <a:ext cx="206201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S:\OS\Communications\K_Lynch\Kate's pics\family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9" y="5257800"/>
            <a:ext cx="2173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:\My Pictures\sunscree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15" y="52578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H:\My Pictures\lab-DonnaGreen2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7800"/>
            <a:ext cx="17479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seniors walkin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9" y="52578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S:\OS\Communications\PHIP photos\life jacket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03" y="5257800"/>
            <a:ext cx="1055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logo-comm_color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89" y="4525965"/>
            <a:ext cx="18049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0" y="5105400"/>
            <a:ext cx="91440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9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36826"/>
            <a:ext cx="8728364" cy="188926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0"/>
                  <a:lumOff val="100000"/>
                </a:schemeClr>
              </a:gs>
              <a:gs pos="68000">
                <a:srgbClr val="5E9AC2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7" y="6200723"/>
            <a:ext cx="1348706" cy="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13288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rgbClr val="13288F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13288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13288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13288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13288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h.wa.gov/Portals/1/Documents/5100/420-065-Guideline-Mump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h.wa.gov/AboutUs/PublicHealthSystem/LocalHealthJurisdict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.wa.gov/Portals/1/Documents/Pubs/348-590_MumpsOutbreackforSchools.pdf" TargetMode="External"/><Relationship Id="rId2" Type="http://schemas.openxmlformats.org/officeDocument/2006/relationships/hyperlink" Target="http://www.doh.wa.gov/mum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ICPSchools@doh.w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h.wa.gov/YouandYourFamily/IllnessandDisease/Mumps/MumpsOutbrea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35" y="304800"/>
            <a:ext cx="8229600" cy="18702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E187C"/>
                </a:solidFill>
              </a:rPr>
              <a:t>Welcome to the Webinar!</a:t>
            </a:r>
            <a:endParaRPr lang="en-US" sz="3200" b="1" dirty="0">
              <a:solidFill>
                <a:srgbClr val="0E1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35" y="2540000"/>
            <a:ext cx="8229600" cy="3655670"/>
          </a:xfrm>
        </p:spPr>
        <p:txBody>
          <a:bodyPr>
            <a:normAutofit/>
          </a:bodyPr>
          <a:lstStyle/>
          <a:p>
            <a:r>
              <a:rPr lang="en-US" sz="2800" dirty="0"/>
              <a:t>For technical difficulties, call 1-888-259-8414, press 1.</a:t>
            </a:r>
          </a:p>
          <a:p>
            <a:r>
              <a:rPr lang="en-US" sz="2800" dirty="0"/>
              <a:t>During this webinar, everyone will be placed on mute.</a:t>
            </a:r>
          </a:p>
          <a:p>
            <a:r>
              <a:rPr lang="en-US" sz="2800" dirty="0"/>
              <a:t>Please type in any questions in the question box. We will answer questions at the end of the presentation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0708"/>
            <a:ext cx="8731991" cy="188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219489"/>
            <a:ext cx="1349365" cy="5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 and vaccinations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820128"/>
              </p:ext>
            </p:extLst>
          </p:nvPr>
        </p:nvGraphicFramePr>
        <p:xfrm>
          <a:off x="457200" y="1600200"/>
          <a:ext cx="82296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13"/>
                <a:gridCol w="1653702"/>
                <a:gridCol w="1750980"/>
                <a:gridCol w="1794753"/>
                <a:gridCol w="17947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County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schools with affected: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districts with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affected: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Students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Staff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Students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Staff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33564"/>
              </p:ext>
            </p:extLst>
          </p:nvPr>
        </p:nvGraphicFramePr>
        <p:xfrm>
          <a:off x="459533" y="3577431"/>
          <a:ext cx="8227266" cy="1350645"/>
        </p:xfrm>
        <a:graphic>
          <a:graphicData uri="http://schemas.openxmlformats.org/drawingml/2006/table">
            <a:tbl>
              <a:tblPr/>
              <a:tblGrid>
                <a:gridCol w="2264212"/>
                <a:gridCol w="933855"/>
                <a:gridCol w="690664"/>
                <a:gridCol w="933855"/>
                <a:gridCol w="719847"/>
                <a:gridCol w="875489"/>
                <a:gridCol w="869576"/>
                <a:gridCol w="939768"/>
              </a:tblGrid>
              <a:tr h="20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Confirmed and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probable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only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Vaccinations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UTD*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UTD*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doses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dose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doses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number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0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School-aged (5-19 years)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9925" y="6060331"/>
            <a:ext cx="734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 smtClean="0"/>
              <a:t>Up to date (UTD) is defined as </a:t>
            </a:r>
            <a:r>
              <a:rPr lang="en-US" sz="1200" i="1" dirty="0"/>
              <a:t>2 doses </a:t>
            </a:r>
            <a:r>
              <a:rPr lang="en-US" sz="1200" i="1" dirty="0" smtClean="0"/>
              <a:t>of MMR </a:t>
            </a:r>
            <a:r>
              <a:rPr lang="en-US" sz="1200" i="1" dirty="0"/>
              <a:t>for children (5-19), 1 dose for children &lt; 5; 1 dose for adults (20+); </a:t>
            </a:r>
            <a:r>
              <a:rPr lang="en-US" sz="1200" i="1" dirty="0" smtClean="0"/>
              <a:t>the calculations exclude </a:t>
            </a:r>
            <a:r>
              <a:rPr lang="en-US" sz="1200" i="1" dirty="0"/>
              <a:t>those with unknown immunization status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937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About Mumps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4142"/>
            <a:ext cx="8229600" cy="4525963"/>
          </a:xfrm>
        </p:spPr>
        <p:txBody>
          <a:bodyPr/>
          <a:lstStyle/>
          <a:p>
            <a:pPr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Caused by the mumps virus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Spread by contact with saliva</a:t>
            </a:r>
            <a:r>
              <a:rPr lang="en-US" dirty="0">
                <a:ea typeface="Times New Roman" panose="02020603050405020304" pitchFamily="18" charset="0"/>
              </a:rPr>
              <a:t> from someone who is </a:t>
            </a:r>
            <a:r>
              <a:rPr lang="en-US" dirty="0" smtClean="0">
                <a:ea typeface="Times New Roman" panose="02020603050405020304" pitchFamily="18" charset="0"/>
              </a:rPr>
              <a:t>infected</a:t>
            </a:r>
            <a:endParaRPr lang="en-US" sz="750" dirty="0"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dirty="0" smtClean="0">
                <a:ea typeface="Times New Roman" panose="02020603050405020304" pitchFamily="18" charset="0"/>
              </a:rPr>
              <a:t>No </a:t>
            </a:r>
            <a:r>
              <a:rPr lang="en-US" dirty="0">
                <a:ea typeface="Times New Roman" panose="02020603050405020304" pitchFamily="18" charset="0"/>
              </a:rPr>
              <a:t>specific treatment for </a:t>
            </a:r>
            <a:r>
              <a:rPr lang="en-US" dirty="0" smtClean="0">
                <a:ea typeface="Times New Roman" panose="02020603050405020304" pitchFamily="18" charset="0"/>
              </a:rPr>
              <a:t>mumps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Signs and symptoms</a:t>
            </a:r>
          </a:p>
          <a:p>
            <a:pPr marL="600075" lvl="1" indent="-257175"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Swelling of salivary glands in one or both cheeks</a:t>
            </a:r>
            <a:r>
              <a:rPr lang="en-US" dirty="0">
                <a:ea typeface="Times New Roman" panose="02020603050405020304" pitchFamily="18" charset="0"/>
              </a:rPr>
              <a:t> that starts in front of the ear and can spread down to the neck or jaw (</a:t>
            </a:r>
            <a:r>
              <a:rPr lang="en-US" dirty="0" err="1">
                <a:ea typeface="Times New Roman" panose="02020603050405020304" pitchFamily="18" charset="0"/>
              </a:rPr>
              <a:t>parotitis</a:t>
            </a:r>
            <a:r>
              <a:rPr lang="en-US" dirty="0" smtClean="0">
                <a:ea typeface="Times New Roman" panose="02020603050405020304" pitchFamily="18" charset="0"/>
              </a:rPr>
              <a:t>)</a:t>
            </a:r>
            <a:endParaRPr lang="en-US" dirty="0">
              <a:ea typeface="Times New Roman" panose="02020603050405020304" pitchFamily="18" charset="0"/>
            </a:endParaRPr>
          </a:p>
          <a:p>
            <a:pPr marL="600075" lvl="1" indent="-257175"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Fever, headache, muscle aches, tiredness, </a:t>
            </a:r>
            <a:r>
              <a:rPr lang="en-US" dirty="0" smtClean="0">
                <a:ea typeface="Times New Roman" panose="02020603050405020304" pitchFamily="18" charset="0"/>
              </a:rPr>
              <a:t>loss </a:t>
            </a:r>
            <a:r>
              <a:rPr lang="en-US" dirty="0">
                <a:ea typeface="Times New Roman" panose="02020603050405020304" pitchFamily="18" charset="0"/>
              </a:rPr>
              <a:t>of </a:t>
            </a:r>
            <a:r>
              <a:rPr lang="en-US" dirty="0" smtClean="0">
                <a:ea typeface="Times New Roman" panose="02020603050405020304" pitchFamily="18" charset="0"/>
              </a:rPr>
              <a:t>appetite, hearing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4" y="3761188"/>
            <a:ext cx="2760242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9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About Mumps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305" y="1282728"/>
            <a:ext cx="5718751" cy="5028131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pPr>
              <a:buFont typeface="Symbol" panose="05050102010706020507" pitchFamily="18" charset="2"/>
              <a:buChar char=""/>
            </a:pPr>
            <a:r>
              <a:rPr lang="en-US" sz="2600" b="1" dirty="0" smtClean="0">
                <a:ea typeface="Times New Roman" panose="02020603050405020304" pitchFamily="18" charset="0"/>
              </a:rPr>
              <a:t>Incubation</a:t>
            </a:r>
            <a:r>
              <a:rPr lang="en-US" sz="2600" b="1" dirty="0">
                <a:ea typeface="Times New Roman" panose="02020603050405020304" pitchFamily="18" charset="0"/>
              </a:rPr>
              <a:t>: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2800" dirty="0"/>
              <a:t>usually 16-18 days after exposure (range 12-25 days)</a:t>
            </a:r>
            <a:endParaRPr lang="en-US" sz="2800" b="1" dirty="0"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2600" b="1" dirty="0" smtClean="0">
                <a:ea typeface="Times New Roman" panose="02020603050405020304" pitchFamily="18" charset="0"/>
              </a:rPr>
              <a:t>Contagious </a:t>
            </a:r>
            <a:r>
              <a:rPr lang="en-US" sz="2600" b="1" dirty="0">
                <a:ea typeface="Times New Roman" panose="02020603050405020304" pitchFamily="18" charset="0"/>
              </a:rPr>
              <a:t>for 2 days before symptoms appear and 5 days after</a:t>
            </a:r>
            <a:r>
              <a:rPr lang="en-US" sz="2600" dirty="0">
                <a:ea typeface="Times New Roman" panose="02020603050405020304" pitchFamily="18" charset="0"/>
              </a:rPr>
              <a:t>, so those who are infected can spread it without realizing it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2600" dirty="0">
                <a:ea typeface="Times New Roman" panose="02020603050405020304" pitchFamily="18" charset="0"/>
              </a:rPr>
              <a:t>Symptoms last </a:t>
            </a:r>
            <a:r>
              <a:rPr lang="en-US" sz="2600" b="1" dirty="0">
                <a:ea typeface="Times New Roman" panose="02020603050405020304" pitchFamily="18" charset="0"/>
              </a:rPr>
              <a:t>about a week</a:t>
            </a:r>
            <a:endParaRPr lang="en-US" sz="2600" dirty="0"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2600" b="1" dirty="0" smtClean="0">
                <a:ea typeface="Times New Roman" panose="02020603050405020304" pitchFamily="18" charset="0"/>
              </a:rPr>
              <a:t>Complications</a:t>
            </a:r>
            <a:r>
              <a:rPr lang="en-US" sz="2600" dirty="0" smtClean="0">
                <a:ea typeface="Times New Roman" panose="02020603050405020304" pitchFamily="18" charset="0"/>
              </a:rPr>
              <a:t>: </a:t>
            </a:r>
            <a:r>
              <a:rPr lang="en-US" sz="2600" dirty="0">
                <a:ea typeface="Times New Roman" panose="02020603050405020304" pitchFamily="18" charset="0"/>
              </a:rPr>
              <a:t>hearing loss, meningitis (swelling of the covering of the brain and spinal cord), and changes in mental </a:t>
            </a:r>
            <a:r>
              <a:rPr lang="en-US" sz="2600" dirty="0" smtClean="0">
                <a:ea typeface="Times New Roman" panose="02020603050405020304" pitchFamily="18" charset="0"/>
              </a:rPr>
              <a:t>function</a:t>
            </a:r>
            <a:endParaRPr lang="en-US" sz="2600" dirty="0"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2600" b="1" dirty="0" smtClean="0">
                <a:ea typeface="Times New Roman" panose="02020603050405020304" pitchFamily="18" charset="0"/>
              </a:rPr>
              <a:t>MMR vaccine is the </a:t>
            </a:r>
            <a:r>
              <a:rPr lang="en-US" sz="2600" b="1" dirty="0">
                <a:ea typeface="Times New Roman" panose="02020603050405020304" pitchFamily="18" charset="0"/>
              </a:rPr>
              <a:t>best protection </a:t>
            </a:r>
            <a:r>
              <a:rPr lang="en-US" sz="2600" dirty="0">
                <a:ea typeface="Times New Roman" panose="02020603050405020304" pitchFamily="18" charset="0"/>
              </a:rPr>
              <a:t>against </a:t>
            </a:r>
            <a:r>
              <a:rPr lang="en-US" sz="2600" dirty="0" smtClean="0">
                <a:ea typeface="Times New Roman" panose="02020603050405020304" pitchFamily="18" charset="0"/>
              </a:rPr>
              <a:t>mumps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2600" b="1" dirty="0" smtClean="0">
                <a:ea typeface="Times New Roman" panose="02020603050405020304" pitchFamily="18" charset="0"/>
              </a:rPr>
              <a:t>MMR </a:t>
            </a:r>
            <a:r>
              <a:rPr lang="en-US" sz="2600" b="1" dirty="0">
                <a:ea typeface="Times New Roman" panose="02020603050405020304" pitchFamily="18" charset="0"/>
              </a:rPr>
              <a:t>vaccine </a:t>
            </a:r>
            <a:r>
              <a:rPr lang="en-US" sz="2600" dirty="0">
                <a:ea typeface="Times New Roman" panose="02020603050405020304" pitchFamily="18" charset="0"/>
              </a:rPr>
              <a:t>is recommended for children aged 12 to 15 months, with a second dose at 4 to 6 </a:t>
            </a:r>
            <a:r>
              <a:rPr lang="en-US" sz="2600" dirty="0" smtClean="0">
                <a:ea typeface="Times New Roman" panose="02020603050405020304" pitchFamily="18" charset="0"/>
              </a:rPr>
              <a:t>years</a:t>
            </a:r>
            <a:endParaRPr lang="en-US" sz="2600" dirty="0"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77" y="2127261"/>
            <a:ext cx="2651760" cy="265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6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Mumps Outbreak in </a:t>
            </a:r>
            <a:r>
              <a:rPr lang="en-US" dirty="0"/>
              <a:t>T</a:t>
            </a:r>
            <a:r>
              <a:rPr lang="en-US" dirty="0" smtClean="0"/>
              <a:t>hose who have </a:t>
            </a:r>
            <a:r>
              <a:rPr lang="en-US" dirty="0"/>
              <a:t>R</a:t>
            </a:r>
            <a:r>
              <a:rPr lang="en-US" dirty="0" smtClean="0"/>
              <a:t>eceived MMR Vaccine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8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Outbreaks </a:t>
            </a:r>
            <a:r>
              <a:rPr lang="en-US" dirty="0"/>
              <a:t>can still occur in vaccinated populations. But, if unvaccinated, many, many, more people would become </a:t>
            </a:r>
            <a:r>
              <a:rPr lang="en-US" dirty="0" smtClean="0"/>
              <a:t>ill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vaccine is effective at preventing mumps, but it is not </a:t>
            </a:r>
            <a:r>
              <a:rPr lang="en-US" dirty="0" smtClean="0"/>
              <a:t>perfect. </a:t>
            </a:r>
          </a:p>
          <a:p>
            <a:r>
              <a:rPr lang="en-US" b="1" dirty="0" smtClean="0"/>
              <a:t>MMR </a:t>
            </a:r>
            <a:r>
              <a:rPr lang="en-US" b="1" dirty="0"/>
              <a:t>vaccine is 88% effective against mumps </a:t>
            </a:r>
            <a:r>
              <a:rPr lang="en-US" dirty="0"/>
              <a:t>in people who have had two doses.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every 100 vaccinated people exposed, only 12 of them are at risk for getting infected with mumps. In contrast, </a:t>
            </a:r>
            <a:r>
              <a:rPr lang="en-US" b="1" dirty="0"/>
              <a:t>all unvaccinated people are at risk</a:t>
            </a:r>
            <a:r>
              <a:rPr lang="en-US" dirty="0"/>
              <a:t>. </a:t>
            </a:r>
            <a:r>
              <a:rPr lang="en-US" b="1" dirty="0"/>
              <a:t>The number of people who get mumps in an outbreak would be much larger if fewer people were vaccinated. </a:t>
            </a:r>
            <a:r>
              <a:rPr lang="en-US" dirty="0"/>
              <a:t>C</a:t>
            </a:r>
            <a:r>
              <a:rPr lang="en-US" dirty="0" smtClean="0"/>
              <a:t>omplications </a:t>
            </a:r>
            <a:r>
              <a:rPr lang="en-US" dirty="0"/>
              <a:t>happen more often and are more serious among unvaccinated </a:t>
            </a:r>
            <a:r>
              <a:rPr lang="en-US" dirty="0" smtClean="0"/>
              <a:t>people. </a:t>
            </a:r>
          </a:p>
          <a:p>
            <a:r>
              <a:rPr lang="en-US" dirty="0" smtClean="0"/>
              <a:t>In </a:t>
            </a:r>
            <a:r>
              <a:rPr lang="en-US" dirty="0"/>
              <a:t>one recent summer camp outbreak, 43% of the unvaccinated people got mumps when they were exposed, but less than 4% of vaccinated people got it. But because there were so many more vaccinated campers than campers who didn’t have the vaccine, the number of cases in vaccinated people was higher. </a:t>
            </a:r>
          </a:p>
        </p:txBody>
      </p:sp>
    </p:spTree>
    <p:extLst>
      <p:ext uri="{BB962C8B-B14F-4D97-AF65-F5344CB8AC3E}">
        <p14:creationId xmlns:p14="http://schemas.microsoft.com/office/powerpoint/2010/main" val="11614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Disease Investigation Process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2828"/>
            <a:ext cx="8229600" cy="508809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200" b="1" dirty="0" smtClean="0">
                <a:ea typeface="Times New Roman" panose="02020603050405020304" pitchFamily="18" charset="0"/>
              </a:rPr>
              <a:t>Local health jurisdictions have authority to control local communicable disease outbreaks</a:t>
            </a:r>
            <a:endParaRPr lang="en-US" sz="3200" dirty="0"/>
          </a:p>
          <a:p>
            <a:r>
              <a:rPr lang="en-US" sz="2900" dirty="0" smtClean="0"/>
              <a:t>Assess likelihood of mumps: confirm symptoms</a:t>
            </a:r>
            <a:r>
              <a:rPr lang="en-US" sz="2900" dirty="0"/>
              <a:t>, verify vaccination and travel history, and assess exposure risk such as contact with a person with mumps or linkage to a community with a mumps outbreak. </a:t>
            </a:r>
          </a:p>
          <a:p>
            <a:r>
              <a:rPr lang="en-US" sz="2900" dirty="0" smtClean="0"/>
              <a:t>Collect specimens and </a:t>
            </a:r>
            <a:r>
              <a:rPr lang="en-US" sz="2900" dirty="0"/>
              <a:t>arrange testing at </a:t>
            </a:r>
            <a:r>
              <a:rPr lang="en-US" sz="2900" dirty="0" smtClean="0"/>
              <a:t>state lab.</a:t>
            </a:r>
            <a:endParaRPr lang="en-US" sz="2900" dirty="0"/>
          </a:p>
          <a:p>
            <a:r>
              <a:rPr lang="en-US" sz="2900" dirty="0" smtClean="0"/>
              <a:t>Recommend </a:t>
            </a:r>
            <a:r>
              <a:rPr lang="en-US" sz="2900" dirty="0"/>
              <a:t>immediate isolation of </a:t>
            </a:r>
            <a:r>
              <a:rPr lang="en-US" sz="2900" dirty="0" smtClean="0"/>
              <a:t>case </a:t>
            </a:r>
            <a:r>
              <a:rPr lang="en-US" sz="2900" dirty="0"/>
              <a:t>for 5 days after </a:t>
            </a:r>
            <a:r>
              <a:rPr lang="en-US" sz="2900" dirty="0" err="1"/>
              <a:t>parotitis</a:t>
            </a:r>
            <a:r>
              <a:rPr lang="en-US" sz="2900" dirty="0"/>
              <a:t> onset. </a:t>
            </a:r>
          </a:p>
          <a:p>
            <a:r>
              <a:rPr lang="en-US" sz="2900" dirty="0" smtClean="0"/>
              <a:t>Recommend </a:t>
            </a:r>
            <a:r>
              <a:rPr lang="en-US" sz="2900" dirty="0"/>
              <a:t>appropriate infection control precautions to prevent additional </a:t>
            </a:r>
            <a:r>
              <a:rPr lang="en-US" sz="2900" dirty="0" smtClean="0"/>
              <a:t>exposures. </a:t>
            </a:r>
            <a:endParaRPr lang="en-US" sz="2900" dirty="0"/>
          </a:p>
          <a:p>
            <a:r>
              <a:rPr lang="en-US" sz="2900" dirty="0" smtClean="0"/>
              <a:t>Identify </a:t>
            </a:r>
            <a:r>
              <a:rPr lang="en-US" sz="2900" dirty="0"/>
              <a:t>close contacts of all suspected cases to assess their immune status. </a:t>
            </a:r>
          </a:p>
          <a:p>
            <a:r>
              <a:rPr lang="en-US" sz="2900" dirty="0" smtClean="0"/>
              <a:t>Refer </a:t>
            </a:r>
            <a:r>
              <a:rPr lang="en-US" sz="2900" dirty="0"/>
              <a:t>symptomatic contacts for </a:t>
            </a:r>
            <a:r>
              <a:rPr lang="en-US" sz="2900" dirty="0" smtClean="0"/>
              <a:t>evaluation </a:t>
            </a:r>
            <a:r>
              <a:rPr lang="en-US" sz="2900" dirty="0"/>
              <a:t>and exclude from school, work, </a:t>
            </a:r>
            <a:r>
              <a:rPr lang="en-US" sz="2900" dirty="0" smtClean="0"/>
              <a:t>and </a:t>
            </a:r>
            <a:r>
              <a:rPr lang="en-US" sz="2900" dirty="0"/>
              <a:t>child care. </a:t>
            </a:r>
          </a:p>
          <a:p>
            <a:r>
              <a:rPr lang="en-US" sz="2900" dirty="0" smtClean="0"/>
              <a:t>Refer </a:t>
            </a:r>
            <a:r>
              <a:rPr lang="en-US" sz="2900" dirty="0"/>
              <a:t>susceptible contacts </a:t>
            </a:r>
            <a:r>
              <a:rPr lang="en-US" sz="2900" dirty="0" smtClean="0"/>
              <a:t>to get vaccinated.</a:t>
            </a:r>
            <a:endParaRPr lang="en-US" sz="2900" dirty="0"/>
          </a:p>
          <a:p>
            <a:r>
              <a:rPr lang="en-US" sz="2900" dirty="0" smtClean="0"/>
              <a:t>Educate </a:t>
            </a:r>
            <a:r>
              <a:rPr lang="en-US" sz="2900" dirty="0"/>
              <a:t>potentially exposed contacts to watch for symptoms for </a:t>
            </a:r>
            <a:r>
              <a:rPr lang="en-US" sz="2900" dirty="0" smtClean="0"/>
              <a:t>12 days </a:t>
            </a:r>
            <a:r>
              <a:rPr lang="en-US" sz="2900" dirty="0"/>
              <a:t>after the first exposure through 25 days after last exposure and seek immediate evaluation if symptoms </a:t>
            </a:r>
            <a:r>
              <a:rPr lang="en-US" sz="2900" dirty="0" smtClean="0"/>
              <a:t>occur.</a:t>
            </a:r>
          </a:p>
          <a:p>
            <a:r>
              <a:rPr lang="en-US" sz="2900" dirty="0" smtClean="0"/>
              <a:t>Notifications </a:t>
            </a:r>
            <a:r>
              <a:rPr lang="en-US" sz="2900" dirty="0"/>
              <a:t>to childcare centers, schools, and care facilities</a:t>
            </a:r>
            <a:r>
              <a:rPr lang="en-US" sz="2900" dirty="0" smtClean="0"/>
              <a:t>.</a:t>
            </a:r>
            <a:r>
              <a:rPr lang="en-US" sz="2400" dirty="0"/>
              <a:t>	</a:t>
            </a:r>
            <a:endParaRPr lang="en-US" sz="2050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Reporting Requirements 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2828"/>
            <a:ext cx="8229600" cy="508809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400" dirty="0"/>
              <a:t>Health care </a:t>
            </a:r>
            <a:r>
              <a:rPr lang="en-US" sz="2400" dirty="0" smtClean="0"/>
              <a:t>providers and health care facilities: </a:t>
            </a:r>
            <a:r>
              <a:rPr lang="en-US" sz="2400" dirty="0"/>
              <a:t>notifiable to local health jurisdiction within 24 hours. </a:t>
            </a:r>
          </a:p>
          <a:p>
            <a:r>
              <a:rPr lang="en-US" sz="2400" dirty="0" smtClean="0"/>
              <a:t>Labs: </a:t>
            </a:r>
            <a:r>
              <a:rPr lang="en-US" sz="2400" dirty="0"/>
              <a:t>Mumps virus, acute, by IgM positivity or PCR positivity notifiable to local health jurisdiction within 24 hours; specimen submission of isolate or clinical specimen associated with positive result is </a:t>
            </a:r>
            <a:r>
              <a:rPr lang="en-US" sz="2400" dirty="0" smtClean="0"/>
              <a:t>required </a:t>
            </a:r>
            <a:r>
              <a:rPr lang="en-US" sz="2400" dirty="0"/>
              <a:t>(2 business days). </a:t>
            </a:r>
          </a:p>
          <a:p>
            <a:r>
              <a:rPr lang="en-US" sz="2400" dirty="0" smtClean="0"/>
              <a:t>Local </a:t>
            </a:r>
            <a:r>
              <a:rPr lang="en-US" sz="2400" dirty="0"/>
              <a:t>health jurisdictions: notifiable to the Washington State Department of Health (DOH) Communicable Disease Epidemiology (CDE) within 7 days of case investigation completion or summary information required within 21 days. </a:t>
            </a:r>
          </a:p>
        </p:txBody>
      </p:sp>
    </p:spTree>
    <p:extLst>
      <p:ext uri="{BB962C8B-B14F-4D97-AF65-F5344CB8AC3E}">
        <p14:creationId xmlns:p14="http://schemas.microsoft.com/office/powerpoint/2010/main" val="40420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Mumps Guidelines for </a:t>
            </a:r>
            <a:r>
              <a:rPr lang="en-US" dirty="0"/>
              <a:t>Outbreak Investigation</a:t>
            </a:r>
            <a:br>
              <a:rPr lang="en-US" dirty="0"/>
            </a:br>
            <a:r>
              <a:rPr lang="en-US" sz="2000" b="0" dirty="0" smtClean="0">
                <a:hlinkClick r:id="rId2"/>
              </a:rPr>
              <a:t>www.doh.wa.gov/Portals/1/Documents/5100/420-065-Guideline-Mumps.pdf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Case Classification</a:t>
            </a:r>
          </a:p>
          <a:p>
            <a:pPr marL="0" indent="0">
              <a:buNone/>
            </a:pPr>
            <a:r>
              <a:rPr lang="en-US" b="1" dirty="0" smtClean="0"/>
              <a:t>Clinical definition: </a:t>
            </a:r>
            <a:r>
              <a:rPr lang="en-US" dirty="0" smtClean="0"/>
              <a:t>Acute </a:t>
            </a:r>
            <a:r>
              <a:rPr lang="en-US" dirty="0" err="1"/>
              <a:t>parotitis</a:t>
            </a:r>
            <a:r>
              <a:rPr lang="en-US" dirty="0"/>
              <a:t> or other salivary gland swelling lasting at least 2 days, or </a:t>
            </a:r>
            <a:r>
              <a:rPr lang="en-US" dirty="0" err="1"/>
              <a:t>orchitis</a:t>
            </a:r>
            <a:r>
              <a:rPr lang="en-US" dirty="0"/>
              <a:t> (testicular swelling) or </a:t>
            </a:r>
            <a:r>
              <a:rPr lang="en-US" dirty="0" err="1"/>
              <a:t>oophoritis</a:t>
            </a:r>
            <a:r>
              <a:rPr lang="en-US" dirty="0"/>
              <a:t> (swelling of ovary) unexplained by another more likely diagnosis.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83770"/>
              </p:ext>
            </p:extLst>
          </p:nvPr>
        </p:nvGraphicFramePr>
        <p:xfrm>
          <a:off x="457200" y="3402767"/>
          <a:ext cx="8357015" cy="290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512"/>
                <a:gridCol w="2747512"/>
                <a:gridCol w="2861991"/>
              </a:tblGrid>
              <a:tr h="2905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Confirmed case</a:t>
                      </a:r>
                      <a:r>
                        <a:rPr lang="en-US" sz="1600" b="1" dirty="0" smtClean="0"/>
                        <a:t>: </a:t>
                      </a:r>
                      <a:r>
                        <a:rPr lang="en-US" sz="1600" dirty="0" smtClean="0"/>
                        <a:t>meets clinical definition or other acute illness characterized as aseptic meningitis, encephalitis, hearing loss, or pancreatitis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confirmed by mumps PCR or culture.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Probable case</a:t>
                      </a:r>
                      <a:r>
                        <a:rPr lang="en-US" sz="1600" b="1" dirty="0" smtClean="0"/>
                        <a:t>: </a:t>
                      </a:r>
                      <a:r>
                        <a:rPr lang="en-US" sz="1600" dirty="0" smtClean="0"/>
                        <a:t>meets clinical definition,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positive test for serum anti-mumps IgM antibody, </a:t>
                      </a:r>
                      <a:r>
                        <a:rPr lang="en-US" sz="1600" b="1" dirty="0" smtClean="0"/>
                        <a:t>OR </a:t>
                      </a:r>
                      <a:r>
                        <a:rPr lang="en-US" sz="1600" dirty="0" smtClean="0"/>
                        <a:t>epi-linked to another probable or confirmed case or linkage to a community (defined by public health) during a mumps outbreak.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Suspected case</a:t>
                      </a:r>
                      <a:r>
                        <a:rPr lang="en-US" sz="1600" b="1" dirty="0" smtClean="0"/>
                        <a:t>: </a:t>
                      </a:r>
                      <a:r>
                        <a:rPr lang="en-US" sz="1600" dirty="0" err="1" smtClean="0"/>
                        <a:t>Parotitis</a:t>
                      </a:r>
                      <a:r>
                        <a:rPr lang="en-US" sz="1600" dirty="0" smtClean="0"/>
                        <a:t>, acute salivary gland swelling, </a:t>
                      </a:r>
                      <a:r>
                        <a:rPr lang="en-US" sz="1600" dirty="0" err="1" smtClean="0"/>
                        <a:t>orchitis</a:t>
                      </a:r>
                      <a:r>
                        <a:rPr lang="en-US" sz="1600" dirty="0" smtClean="0"/>
                        <a:t>, or </a:t>
                      </a:r>
                      <a:r>
                        <a:rPr lang="en-US" sz="1600" dirty="0" err="1" smtClean="0"/>
                        <a:t>oophoritis</a:t>
                      </a:r>
                      <a:r>
                        <a:rPr lang="en-US" sz="1600" dirty="0" smtClean="0"/>
                        <a:t> unexplained by another more likely diagnosis, </a:t>
                      </a:r>
                      <a:r>
                        <a:rPr lang="en-US" sz="1600" b="1" dirty="0" smtClean="0"/>
                        <a:t>OR </a:t>
                      </a:r>
                      <a:r>
                        <a:rPr lang="en-US" sz="1600" dirty="0" smtClean="0"/>
                        <a:t>positive lab result with no mumps clinical symptoms (with or without epi-link). 	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08"/>
            <a:ext cx="8229600" cy="9995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 Testing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9332"/>
            <a:ext cx="8229600" cy="532150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 </a:t>
            </a:r>
            <a:r>
              <a:rPr lang="en-US" sz="2000" b="1" dirty="0"/>
              <a:t>Buccal and urine for </a:t>
            </a:r>
            <a:r>
              <a:rPr lang="en-US" sz="2000" b="1" dirty="0" smtClean="0"/>
              <a:t>RT-PCR</a:t>
            </a:r>
          </a:p>
          <a:p>
            <a:pPr lvl="1"/>
            <a:r>
              <a:rPr lang="en-US" sz="1850" b="1" dirty="0" smtClean="0"/>
              <a:t>State Public Health Lab</a:t>
            </a:r>
            <a:r>
              <a:rPr lang="en-US" sz="1850" dirty="0" smtClean="0"/>
              <a:t> </a:t>
            </a:r>
            <a:r>
              <a:rPr lang="en-US" sz="1850" dirty="0"/>
              <a:t>performs this test; most commercial labs do not perform mumps PCR or </a:t>
            </a:r>
            <a:r>
              <a:rPr lang="en-US" sz="1850" dirty="0" smtClean="0"/>
              <a:t>culture.</a:t>
            </a:r>
          </a:p>
          <a:p>
            <a:pPr lvl="1"/>
            <a:r>
              <a:rPr lang="en-US" sz="1850" dirty="0" smtClean="0"/>
              <a:t>Mumps </a:t>
            </a:r>
            <a:r>
              <a:rPr lang="en-US" sz="1850" dirty="0"/>
              <a:t>can be most reliably diagnosed by isolation of mumps virus or detection of mumps nucleic acid by PCR assay from buccal mucosa secretions. </a:t>
            </a:r>
          </a:p>
          <a:p>
            <a:r>
              <a:rPr lang="en-US" sz="2000" dirty="0" smtClean="0"/>
              <a:t>Days </a:t>
            </a:r>
            <a:r>
              <a:rPr lang="en-US" sz="2000" dirty="0"/>
              <a:t>0-3 after </a:t>
            </a:r>
            <a:r>
              <a:rPr lang="en-US" sz="2000" dirty="0" err="1"/>
              <a:t>parotitis</a:t>
            </a:r>
            <a:r>
              <a:rPr lang="en-US" sz="2000" dirty="0"/>
              <a:t> onset (onset date is day 0): Collect buccal swab only. (IDEAL) </a:t>
            </a:r>
          </a:p>
          <a:p>
            <a:r>
              <a:rPr lang="en-US" sz="2000" dirty="0" smtClean="0"/>
              <a:t>Days </a:t>
            </a:r>
            <a:r>
              <a:rPr lang="en-US" sz="2000" dirty="0"/>
              <a:t>4-10 after </a:t>
            </a:r>
            <a:r>
              <a:rPr lang="en-US" sz="2000" dirty="0" err="1"/>
              <a:t>parotitis</a:t>
            </a:r>
            <a:r>
              <a:rPr lang="en-US" sz="2000" dirty="0"/>
              <a:t> onset: Collect both buccal swab AND urine specimen. </a:t>
            </a:r>
          </a:p>
          <a:p>
            <a:r>
              <a:rPr lang="en-US" sz="2000" b="1" dirty="0" smtClean="0"/>
              <a:t>Serum </a:t>
            </a:r>
            <a:r>
              <a:rPr lang="en-US" sz="2000" b="1" dirty="0"/>
              <a:t>for mumps IgM and IgG antibody </a:t>
            </a:r>
            <a:r>
              <a:rPr lang="en-US" sz="2000" b="1" dirty="0" smtClean="0"/>
              <a:t>detection</a:t>
            </a:r>
            <a:endParaRPr lang="en-US" sz="2000" b="1" dirty="0"/>
          </a:p>
          <a:p>
            <a:pPr lvl="1"/>
            <a:r>
              <a:rPr lang="en-US" sz="1850" dirty="0" smtClean="0"/>
              <a:t>A </a:t>
            </a:r>
            <a:r>
              <a:rPr lang="en-US" sz="1850" dirty="0"/>
              <a:t>negative PCR cannot rule out mumps on a person previously exposed to mumps antigen, either by vaccination or previous </a:t>
            </a:r>
            <a:r>
              <a:rPr lang="en-US" sz="1850" dirty="0" smtClean="0"/>
              <a:t>infection.</a:t>
            </a:r>
          </a:p>
          <a:p>
            <a:pPr lvl="1"/>
            <a:r>
              <a:rPr lang="en-US" sz="1850" i="1" dirty="0" smtClean="0"/>
              <a:t>If </a:t>
            </a:r>
            <a:r>
              <a:rPr lang="en-US" sz="1850" i="1" dirty="0"/>
              <a:t>unvaccinated: </a:t>
            </a:r>
            <a:r>
              <a:rPr lang="en-US" sz="1850" dirty="0"/>
              <a:t>collect at first clinical encounter; If IgM negative within 5d of onset, collect another specimen to rule </a:t>
            </a:r>
            <a:r>
              <a:rPr lang="en-US" sz="1850" dirty="0" smtClean="0"/>
              <a:t>in/out. IgM </a:t>
            </a:r>
            <a:r>
              <a:rPr lang="en-US" sz="1850" dirty="0"/>
              <a:t>reliably present &gt;5d </a:t>
            </a:r>
            <a:r>
              <a:rPr lang="en-US" sz="1850" dirty="0" smtClean="0"/>
              <a:t>post-onset.</a:t>
            </a:r>
          </a:p>
          <a:p>
            <a:pPr lvl="1"/>
            <a:r>
              <a:rPr lang="en-US" sz="1850" i="1" dirty="0" smtClean="0"/>
              <a:t>If </a:t>
            </a:r>
            <a:r>
              <a:rPr lang="en-US" sz="1850" i="1" dirty="0"/>
              <a:t>vaccinated</a:t>
            </a:r>
            <a:r>
              <a:rPr lang="en-US" sz="1850" dirty="0"/>
              <a:t>: take acute specimen at 1st clinical encounter; IgM may not be detectable in vaccinated persons with mumps regardless of collection timing.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Guidance and Recommendations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Mumps 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spreads easily in </a:t>
            </a: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preschools, and child care </a:t>
            </a: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facilities.</a:t>
            </a:r>
          </a:p>
          <a:p>
            <a:pPr marL="0" indent="0" algn="ctr">
              <a:buNone/>
            </a:pP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Please make 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sure children and staff </a:t>
            </a: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up to date on </a:t>
            </a: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</a:p>
          <a:p>
            <a:pPr marL="0" indent="0" algn="ctr">
              <a:buNone/>
            </a:pP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doses 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 MMR </a:t>
            </a:r>
            <a:r>
              <a:rPr lang="en-U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endParaRPr lang="en-US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sz="2200" b="1" dirty="0">
                <a:ea typeface="Times New Roman" panose="02020603050405020304" pitchFamily="18" charset="0"/>
              </a:rPr>
              <a:t>MMR </a:t>
            </a:r>
            <a:r>
              <a:rPr lang="en-US" sz="2200" b="1" dirty="0" smtClean="0">
                <a:ea typeface="Times New Roman" panose="02020603050405020304" pitchFamily="18" charset="0"/>
              </a:rPr>
              <a:t>vaccine </a:t>
            </a:r>
            <a:r>
              <a:rPr lang="en-US" sz="2200" dirty="0">
                <a:ea typeface="Times New Roman" panose="02020603050405020304" pitchFamily="18" charset="0"/>
              </a:rPr>
              <a:t>is required for school, preschool, and child care entry in Washington. </a:t>
            </a:r>
          </a:p>
          <a:p>
            <a:pPr marL="600075" lvl="1" indent="-257175">
              <a:buSzPct val="120000"/>
              <a:buFont typeface="Wingdings" panose="05000000000000000000" pitchFamily="2" charset="2"/>
              <a:buChar char="ü"/>
            </a:pPr>
            <a:r>
              <a:rPr lang="en-US" sz="2200" b="1" dirty="0">
                <a:ea typeface="Times New Roman" panose="02020603050405020304" pitchFamily="18" charset="0"/>
              </a:rPr>
              <a:t>2 doses </a:t>
            </a:r>
            <a:r>
              <a:rPr lang="en-US" sz="2200" dirty="0">
                <a:ea typeface="Times New Roman" panose="02020603050405020304" pitchFamily="18" charset="0"/>
              </a:rPr>
              <a:t>of MMR vaccine are required for </a:t>
            </a:r>
            <a:r>
              <a:rPr lang="en-US" sz="2200" b="1" dirty="0">
                <a:ea typeface="Times New Roman" panose="02020603050405020304" pitchFamily="18" charset="0"/>
              </a:rPr>
              <a:t>kindergarten – 12</a:t>
            </a:r>
            <a:r>
              <a:rPr lang="en-US" sz="2200" b="1" baseline="30000" dirty="0">
                <a:ea typeface="Times New Roman" panose="02020603050405020304" pitchFamily="18" charset="0"/>
              </a:rPr>
              <a:t>th</a:t>
            </a:r>
            <a:r>
              <a:rPr lang="en-US" sz="2200" b="1" dirty="0">
                <a:ea typeface="Times New Roman" panose="02020603050405020304" pitchFamily="18" charset="0"/>
              </a:rPr>
              <a:t> grade</a:t>
            </a:r>
            <a:r>
              <a:rPr lang="en-US" sz="2200" dirty="0">
                <a:ea typeface="Times New Roman" panose="02020603050405020304" pitchFamily="18" charset="0"/>
              </a:rPr>
              <a:t>.</a:t>
            </a:r>
          </a:p>
          <a:p>
            <a:pPr marL="600075" lvl="1" indent="-257175">
              <a:buSzPct val="120000"/>
              <a:buFont typeface="Wingdings" panose="05000000000000000000" pitchFamily="2" charset="2"/>
              <a:buChar char="ü"/>
            </a:pPr>
            <a:r>
              <a:rPr lang="en-US" sz="2200" b="1" dirty="0">
                <a:ea typeface="Times New Roman" panose="02020603050405020304" pitchFamily="18" charset="0"/>
              </a:rPr>
              <a:t>1 dose</a:t>
            </a:r>
            <a:r>
              <a:rPr lang="en-US" sz="2200" dirty="0">
                <a:ea typeface="Times New Roman" panose="02020603050405020304" pitchFamily="18" charset="0"/>
              </a:rPr>
              <a:t> of MMR is required for child care or preschool by </a:t>
            </a:r>
            <a:r>
              <a:rPr lang="en-US" sz="2200" b="1" dirty="0">
                <a:ea typeface="Times New Roman" panose="02020603050405020304" pitchFamily="18" charset="0"/>
              </a:rPr>
              <a:t>16 months of age</a:t>
            </a:r>
            <a:r>
              <a:rPr lang="en-US" sz="2200" dirty="0">
                <a:ea typeface="Times New Roman" panose="02020603050405020304" pitchFamily="18" charset="0"/>
              </a:rPr>
              <a:t>.</a:t>
            </a:r>
          </a:p>
          <a:p>
            <a:pPr lvl="1">
              <a:buSzPct val="120000"/>
            </a:pPr>
            <a:endParaRPr lang="en-US" sz="2200" dirty="0">
              <a:ea typeface="Times New Roman" panose="02020603050405020304" pitchFamily="18" charset="0"/>
            </a:endParaRPr>
          </a:p>
          <a:p>
            <a:pPr>
              <a:buSzPct val="120000"/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know their MMR vaccination status or get a blood test to check for immunity.</a:t>
            </a:r>
            <a:endParaRPr lang="en-US" sz="22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49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Guidance and Recommendations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059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/>
              <a:t>During the mumps outbreak, please do the following:</a:t>
            </a:r>
          </a:p>
          <a:p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Review your student information system or immunization records to identify children </a:t>
            </a:r>
            <a:r>
              <a:rPr lang="en-US" sz="2200" dirty="0" smtClean="0"/>
              <a:t>not </a:t>
            </a:r>
            <a:r>
              <a:rPr lang="en-US" sz="2200" dirty="0"/>
              <a:t>fully immunized with MMR </a:t>
            </a:r>
            <a:r>
              <a:rPr lang="en-US" sz="2200" dirty="0" smtClean="0"/>
              <a:t>vaccine, including those who are exempt</a:t>
            </a:r>
            <a:endParaRPr lang="en-US" sz="2200" dirty="0"/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Work with families to get these children </a:t>
            </a:r>
            <a:r>
              <a:rPr lang="en-US" sz="2200" dirty="0" smtClean="0"/>
              <a:t>immunized</a:t>
            </a:r>
            <a:endParaRPr lang="en-US" sz="2200" dirty="0"/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2200" b="1" dirty="0"/>
              <a:t>If you suspect a child or staff member has </a:t>
            </a:r>
            <a:r>
              <a:rPr lang="en-US" sz="2200" b="1" dirty="0" smtClean="0"/>
              <a:t>mumps</a:t>
            </a:r>
          </a:p>
          <a:p>
            <a:pPr lvl="2">
              <a:buSzPct val="120000"/>
            </a:pPr>
            <a:r>
              <a:rPr lang="en-US" sz="2200" dirty="0"/>
              <a:t>I</a:t>
            </a:r>
            <a:r>
              <a:rPr lang="en-US" sz="2200" dirty="0" smtClean="0"/>
              <a:t>mmediately</a:t>
            </a:r>
            <a:r>
              <a:rPr lang="en-US" sz="2200" b="1" dirty="0" smtClean="0"/>
              <a:t> </a:t>
            </a:r>
            <a:r>
              <a:rPr lang="en-US" sz="2200" dirty="0"/>
              <a:t>notify your </a:t>
            </a:r>
            <a:r>
              <a:rPr lang="en-US" sz="2200" u="sng" dirty="0">
                <a:hlinkClick r:id="rId2"/>
              </a:rPr>
              <a:t>local health </a:t>
            </a:r>
            <a:r>
              <a:rPr lang="en-US" sz="2200" u="sng" dirty="0" smtClean="0">
                <a:hlinkClick r:id="rId2"/>
              </a:rPr>
              <a:t>department</a:t>
            </a:r>
            <a:endParaRPr lang="en-US" sz="2200" dirty="0"/>
          </a:p>
          <a:p>
            <a:pPr lvl="2">
              <a:buSzPct val="120000"/>
            </a:pPr>
            <a:r>
              <a:rPr lang="en-US" sz="2200" dirty="0"/>
              <a:t>R</a:t>
            </a:r>
            <a:r>
              <a:rPr lang="en-US" sz="2200" dirty="0" smtClean="0"/>
              <a:t>efer </a:t>
            </a:r>
            <a:r>
              <a:rPr lang="en-US" sz="2200" dirty="0"/>
              <a:t>the child or staff member to a healthcare provider to ensure they are evaluated for mumps and receive </a:t>
            </a:r>
            <a:r>
              <a:rPr lang="en-US" sz="2200" dirty="0" smtClean="0"/>
              <a:t>care</a:t>
            </a:r>
            <a:endParaRPr lang="en-US" sz="2200" dirty="0"/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Remind parents and staff that anyone who has not been fully immunized or has an exemption to MMR vaccine will be </a:t>
            </a:r>
            <a:r>
              <a:rPr lang="en-US" sz="2200" dirty="0" smtClean="0"/>
              <a:t>excluded</a:t>
            </a:r>
            <a:r>
              <a:rPr lang="en-US" sz="2200" dirty="0"/>
              <a:t> </a:t>
            </a:r>
            <a:r>
              <a:rPr lang="en-US" sz="2200" dirty="0" smtClean="0"/>
              <a:t>if mumps occurs in your building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43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GoToWebinar</a:t>
            </a:r>
            <a:r>
              <a:rPr lang="en-US" dirty="0" smtClean="0"/>
              <a:t> Control Panel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16" y="1125298"/>
            <a:ext cx="3340384" cy="5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7200" y="1371600"/>
            <a:ext cx="2362200" cy="1066800"/>
          </a:xfrm>
          <a:prstGeom prst="wedgeRoundRectCallout">
            <a:avLst>
              <a:gd name="adj1" fmla="val 62045"/>
              <a:gd name="adj2" fmla="val -26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arrow to open and close the control panel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3962400"/>
            <a:ext cx="2514600" cy="990600"/>
          </a:xfrm>
          <a:prstGeom prst="wedgeRoundRectCallout">
            <a:avLst>
              <a:gd name="adj1" fmla="val 69956"/>
              <a:gd name="adj2" fmla="val -102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chat box to type in questions and comments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3505200"/>
            <a:ext cx="2362200" cy="1371600"/>
          </a:xfrm>
          <a:prstGeom prst="wedgeRoundRectCallout">
            <a:avLst>
              <a:gd name="adj1" fmla="val -101726"/>
              <a:gd name="adj2" fmla="val 69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the whole audience or a specific person to receive your chat.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5181600"/>
            <a:ext cx="1447800" cy="685800"/>
          </a:xfrm>
          <a:prstGeom prst="wedgeRoundRectCallout">
            <a:avLst>
              <a:gd name="adj1" fmla="val -110632"/>
              <a:gd name="adj2" fmla="val -45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Send!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Guidance and Recommendations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0927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600" b="1" dirty="0"/>
              <a:t>If a mumps case is confirmed in your school, preschool, or child care:</a:t>
            </a:r>
          </a:p>
          <a:p>
            <a:pPr lvl="0"/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Work with your </a:t>
            </a:r>
            <a:r>
              <a:rPr lang="en-US" sz="2600" b="1" dirty="0"/>
              <a:t>local health department </a:t>
            </a:r>
            <a:r>
              <a:rPr lang="en-US" sz="2600" dirty="0"/>
              <a:t>to determine exclusion policies and procedures.</a:t>
            </a:r>
          </a:p>
          <a:p>
            <a:pPr marL="342900" lvl="1"/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Notify parents </a:t>
            </a:r>
            <a:r>
              <a:rPr lang="en-US" sz="2600" dirty="0"/>
              <a:t>of the date </a:t>
            </a:r>
            <a:r>
              <a:rPr lang="en-US" sz="2600" dirty="0" smtClean="0"/>
              <a:t>when their </a:t>
            </a:r>
            <a:r>
              <a:rPr lang="en-US" sz="2600" dirty="0"/>
              <a:t>child will be excluded if not fully immunized or have an exemption.</a:t>
            </a:r>
          </a:p>
          <a:p>
            <a:pPr marL="342900" lvl="1"/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Notify staff </a:t>
            </a:r>
            <a:r>
              <a:rPr lang="en-US" sz="2600" dirty="0"/>
              <a:t>of the date they will not be allowed to work if they lack documentation of mumps immunity.</a:t>
            </a:r>
          </a:p>
          <a:p>
            <a:pPr marL="342900" lvl="1"/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Children who are not fully immunized or exempt,</a:t>
            </a:r>
            <a:r>
              <a:rPr lang="en-US" sz="2600" dirty="0"/>
              <a:t> and staff who do not have documentation of immunity or vaccination </a:t>
            </a:r>
            <a:r>
              <a:rPr lang="en-US" sz="2600" b="1" dirty="0"/>
              <a:t>should be excluded until the 26th day after the onset of </a:t>
            </a:r>
            <a:r>
              <a:rPr lang="en-US" sz="2600" b="1" dirty="0" err="1"/>
              <a:t>parotitis</a:t>
            </a:r>
            <a:r>
              <a:rPr lang="en-US" sz="2600" b="1" dirty="0"/>
              <a:t> in the last person with mumps in your facility.</a:t>
            </a:r>
            <a:r>
              <a:rPr lang="en-US" sz="2600" b="1" strike="sngStrike" dirty="0"/>
              <a:t> </a:t>
            </a:r>
          </a:p>
          <a:p>
            <a:pPr marL="342900" lvl="1"/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Allow </a:t>
            </a:r>
            <a:r>
              <a:rPr lang="en-US" sz="2600" b="1" dirty="0"/>
              <a:t>children and staff to return</a:t>
            </a:r>
            <a:r>
              <a:rPr lang="en-US" sz="2600" dirty="0"/>
              <a:t> to school, preschool, or child care immediately </a:t>
            </a:r>
            <a:r>
              <a:rPr lang="en-US" sz="2600" b="1" dirty="0"/>
              <a:t>after receiving </a:t>
            </a:r>
            <a:r>
              <a:rPr lang="en-US" sz="2600" b="1" dirty="0" smtClean="0"/>
              <a:t>the first or second dose of MMR </a:t>
            </a:r>
            <a:r>
              <a:rPr lang="en-US" sz="2600" b="1" dirty="0"/>
              <a:t>vaccine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of Immunity</a:t>
            </a:r>
            <a:endParaRPr lang="en-US" b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387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Documentation </a:t>
            </a:r>
            <a:r>
              <a:rPr lang="en-US" sz="2800" dirty="0"/>
              <a:t>of adequate </a:t>
            </a:r>
            <a:r>
              <a:rPr lang="en-US" sz="2800" dirty="0" smtClean="0"/>
              <a:t>vaccination</a:t>
            </a:r>
            <a:endParaRPr lang="en-US" sz="2800" dirty="0"/>
          </a:p>
          <a:p>
            <a:pPr lvl="1"/>
            <a:r>
              <a:rPr lang="en-US" sz="2800" dirty="0" smtClean="0"/>
              <a:t>1 dose of mumps vaccine for children in child care or preschool and adults not at high risk</a:t>
            </a:r>
          </a:p>
          <a:p>
            <a:pPr lvl="1"/>
            <a:r>
              <a:rPr lang="en-US" sz="2800" dirty="0" smtClean="0"/>
              <a:t>2 doses of mumps vaccine for students in K-12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and adults at </a:t>
            </a:r>
            <a:r>
              <a:rPr lang="en-US" sz="2800" b="1" dirty="0" smtClean="0"/>
              <a:t>high risk</a:t>
            </a:r>
            <a:r>
              <a:rPr lang="en-US" sz="2800" dirty="0" smtClean="0"/>
              <a:t>: healthcare workers, international travelers</a:t>
            </a:r>
            <a:endParaRPr lang="en-US" sz="2800" dirty="0"/>
          </a:p>
          <a:p>
            <a:r>
              <a:rPr lang="en-US" sz="2800" dirty="0" smtClean="0"/>
              <a:t>Lab </a:t>
            </a:r>
            <a:r>
              <a:rPr lang="en-US" sz="2800" dirty="0"/>
              <a:t>evidence of </a:t>
            </a:r>
            <a:r>
              <a:rPr lang="en-US" sz="2800" dirty="0" smtClean="0"/>
              <a:t>immunity</a:t>
            </a:r>
            <a:endParaRPr lang="en-US" sz="2800" dirty="0"/>
          </a:p>
          <a:p>
            <a:r>
              <a:rPr lang="en-US" sz="2800" dirty="0" smtClean="0"/>
              <a:t>Birth </a:t>
            </a:r>
            <a:r>
              <a:rPr lang="en-US" sz="2800" dirty="0"/>
              <a:t>before </a:t>
            </a:r>
            <a:r>
              <a:rPr lang="en-US" sz="2800" dirty="0" smtClean="0"/>
              <a:t>1957</a:t>
            </a:r>
            <a:endParaRPr lang="en-US" sz="2800" dirty="0"/>
          </a:p>
          <a:p>
            <a:r>
              <a:rPr lang="en-US" sz="2800" dirty="0" smtClean="0"/>
              <a:t>Documentation </a:t>
            </a:r>
            <a:r>
              <a:rPr lang="en-US" sz="2800" dirty="0"/>
              <a:t>of physician-diagnosed </a:t>
            </a:r>
            <a:r>
              <a:rPr lang="en-US" sz="2800" dirty="0" smtClean="0"/>
              <a:t>mumps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17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Vaccine Update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50" dirty="0" smtClean="0"/>
          </a:p>
          <a:p>
            <a:r>
              <a:rPr lang="en-US" sz="2550" dirty="0" smtClean="0"/>
              <a:t>There </a:t>
            </a:r>
            <a:r>
              <a:rPr lang="en-US" sz="2550" dirty="0"/>
              <a:t>are no vaccine supply issues</a:t>
            </a:r>
          </a:p>
          <a:p>
            <a:r>
              <a:rPr lang="en-US" sz="2550" dirty="0"/>
              <a:t>We are making MMR vaccine available on an urgent basis when requested, for both children and </a:t>
            </a:r>
            <a:r>
              <a:rPr lang="en-US" sz="2550" dirty="0" smtClean="0"/>
              <a:t>adults</a:t>
            </a:r>
          </a:p>
          <a:p>
            <a:r>
              <a:rPr lang="en-US" sz="2550" dirty="0" smtClean="0"/>
              <a:t>We are considering a </a:t>
            </a:r>
            <a:r>
              <a:rPr lang="en-US" sz="2550" dirty="0"/>
              <a:t>3</a:t>
            </a:r>
            <a:r>
              <a:rPr lang="en-US" sz="2550" baseline="30000" dirty="0"/>
              <a:t>rd</a:t>
            </a:r>
            <a:r>
              <a:rPr lang="en-US" sz="2550" dirty="0"/>
              <a:t> dose of MMR </a:t>
            </a:r>
            <a:r>
              <a:rPr lang="en-US" sz="2550" dirty="0" smtClean="0"/>
              <a:t>as </a:t>
            </a:r>
            <a:r>
              <a:rPr lang="en-US" sz="2550" dirty="0"/>
              <a:t>an option during </a:t>
            </a:r>
            <a:r>
              <a:rPr lang="en-US" sz="2550" dirty="0" smtClean="0"/>
              <a:t>this outbreak</a:t>
            </a:r>
          </a:p>
          <a:p>
            <a:pPr marL="3429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Mumps Outbreak Resources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Washington outbreak news and </a:t>
            </a:r>
            <a:r>
              <a:rPr lang="en-US" b="1" dirty="0" smtClean="0"/>
              <a:t>resources: </a:t>
            </a:r>
            <a:r>
              <a:rPr lang="en-US" b="1" u="sng" dirty="0" smtClean="0">
                <a:hlinkClick r:id="rId2"/>
              </a:rPr>
              <a:t>www.doh.wa.gov/mumps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School Toolkit: </a:t>
            </a:r>
            <a:r>
              <a:rPr lang="en-US" b="1" dirty="0" smtClean="0">
                <a:hlinkClick r:id="rId3"/>
              </a:rPr>
              <a:t>www.doh.wa.gov/Portals/1/Documents/Pubs/348-590_MumpsOutbreackforSchools.pdf</a:t>
            </a:r>
            <a:r>
              <a:rPr lang="en-US" b="1" dirty="0" smtClean="0"/>
              <a:t> </a:t>
            </a:r>
            <a:endParaRPr lang="en-US" b="1" dirty="0"/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Mumps Outbreak 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Exclusion 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Vaccine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effectiveness 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flyer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Parent Exclusion Handout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“Stop: Consider Mumps” door sign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663" y="3870803"/>
            <a:ext cx="2651760" cy="17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Mumps Toolkit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3" y="1289156"/>
            <a:ext cx="3828282" cy="4954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79" y="735179"/>
            <a:ext cx="4418521" cy="57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38" y="279052"/>
            <a:ext cx="7874876" cy="35630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11363" y="3149562"/>
            <a:ext cx="80468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2060"/>
                </a:solidFill>
              </a:rPr>
              <a:t>For </a:t>
            </a:r>
            <a:r>
              <a:rPr lang="en-US" sz="2500" dirty="0">
                <a:solidFill>
                  <a:srgbClr val="002060"/>
                </a:solidFill>
              </a:rPr>
              <a:t>all inquiries after this </a:t>
            </a:r>
            <a:r>
              <a:rPr lang="en-US" sz="2500" dirty="0" smtClean="0">
                <a:solidFill>
                  <a:srgbClr val="002060"/>
                </a:solidFill>
              </a:rPr>
              <a:t>webinar please email us at:</a:t>
            </a:r>
            <a:endParaRPr lang="en-US" sz="2500" dirty="0">
              <a:solidFill>
                <a:srgbClr val="002060"/>
              </a:solidFill>
            </a:endParaRPr>
          </a:p>
          <a:p>
            <a:pPr algn="ctr"/>
            <a:endParaRPr lang="en-US" sz="2500" dirty="0"/>
          </a:p>
          <a:p>
            <a:pPr algn="ctr"/>
            <a:r>
              <a:rPr lang="en-US" sz="2500" b="1" dirty="0" smtClean="0">
                <a:hlinkClick r:id="rId2"/>
              </a:rPr>
              <a:t>oicpschools@doh.wa.gov</a:t>
            </a:r>
            <a:r>
              <a:rPr lang="en-US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2116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9746" y="1356230"/>
            <a:ext cx="7874794" cy="2234804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solidFill>
                  <a:schemeClr val="accent1">
                    <a:lumMod val="50000"/>
                  </a:schemeClr>
                </a:solidFill>
              </a:rPr>
              <a:t>Washington State Mumps Outbreak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Update for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Schools, Preschools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and Child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Cares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January 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10, 2017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954" y="1285672"/>
            <a:ext cx="8276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8663" lvl="1" indent="-385763">
              <a:buFont typeface="+mj-lt"/>
              <a:buAutoNum type="arabicPeriod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5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457200">
              <a:buFont typeface="+mj-lt"/>
              <a:buAutoNum type="arabicPeriod"/>
            </a:pPr>
            <a:r>
              <a:rPr lang="en-US" sz="2800" dirty="0"/>
              <a:t>Mumps Outbreak Epidemiology Update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dirty="0"/>
              <a:t>About Mumps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dirty="0"/>
              <a:t>Guidance and Recommendations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dirty="0" smtClean="0"/>
              <a:t>Vaccine </a:t>
            </a:r>
            <a:r>
              <a:rPr lang="en-US" sz="2800" dirty="0"/>
              <a:t>Update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dirty="0"/>
              <a:t>Mumps Resources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dirty="0"/>
              <a:t>Q&amp;A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"/>
            <a:ext cx="784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E187C"/>
                </a:solidFill>
              </a:rPr>
              <a:t>Epidemiology Update: National Outbreak</a:t>
            </a:r>
            <a:endParaRPr lang="en-US" sz="3200" b="1" dirty="0">
              <a:solidFill>
                <a:srgbClr val="0E187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48" y="795912"/>
            <a:ext cx="5319152" cy="312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403600"/>
            <a:ext cx="4795295" cy="2910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1" y="6491484"/>
            <a:ext cx="29804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i="1" dirty="0" smtClean="0">
                <a:solidFill>
                  <a:schemeClr val="bg1"/>
                </a:solidFill>
              </a:rPr>
              <a:t>Washington State Department of Health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36030"/>
            <a:ext cx="784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E187C"/>
                </a:solidFill>
              </a:rPr>
              <a:t>Epidemiology Update: WA State</a:t>
            </a:r>
            <a:endParaRPr lang="en-US" sz="3200" b="1" dirty="0">
              <a:solidFill>
                <a:srgbClr val="0E18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54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www.doh.wa.gov/YouandYourFamily/IllnessandDisease/Mumps/MumpsOutbreak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23171"/>
              </p:ext>
            </p:extLst>
          </p:nvPr>
        </p:nvGraphicFramePr>
        <p:xfrm>
          <a:off x="1524000" y="1981610"/>
          <a:ext cx="6096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Cases*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King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125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Pierce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Yakima 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Spokane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Snohomish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163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r>
                        <a:rPr lang="en-US" sz="1600" i="1" dirty="0" smtClean="0"/>
                        <a:t>*Confirmed and probable cases in WA as</a:t>
                      </a:r>
                      <a:r>
                        <a:rPr lang="en-US" sz="1600" i="1" baseline="0" dirty="0" smtClean="0"/>
                        <a:t> of 1/9/2017 at 4:09 pm</a:t>
                      </a:r>
                      <a:endParaRPr lang="en-US" sz="1600" i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21" y="112568"/>
            <a:ext cx="7874876" cy="1085850"/>
          </a:xfrm>
        </p:spPr>
        <p:txBody>
          <a:bodyPr>
            <a:normAutofit/>
          </a:bodyPr>
          <a:lstStyle/>
          <a:p>
            <a:r>
              <a:rPr lang="en-US" dirty="0"/>
              <a:t>Epidemiology </a:t>
            </a:r>
            <a:r>
              <a:rPr lang="en-US" dirty="0" smtClean="0"/>
              <a:t>Update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08438" y="1514476"/>
            <a:ext cx="8040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endParaRPr lang="en-US" sz="2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455938" y="949911"/>
          <a:ext cx="6560598" cy="466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0" y="75623"/>
            <a:ext cx="7874876" cy="1085850"/>
          </a:xfrm>
        </p:spPr>
        <p:txBody>
          <a:bodyPr>
            <a:normAutofit/>
          </a:bodyPr>
          <a:lstStyle/>
          <a:p>
            <a:r>
              <a:rPr lang="en-US" dirty="0"/>
              <a:t>Epidemiology </a:t>
            </a:r>
            <a:r>
              <a:rPr lang="en-US" dirty="0" smtClean="0"/>
              <a:t>Update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08438" y="1514476"/>
            <a:ext cx="8040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endParaRPr lang="en-US" sz="2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17150"/>
              </p:ext>
            </p:extLst>
          </p:nvPr>
        </p:nvGraphicFramePr>
        <p:xfrm>
          <a:off x="423522" y="1273807"/>
          <a:ext cx="8125330" cy="46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3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0" y="15663"/>
            <a:ext cx="7874876" cy="1085850"/>
          </a:xfrm>
        </p:spPr>
        <p:txBody>
          <a:bodyPr>
            <a:normAutofit/>
          </a:bodyPr>
          <a:lstStyle/>
          <a:p>
            <a:r>
              <a:rPr lang="en-US" dirty="0"/>
              <a:t>Epidemiology </a:t>
            </a:r>
            <a:r>
              <a:rPr lang="en-US" dirty="0" smtClean="0"/>
              <a:t>Update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08438" y="1514476"/>
            <a:ext cx="8040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endParaRPr lang="en-US" sz="2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08190"/>
              </p:ext>
            </p:extLst>
          </p:nvPr>
        </p:nvGraphicFramePr>
        <p:xfrm>
          <a:off x="1803819" y="1101513"/>
          <a:ext cx="5449652" cy="3688080"/>
        </p:xfrm>
        <a:graphic>
          <a:graphicData uri="http://schemas.openxmlformats.org/drawingml/2006/table">
            <a:tbl>
              <a:tblPr/>
              <a:tblGrid>
                <a:gridCol w="3531926"/>
                <a:gridCol w="882982"/>
                <a:gridCol w="103474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Confirmed and probable only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range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40-64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68512"/>
              </p:ext>
            </p:extLst>
          </p:nvPr>
        </p:nvGraphicFramePr>
        <p:xfrm>
          <a:off x="1803819" y="5287470"/>
          <a:ext cx="5449652" cy="587972"/>
        </p:xfrm>
        <a:graphic>
          <a:graphicData uri="http://schemas.openxmlformats.org/drawingml/2006/table">
            <a:tbl>
              <a:tblPr/>
              <a:tblGrid>
                <a:gridCol w="3531926"/>
                <a:gridCol w="882982"/>
                <a:gridCol w="1034744"/>
              </a:tblGrid>
              <a:tr h="29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9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aged (5-19 years)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gency PowerPoint Template -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one_Scorecard_Report Card_FINAL2 [Compatibility Mode]" id="{540F82E9-E397-431F-8F12-D6CEFE38111F}" vid="{1E363595-D6C9-4A22-9B9B-763DAB0C3F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1776</Words>
  <Application>Microsoft Office PowerPoint</Application>
  <PresentationFormat>On-screen Show (4:3)</PresentationFormat>
  <Paragraphs>245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1_Agency PowerPoint Template - November 2014</vt:lpstr>
      <vt:lpstr>Welcome to the Webinar!</vt:lpstr>
      <vt:lpstr>Your GoToWebinar Control Panel</vt:lpstr>
      <vt:lpstr>Washington State Mumps Outbreak  Update for Schools, Preschools and Child Cares   January 10, 2017</vt:lpstr>
      <vt:lpstr>Agenda</vt:lpstr>
      <vt:lpstr>PowerPoint Presentation</vt:lpstr>
      <vt:lpstr>PowerPoint Presentation</vt:lpstr>
      <vt:lpstr>Epidemiology Update</vt:lpstr>
      <vt:lpstr>Epidemiology Update</vt:lpstr>
      <vt:lpstr>Epidemiology Update</vt:lpstr>
      <vt:lpstr>Schools and vaccinations</vt:lpstr>
      <vt:lpstr>About Mumps</vt:lpstr>
      <vt:lpstr>About Mumps</vt:lpstr>
      <vt:lpstr>Mumps Outbreak in Those who have Received MMR Vaccine</vt:lpstr>
      <vt:lpstr>Disease Investigation Process</vt:lpstr>
      <vt:lpstr>Reporting Requirements </vt:lpstr>
      <vt:lpstr>Mumps Guidelines for Outbreak Investigation www.doh.wa.gov/Portals/1/Documents/5100/420-065-Guideline-Mumps.pdf </vt:lpstr>
      <vt:lpstr>Lab Testing</vt:lpstr>
      <vt:lpstr>Guidance and Recommendations</vt:lpstr>
      <vt:lpstr>Guidance and Recommendations</vt:lpstr>
      <vt:lpstr>Guidance and Recommendations</vt:lpstr>
      <vt:lpstr>Evidence of Immunity</vt:lpstr>
      <vt:lpstr>Vaccine Update</vt:lpstr>
      <vt:lpstr>Mumps Outbreak Resources</vt:lpstr>
      <vt:lpstr>Mumps Toolkit</vt:lpstr>
      <vt:lpstr>Questions?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2017-01-10 Webinar School-Preschool-Child Care-Final 011017.pptx</dc:title>
  <dc:subject>2017-01-10 Webinar School-Preschool-Child Care-Final 011017.pptx</dc:subject>
  <dc:creator>Washington State Department of Health</dc:creator>
  <cp:lastModifiedBy>Bichler, Steve (DOH)</cp:lastModifiedBy>
  <cp:revision>195</cp:revision>
  <dcterms:created xsi:type="dcterms:W3CDTF">2016-12-20T17:38:44Z</dcterms:created>
  <dcterms:modified xsi:type="dcterms:W3CDTF">2017-01-10T20:51:32Z</dcterms:modified>
</cp:coreProperties>
</file>