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65"/>
  </p:notesMasterIdLst>
  <p:handoutMasterIdLst>
    <p:handoutMasterId r:id="rId66"/>
  </p:handoutMasterIdLst>
  <p:sldIdLst>
    <p:sldId id="623" r:id="rId6"/>
    <p:sldId id="656" r:id="rId7"/>
    <p:sldId id="690" r:id="rId8"/>
    <p:sldId id="257" r:id="rId9"/>
    <p:sldId id="661" r:id="rId10"/>
    <p:sldId id="664" r:id="rId11"/>
    <p:sldId id="665" r:id="rId12"/>
    <p:sldId id="741" r:id="rId13"/>
    <p:sldId id="666" r:id="rId14"/>
    <p:sldId id="671" r:id="rId15"/>
    <p:sldId id="668" r:id="rId16"/>
    <p:sldId id="670" r:id="rId17"/>
    <p:sldId id="672" r:id="rId18"/>
    <p:sldId id="676" r:id="rId19"/>
    <p:sldId id="673" r:id="rId20"/>
    <p:sldId id="674" r:id="rId21"/>
    <p:sldId id="675" r:id="rId22"/>
    <p:sldId id="709" r:id="rId23"/>
    <p:sldId id="677" r:id="rId24"/>
    <p:sldId id="679" r:id="rId25"/>
    <p:sldId id="680" r:id="rId26"/>
    <p:sldId id="682" r:id="rId27"/>
    <p:sldId id="681" r:id="rId28"/>
    <p:sldId id="683" r:id="rId29"/>
    <p:sldId id="684" r:id="rId30"/>
    <p:sldId id="685" r:id="rId31"/>
    <p:sldId id="686" r:id="rId32"/>
    <p:sldId id="687" r:id="rId33"/>
    <p:sldId id="688" r:id="rId34"/>
    <p:sldId id="689" r:id="rId35"/>
    <p:sldId id="693" r:id="rId36"/>
    <p:sldId id="692" r:id="rId37"/>
    <p:sldId id="734" r:id="rId38"/>
    <p:sldId id="733" r:id="rId39"/>
    <p:sldId id="732" r:id="rId40"/>
    <p:sldId id="731" r:id="rId41"/>
    <p:sldId id="729" r:id="rId42"/>
    <p:sldId id="728" r:id="rId43"/>
    <p:sldId id="727" r:id="rId44"/>
    <p:sldId id="725" r:id="rId45"/>
    <p:sldId id="726" r:id="rId46"/>
    <p:sldId id="724" r:id="rId47"/>
    <p:sldId id="723" r:id="rId48"/>
    <p:sldId id="722" r:id="rId49"/>
    <p:sldId id="738" r:id="rId50"/>
    <p:sldId id="696" r:id="rId51"/>
    <p:sldId id="691" r:id="rId52"/>
    <p:sldId id="700" r:id="rId53"/>
    <p:sldId id="735" r:id="rId54"/>
    <p:sldId id="737" r:id="rId55"/>
    <p:sldId id="736" r:id="rId56"/>
    <p:sldId id="698" r:id="rId57"/>
    <p:sldId id="699" r:id="rId58"/>
    <p:sldId id="701" r:id="rId59"/>
    <p:sldId id="703" r:id="rId60"/>
    <p:sldId id="704" r:id="rId61"/>
    <p:sldId id="705" r:id="rId62"/>
    <p:sldId id="702" r:id="rId63"/>
    <p:sldId id="739"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6D3C33-8DBC-B309-75AD-76864D2E7AAE}" name="Connon, Catherine (DOH)" initials="CC(" userId="S::Catherine.Connon@doh.wa.gov::72b19447-820b-4ec2-8b7a-9da143cbd4b5" providerId="AD"/>
  <p188:author id="{B604ED64-BD28-93C6-5F8B-C596773F329A}" name="Nakamura, Mikkie (DOH)" initials="NM(" userId="S::Mikkie.Nakamura@doh.wa.gov::869cb023-acd1-4e10-9f22-9528dd14df8a" providerId="AD"/>
  <p188:author id="{70ABB8A7-9AAB-0112-0C69-A81E8E64A9FB}" name="Daniels, Stella M (DOH)" initials="DSM(" userId="S::Stella.Daniels@doh.wa.gov::0c175e45-c6de-467b-a1f9-48c94471207b" providerId="AD"/>
  <p188:author id="{F6EEC9C5-98FC-81C0-304C-7B1116A8003D}" name="Cervantes, Gisselle (DOH)" initials="CG(" userId="S::Gisselle.Cervantes@doh.wa.gov::f1e3a1e7-da2c-4cef-8e9a-361830ee95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699BB"/>
    <a:srgbClr val="96D6EA"/>
    <a:srgbClr val="70C7E2"/>
    <a:srgbClr val="99CCFF"/>
    <a:srgbClr val="349D96"/>
    <a:srgbClr val="E6E6E6"/>
    <a:srgbClr val="A0A0A0"/>
    <a:srgbClr val="ECECEC"/>
    <a:srgbClr val="F5F5F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21" autoAdjust="0"/>
  </p:normalViewPr>
  <p:slideViewPr>
    <p:cSldViewPr snapToGrid="0">
      <p:cViewPr varScale="1">
        <p:scale>
          <a:sx n="55" d="100"/>
          <a:sy n="55" d="100"/>
        </p:scale>
        <p:origin x="1444" y="4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on, Catherine (DOH)" userId="72b19447-820b-4ec2-8b7a-9da143cbd4b5" providerId="ADAL" clId="{25D14BF3-EAEC-4074-9C17-29956198866C}"/>
    <pc:docChg chg="custSel modSld">
      <pc:chgData name="Connon, Catherine (DOH)" userId="72b19447-820b-4ec2-8b7a-9da143cbd4b5" providerId="ADAL" clId="{25D14BF3-EAEC-4074-9C17-29956198866C}" dt="2023-07-03T23:25:44.926" v="1" actId="27636"/>
      <pc:docMkLst>
        <pc:docMk/>
      </pc:docMkLst>
      <pc:sldChg chg="modSp mod">
        <pc:chgData name="Connon, Catherine (DOH)" userId="72b19447-820b-4ec2-8b7a-9da143cbd4b5" providerId="ADAL" clId="{25D14BF3-EAEC-4074-9C17-29956198866C}" dt="2023-07-03T23:25:44.926" v="1" actId="27636"/>
        <pc:sldMkLst>
          <pc:docMk/>
          <pc:sldMk cId="3807940338" sldId="741"/>
        </pc:sldMkLst>
        <pc:spChg chg="mod">
          <ac:chgData name="Connon, Catherine (DOH)" userId="72b19447-820b-4ec2-8b7a-9da143cbd4b5" providerId="ADAL" clId="{25D14BF3-EAEC-4074-9C17-29956198866C}" dt="2023-07-03T23:25:44.926" v="1" actId="27636"/>
          <ac:spMkLst>
            <pc:docMk/>
            <pc:sldMk cId="3807940338" sldId="741"/>
            <ac:spMk id="3" creationId="{2E0A8D7F-3733-4E59-AE25-2A9D994F009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7/3/2023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7/3/2023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4FE9C-24EC-442B-850F-65B0BA925E10}" type="slidenum">
              <a:rPr lang="en-US" smtClean="0"/>
              <a:t>1</a:t>
            </a:fld>
            <a:endParaRPr lang="en-US"/>
          </a:p>
        </p:txBody>
      </p:sp>
    </p:spTree>
    <p:extLst>
      <p:ext uri="{BB962C8B-B14F-4D97-AF65-F5344CB8AC3E}">
        <p14:creationId xmlns:p14="http://schemas.microsoft.com/office/powerpoint/2010/main" val="386765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6</a:t>
            </a:fld>
            <a:endParaRPr lang="en-US"/>
          </a:p>
        </p:txBody>
      </p:sp>
    </p:spTree>
    <p:extLst>
      <p:ext uri="{BB962C8B-B14F-4D97-AF65-F5344CB8AC3E}">
        <p14:creationId xmlns:p14="http://schemas.microsoft.com/office/powerpoint/2010/main" val="7553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7</a:t>
            </a:fld>
            <a:endParaRPr lang="en-US"/>
          </a:p>
        </p:txBody>
      </p:sp>
    </p:spTree>
    <p:extLst>
      <p:ext uri="{BB962C8B-B14F-4D97-AF65-F5344CB8AC3E}">
        <p14:creationId xmlns:p14="http://schemas.microsoft.com/office/powerpoint/2010/main" val="212071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8</a:t>
            </a:fld>
            <a:endParaRPr lang="en-US"/>
          </a:p>
        </p:txBody>
      </p:sp>
    </p:spTree>
    <p:extLst>
      <p:ext uri="{BB962C8B-B14F-4D97-AF65-F5344CB8AC3E}">
        <p14:creationId xmlns:p14="http://schemas.microsoft.com/office/powerpoint/2010/main" val="399810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According to L&amp;I, the questionnaire will need to be kept for 30 years post termination. The approval document can be discarded after expired; however, it may be wise to keep the past 5-7 years on hand. </a:t>
            </a:r>
          </a:p>
        </p:txBody>
      </p:sp>
      <p:sp>
        <p:nvSpPr>
          <p:cNvPr id="4" name="Slide Number Placeholder 3"/>
          <p:cNvSpPr>
            <a:spLocks noGrp="1"/>
          </p:cNvSpPr>
          <p:nvPr>
            <p:ph type="sldNum" sz="quarter" idx="5"/>
          </p:nvPr>
        </p:nvSpPr>
        <p:spPr/>
        <p:txBody>
          <a:bodyPr/>
          <a:lstStyle/>
          <a:p>
            <a:fld id="{7204FE9C-24EC-442B-850F-65B0BA925E10}" type="slidenum">
              <a:rPr lang="en-US" smtClean="0"/>
              <a:t>15</a:t>
            </a:fld>
            <a:endParaRPr lang="en-US"/>
          </a:p>
        </p:txBody>
      </p:sp>
    </p:spTree>
    <p:extLst>
      <p:ext uri="{BB962C8B-B14F-4D97-AF65-F5344CB8AC3E}">
        <p14:creationId xmlns:p14="http://schemas.microsoft.com/office/powerpoint/2010/main" val="225748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04FE9C-24EC-442B-850F-65B0BA925E10}" type="slidenum">
              <a:rPr lang="en-US" smtClean="0"/>
              <a:t>21</a:t>
            </a:fld>
            <a:endParaRPr lang="en-US"/>
          </a:p>
        </p:txBody>
      </p:sp>
    </p:spTree>
    <p:extLst>
      <p:ext uri="{BB962C8B-B14F-4D97-AF65-F5344CB8AC3E}">
        <p14:creationId xmlns:p14="http://schemas.microsoft.com/office/powerpoint/2010/main" val="3766157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04FE9C-24EC-442B-850F-65B0BA925E10}" type="slidenum">
              <a:rPr lang="en-US" smtClean="0"/>
              <a:t>26</a:t>
            </a:fld>
            <a:endParaRPr lang="en-US"/>
          </a:p>
        </p:txBody>
      </p:sp>
    </p:spTree>
    <p:extLst>
      <p:ext uri="{BB962C8B-B14F-4D97-AF65-F5344CB8AC3E}">
        <p14:creationId xmlns:p14="http://schemas.microsoft.com/office/powerpoint/2010/main" val="297664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04FE9C-24EC-442B-850F-65B0BA925E10}" type="slidenum">
              <a:rPr lang="en-US" smtClean="0"/>
              <a:t>41</a:t>
            </a:fld>
            <a:endParaRPr lang="en-US"/>
          </a:p>
        </p:txBody>
      </p:sp>
    </p:spTree>
    <p:extLst>
      <p:ext uri="{BB962C8B-B14F-4D97-AF65-F5344CB8AC3E}">
        <p14:creationId xmlns:p14="http://schemas.microsoft.com/office/powerpoint/2010/main" val="121150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i="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59</a:t>
            </a:fld>
            <a:endParaRPr lang="en-US"/>
          </a:p>
        </p:txBody>
      </p:sp>
    </p:spTree>
    <p:extLst>
      <p:ext uri="{BB962C8B-B14F-4D97-AF65-F5344CB8AC3E}">
        <p14:creationId xmlns:p14="http://schemas.microsoft.com/office/powerpoint/2010/main" val="3643695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895" y="5499956"/>
            <a:ext cx="1996064" cy="587445"/>
          </a:xfrm>
          <a:prstGeom prst="rect">
            <a:avLst/>
          </a:prstGeom>
        </p:spPr>
      </p:pic>
      <p:sp>
        <p:nvSpPr>
          <p:cNvPr id="9" name="Text Placeholder 9"/>
          <p:cNvSpPr>
            <a:spLocks noGrp="1"/>
          </p:cNvSpPr>
          <p:nvPr>
            <p:ph type="body" sz="quarter" idx="11"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4591050"/>
          </a:xfrm>
          <a:prstGeom prst="rect">
            <a:avLst/>
          </a:prstGeom>
        </p:spPr>
      </p:pic>
      <p:sp>
        <p:nvSpPr>
          <p:cNvPr id="4" name="Title 3"/>
          <p:cNvSpPr>
            <a:spLocks noGrp="1"/>
          </p:cNvSpPr>
          <p:nvPr>
            <p:ph type="title" hasCustomPrompt="1"/>
          </p:nvPr>
        </p:nvSpPr>
        <p:spPr>
          <a:xfrm>
            <a:off x="3325091" y="5479576"/>
            <a:ext cx="4862633"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35261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908550" y="2103883"/>
            <a:ext cx="2473325"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1817688" y="2103883"/>
            <a:ext cx="248443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8313" y="1248908"/>
            <a:ext cx="9143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1817689" y="4832576"/>
            <a:ext cx="2484436"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901550" y="4830223"/>
            <a:ext cx="2487133"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1817688" y="5266174"/>
            <a:ext cx="2484437"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901551" y="5265980"/>
            <a:ext cx="2487132"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1817688" y="5610138"/>
            <a:ext cx="2484437"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908129" y="5606642"/>
            <a:ext cx="2484437"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4322814" y="1699836"/>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8313" y="677873"/>
            <a:ext cx="9135686"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161679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1792974" y="4739028"/>
            <a:ext cx="250915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883836" y="4736675"/>
            <a:ext cx="247332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1792974" y="5172622"/>
            <a:ext cx="2509151"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883836" y="5172428"/>
            <a:ext cx="2473325"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1792974" y="5522974"/>
            <a:ext cx="2509151"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883836" y="5519478"/>
            <a:ext cx="2473325"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4883836" y="2010333"/>
            <a:ext cx="2473325"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1792974" y="2010333"/>
            <a:ext cx="248443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29472" y="666762"/>
            <a:ext cx="915231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03482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1792974" y="2628231"/>
            <a:ext cx="250915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883836" y="2625878"/>
            <a:ext cx="247332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1792974" y="3061825"/>
            <a:ext cx="2509151"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883836" y="3061631"/>
            <a:ext cx="2473325"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1792974" y="3412177"/>
            <a:ext cx="2509151"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883836" y="3408681"/>
            <a:ext cx="2473325"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8311" y="673575"/>
            <a:ext cx="9143998"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74806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512814" y="2628231"/>
            <a:ext cx="250915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3329356" y="2625878"/>
            <a:ext cx="247332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512814" y="3061825"/>
            <a:ext cx="2509151"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3329356" y="3061631"/>
            <a:ext cx="2473325"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512814" y="3412177"/>
            <a:ext cx="2509151"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3329356" y="3408681"/>
            <a:ext cx="2473325"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6110072" y="2625878"/>
            <a:ext cx="250915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6110072" y="3059472"/>
            <a:ext cx="2509151"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6110072" y="3409824"/>
            <a:ext cx="2509151"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9144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128236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4324139" y="2815173"/>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9135687"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138" y="2256441"/>
            <a:ext cx="9143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1846341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a:t>
            </a:r>
            <a:r>
              <a:rPr lang="en-US" baseline="0">
                <a:solidFill>
                  <a:schemeClr val="accent1"/>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4156" y="673974"/>
            <a:ext cx="9135687" cy="482030"/>
          </a:xfrm>
        </p:spPr>
        <p:txBody>
          <a:bodyPr/>
          <a:lstStyle>
            <a:lvl1pPr algn="ctr">
              <a:defRPr sz="3000"/>
            </a:lvl1pPr>
          </a:lstStyle>
          <a:p>
            <a:r>
              <a:rPr lang="en-US"/>
              <a:t>Title</a:t>
            </a:r>
          </a:p>
        </p:txBody>
      </p:sp>
    </p:spTree>
    <p:extLst>
      <p:ext uri="{BB962C8B-B14F-4D97-AF65-F5344CB8AC3E}">
        <p14:creationId xmlns:p14="http://schemas.microsoft.com/office/powerpoint/2010/main" val="4123846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1"/>
                </a:solidFill>
                <a:sym typeface="Wingdings" panose="05000000000000000000" pitchFamily="2" charset="2"/>
              </a:rPr>
              <a:t></a:t>
            </a:r>
            <a:endParaRPr lang="en-US" sz="4000">
              <a:solidFill>
                <a:schemeClr val="accent1"/>
              </a:solidFill>
            </a:endParaRPr>
          </a:p>
        </p:txBody>
      </p:sp>
      <p:sp>
        <p:nvSpPr>
          <p:cNvPr id="16" name="Oval 15"/>
          <p:cNvSpPr/>
          <p:nvPr/>
        </p:nvSpPr>
        <p:spPr>
          <a:xfrm>
            <a:off x="4866115"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1"/>
                </a:solidFill>
                <a:sym typeface="Wingdings" panose="05000000000000000000" pitchFamily="2" charset="2"/>
              </a:rPr>
              <a:t></a:t>
            </a:r>
            <a:endParaRPr lang="en-US" sz="4000">
              <a:solidFill>
                <a:schemeClr val="accent1"/>
              </a:solidFill>
            </a:endParaRPr>
          </a:p>
        </p:txBody>
      </p:sp>
      <p:sp>
        <p:nvSpPr>
          <p:cNvPr id="20" name="Text Placeholder 19"/>
          <p:cNvSpPr>
            <a:spLocks noGrp="1"/>
          </p:cNvSpPr>
          <p:nvPr userDrawn="1">
            <p:ph type="body" sz="quarter" idx="22" hasCustomPrompt="1"/>
          </p:nvPr>
        </p:nvSpPr>
        <p:spPr>
          <a:xfrm>
            <a:off x="1313789" y="2106227"/>
            <a:ext cx="3008973"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5338965" y="2106227"/>
            <a:ext cx="3008973"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314450" y="2480364"/>
            <a:ext cx="3008313"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5339625" y="2486904"/>
            <a:ext cx="3008313"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a:t>
            </a:r>
            <a:r>
              <a:rPr lang="en-US" baseline="0">
                <a:solidFill>
                  <a:schemeClr val="accent1"/>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8"/>
            <a:ext cx="9143998"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740595"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chemeClr val="accent1"/>
                </a:solidFill>
                <a:sym typeface="Wingdings" panose="05000000000000000000" pitchFamily="2" charset="2"/>
              </a:rPr>
              <a:t></a:t>
            </a:r>
            <a:endParaRPr lang="en-US" sz="4000">
              <a:solidFill>
                <a:schemeClr val="accent1"/>
              </a:solidFill>
            </a:endParaRPr>
          </a:p>
        </p:txBody>
      </p:sp>
      <p:sp>
        <p:nvSpPr>
          <p:cNvPr id="14" name="Oval 13"/>
          <p:cNvSpPr/>
          <p:nvPr userDrawn="1"/>
        </p:nvSpPr>
        <p:spPr>
          <a:xfrm>
            <a:off x="3452408"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chemeClr val="accent1"/>
                </a:solidFill>
                <a:sym typeface="Wingdings" panose="05000000000000000000" pitchFamily="2" charset="2"/>
              </a:rPr>
              <a:t></a:t>
            </a:r>
            <a:endParaRPr lang="en-US" sz="4000">
              <a:solidFill>
                <a:schemeClr val="accent1"/>
              </a:solidFill>
            </a:endParaRPr>
          </a:p>
        </p:txBody>
      </p:sp>
      <p:sp>
        <p:nvSpPr>
          <p:cNvPr id="17" name="Oval 16"/>
          <p:cNvSpPr/>
          <p:nvPr userDrawn="1"/>
        </p:nvSpPr>
        <p:spPr>
          <a:xfrm>
            <a:off x="6162293" y="2078051"/>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chemeClr val="accent1"/>
                </a:solidFill>
                <a:sym typeface="Wingdings" panose="05000000000000000000" pitchFamily="2" charset="2"/>
              </a:rPr>
              <a:t></a:t>
            </a:r>
            <a:endParaRPr lang="en-US" sz="4000">
              <a:solidFill>
                <a:schemeClr val="accent1"/>
              </a:solidFill>
            </a:endParaRPr>
          </a:p>
        </p:txBody>
      </p:sp>
      <p:sp>
        <p:nvSpPr>
          <p:cNvPr id="3" name="Text Placeholder 2"/>
          <p:cNvSpPr>
            <a:spLocks noGrp="1"/>
          </p:cNvSpPr>
          <p:nvPr>
            <p:ph type="body" sz="quarter" idx="22" hasCustomPrompt="1"/>
          </p:nvPr>
        </p:nvSpPr>
        <p:spPr>
          <a:xfrm>
            <a:off x="1208946" y="2097854"/>
            <a:ext cx="17907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3932027" y="2097854"/>
            <a:ext cx="17907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6635473" y="2097854"/>
            <a:ext cx="17907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208946" y="2474230"/>
            <a:ext cx="17907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3931894" y="2474230"/>
            <a:ext cx="17907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6635033" y="2474230"/>
            <a:ext cx="17907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a:t>
            </a:r>
            <a:r>
              <a:rPr lang="en-US" baseline="0">
                <a:solidFill>
                  <a:schemeClr val="accent1"/>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0" y="673974"/>
            <a:ext cx="9135687"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74022" y="4107845"/>
            <a:ext cx="2332018" cy="2292935"/>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483034" y="4107845"/>
            <a:ext cx="210678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049289" y="4107845"/>
            <a:ext cx="2116475"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sp>
        <p:nvSpPr>
          <p:cNvPr id="32" name="TextBox 31"/>
          <p:cNvSpPr txBox="1"/>
          <p:nvPr/>
        </p:nvSpPr>
        <p:spPr>
          <a:xfrm>
            <a:off x="1051647" y="1505586"/>
            <a:ext cx="1792023" cy="221599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3768566" y="1505586"/>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480223" y="1505586"/>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p:cNvSpPr/>
          <p:nvPr/>
        </p:nvSpPr>
        <p:spPr>
          <a:xfrm>
            <a:off x="637224" y="1553431"/>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1"/>
                </a:solidFill>
                <a:sym typeface="Wingdings" panose="05000000000000000000" pitchFamily="2" charset="2"/>
              </a:rPr>
              <a:t></a:t>
            </a:r>
            <a:endParaRPr lang="en-US" sz="4000">
              <a:solidFill>
                <a:schemeClr val="accent1"/>
              </a:solidFill>
            </a:endParaRPr>
          </a:p>
        </p:txBody>
      </p:sp>
      <p:sp>
        <p:nvSpPr>
          <p:cNvPr id="36" name="Oval 35"/>
          <p:cNvSpPr/>
          <p:nvPr/>
        </p:nvSpPr>
        <p:spPr>
          <a:xfrm>
            <a:off x="3349037" y="1553431"/>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1"/>
                </a:solidFill>
                <a:sym typeface="Wingdings" panose="05000000000000000000" pitchFamily="2" charset="2"/>
              </a:rPr>
              <a:t></a:t>
            </a:r>
            <a:endParaRPr lang="en-US" sz="4000">
              <a:solidFill>
                <a:schemeClr val="accent1"/>
              </a:solidFill>
            </a:endParaRPr>
          </a:p>
        </p:txBody>
      </p:sp>
      <p:sp>
        <p:nvSpPr>
          <p:cNvPr id="37" name="Oval 36"/>
          <p:cNvSpPr/>
          <p:nvPr/>
        </p:nvSpPr>
        <p:spPr>
          <a:xfrm>
            <a:off x="6058922" y="1553431"/>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1"/>
                </a:solidFill>
                <a:sym typeface="Wingdings" panose="05000000000000000000" pitchFamily="2" charset="2"/>
              </a:rPr>
              <a:t></a:t>
            </a:r>
            <a:endParaRPr lang="en-US" sz="4000">
              <a:solidFill>
                <a:schemeClr val="accent1"/>
              </a:solidFill>
            </a:endParaRPr>
          </a:p>
        </p:txBody>
      </p:sp>
      <p:sp>
        <p:nvSpPr>
          <p:cNvPr id="29" name="Oval 28"/>
          <p:cNvSpPr/>
          <p:nvPr/>
        </p:nvSpPr>
        <p:spPr>
          <a:xfrm>
            <a:off x="637224" y="41497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1"/>
                </a:solidFill>
                <a:sym typeface="Wingdings" panose="05000000000000000000" pitchFamily="2" charset="2"/>
              </a:rPr>
              <a:t></a:t>
            </a:r>
            <a:endParaRPr lang="en-US" sz="4000">
              <a:solidFill>
                <a:schemeClr val="accent1"/>
              </a:solidFill>
            </a:endParaRPr>
          </a:p>
        </p:txBody>
      </p:sp>
      <p:sp>
        <p:nvSpPr>
          <p:cNvPr id="30" name="Oval 29"/>
          <p:cNvSpPr/>
          <p:nvPr/>
        </p:nvSpPr>
        <p:spPr>
          <a:xfrm>
            <a:off x="3349037" y="41497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1"/>
                </a:solidFill>
                <a:sym typeface="Wingdings" panose="05000000000000000000" pitchFamily="2" charset="2"/>
              </a:rPr>
              <a:t></a:t>
            </a:r>
            <a:endParaRPr lang="en-US" sz="4000">
              <a:solidFill>
                <a:schemeClr val="accent1"/>
              </a:solidFill>
            </a:endParaRPr>
          </a:p>
        </p:txBody>
      </p:sp>
      <p:sp>
        <p:nvSpPr>
          <p:cNvPr id="31" name="Oval 30"/>
          <p:cNvSpPr/>
          <p:nvPr/>
        </p:nvSpPr>
        <p:spPr>
          <a:xfrm>
            <a:off x="6058922" y="41497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1"/>
                </a:solidFill>
                <a:sym typeface="Wingdings" panose="05000000000000000000" pitchFamily="2" charset="2"/>
              </a:rPr>
              <a:t></a:t>
            </a:r>
            <a:endParaRPr lang="en-US" sz="4000">
              <a:solidFill>
                <a:schemeClr val="accent1"/>
              </a:solidFill>
            </a:endParaRPr>
          </a:p>
        </p:txBody>
      </p:sp>
      <p:sp>
        <p:nvSpPr>
          <p:cNvPr id="23" name="Title 2"/>
          <p:cNvSpPr>
            <a:spLocks noGrp="1"/>
          </p:cNvSpPr>
          <p:nvPr>
            <p:ph type="title" hasCustomPrompt="1"/>
          </p:nvPr>
        </p:nvSpPr>
        <p:spPr>
          <a:xfrm>
            <a:off x="1784" y="682992"/>
            <a:ext cx="9144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3506937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8" y="1606082"/>
            <a:ext cx="7553207" cy="4662833"/>
          </a:xfrm>
        </p:spPr>
        <p:txBody>
          <a:bodyPr>
            <a:noAutofit/>
          </a:bodyPr>
          <a:lstStyle>
            <a:lvl1pPr>
              <a:buClr>
                <a:schemeClr val="accent1"/>
              </a:buClr>
              <a:defRPr sz="2200" baseline="0">
                <a:solidFill>
                  <a:schemeClr val="tx1"/>
                </a:solidFill>
                <a:latin typeface="+mn-lt"/>
              </a:defRPr>
            </a:lvl1pPr>
            <a:lvl2pPr>
              <a:buClr>
                <a:schemeClr val="accent1"/>
              </a:buClr>
              <a:defRPr sz="2200">
                <a:solidFill>
                  <a:schemeClr val="tx1"/>
                </a:solidFill>
                <a:latin typeface="+mn-lt"/>
              </a:defRPr>
            </a:lvl2pPr>
            <a:lvl3pPr>
              <a:buClr>
                <a:schemeClr val="accent1"/>
              </a:buClr>
              <a:defRPr sz="2000">
                <a:solidFill>
                  <a:schemeClr val="tx1"/>
                </a:solidFill>
                <a:latin typeface="+mn-lt"/>
              </a:defRPr>
            </a:lvl3pPr>
            <a:lvl4pPr>
              <a:buClr>
                <a:schemeClr val="accent1"/>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0" name="Title 1"/>
          <p:cNvSpPr>
            <a:spLocks noGrp="1"/>
          </p:cNvSpPr>
          <p:nvPr>
            <p:ph type="title" hasCustomPrompt="1"/>
          </p:nvPr>
        </p:nvSpPr>
        <p:spPr>
          <a:xfrm>
            <a:off x="2" y="667939"/>
            <a:ext cx="9143998"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26771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4572000"/>
          </a:xfrm>
          <a:prstGeom prst="rect">
            <a:avLst/>
          </a:prstGeom>
          <a:effec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895" y="5499956"/>
            <a:ext cx="1996064" cy="587445"/>
          </a:xfrm>
          <a:prstGeom prst="rect">
            <a:avLst/>
          </a:prstGeom>
        </p:spPr>
      </p:pic>
      <p:sp>
        <p:nvSpPr>
          <p:cNvPr id="11" name="Text Placeholder 9"/>
          <p:cNvSpPr>
            <a:spLocks noGrp="1"/>
          </p:cNvSpPr>
          <p:nvPr>
            <p:ph type="body" sz="quarter" idx="11"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3325091" y="5479576"/>
            <a:ext cx="4862633"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46275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138605" y="2097854"/>
            <a:ext cx="2010831"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3861687" y="2097854"/>
            <a:ext cx="2004074"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6565132" y="2097854"/>
            <a:ext cx="198098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138606" y="2474230"/>
            <a:ext cx="2010830"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3861553" y="2474230"/>
            <a:ext cx="2004207"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6564693" y="2474230"/>
            <a:ext cx="1981428"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612326" y="2038157"/>
            <a:ext cx="360218" cy="360219"/>
          </a:xfrm>
          <a:prstGeom prst="ellipse">
            <a:avLst/>
          </a:prstGeom>
          <a:solidFill>
            <a:schemeClr val="accent1"/>
          </a:solid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3325453" y="2038156"/>
            <a:ext cx="360218" cy="360219"/>
          </a:xfrm>
          <a:prstGeom prst="ellipse">
            <a:avLst/>
          </a:prstGeom>
          <a:solidFill>
            <a:schemeClr val="accent1"/>
          </a:solid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6035338" y="2038155"/>
            <a:ext cx="360218" cy="360219"/>
          </a:xfrm>
          <a:prstGeom prst="ellipse">
            <a:avLst/>
          </a:prstGeom>
          <a:solidFill>
            <a:schemeClr val="accent1"/>
          </a:solid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0" y="664077"/>
            <a:ext cx="9135687"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9" y="1606082"/>
            <a:ext cx="7544414" cy="4662833"/>
          </a:xfrm>
        </p:spPr>
        <p:txBody>
          <a:bodyPr>
            <a:noAutofit/>
          </a:bodyPr>
          <a:lstStyle>
            <a:lvl1pPr marL="290513" indent="-290513">
              <a:buClr>
                <a:srgbClr val="404040"/>
              </a:buClr>
              <a:buFont typeface="+mj-lt"/>
              <a:buAutoNum type="arabicPeriod"/>
              <a:tabLst/>
              <a:defRPr sz="2200">
                <a:solidFill>
                  <a:schemeClr val="tx1"/>
                </a:solidFill>
                <a:latin typeface="+mn-lt"/>
              </a:defRPr>
            </a:lvl1pPr>
            <a:lvl2pPr marL="571500" indent="-290513">
              <a:buClr>
                <a:srgbClr val="404040"/>
              </a:buClr>
              <a:buFont typeface="+mj-lt"/>
              <a:buAutoNum type="alphaLcPeriod"/>
              <a:defRPr sz="2200">
                <a:solidFill>
                  <a:schemeClr val="tx1"/>
                </a:solidFill>
                <a:latin typeface="+mn-lt"/>
              </a:defRPr>
            </a:lvl2pPr>
            <a:lvl3pPr marL="747713" indent="-228600">
              <a:buClr>
                <a:srgbClr val="404040"/>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a:t>
            </a:r>
            <a:r>
              <a:rPr lang="en-US" baseline="0">
                <a:solidFill>
                  <a:schemeClr val="accent1"/>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8311" y="673973"/>
            <a:ext cx="9135687"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2775451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270490" y="2616607"/>
            <a:ext cx="17907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3677051" y="2616605"/>
            <a:ext cx="17907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6099138" y="2616609"/>
            <a:ext cx="17907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270490" y="2992983"/>
            <a:ext cx="17907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3676918" y="2992981"/>
            <a:ext cx="17907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6098698" y="2992985"/>
            <a:ext cx="17907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p:cNvSpPr/>
          <p:nvPr/>
        </p:nvSpPr>
        <p:spPr>
          <a:xfrm>
            <a:off x="1785866" y="1700861"/>
            <a:ext cx="739897" cy="740152"/>
          </a:xfrm>
          <a:prstGeom prst="ellipse">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Oval 16"/>
          <p:cNvSpPr/>
          <p:nvPr/>
        </p:nvSpPr>
        <p:spPr>
          <a:xfrm>
            <a:off x="4202051" y="1700861"/>
            <a:ext cx="739897" cy="740152"/>
          </a:xfrm>
          <a:prstGeom prst="ellipse">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1" name="Oval 20"/>
          <p:cNvSpPr/>
          <p:nvPr/>
        </p:nvSpPr>
        <p:spPr>
          <a:xfrm>
            <a:off x="6615580" y="1710379"/>
            <a:ext cx="739897" cy="740152"/>
          </a:xfrm>
          <a:prstGeom prst="ellipse">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TextBox 15"/>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a:t>
            </a:r>
            <a:r>
              <a:rPr lang="en-US" baseline="0">
                <a:solidFill>
                  <a:schemeClr val="accent1"/>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8311" y="670551"/>
            <a:ext cx="9135687"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0"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 name="Rectangle 14"/>
          <p:cNvSpPr/>
          <p:nvPr userDrawn="1"/>
        </p:nvSpPr>
        <p:spPr>
          <a:xfrm>
            <a:off x="5709719" y="6272819"/>
            <a:ext cx="214952" cy="20471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52588" y="6116350"/>
            <a:ext cx="1066504" cy="313874"/>
          </a:xfrm>
          <a:prstGeom prst="rect">
            <a:avLst/>
          </a:prstGeom>
        </p:spPr>
      </p:pic>
      <p:sp>
        <p:nvSpPr>
          <p:cNvPr id="17" name="TextBox 16"/>
          <p:cNvSpPr txBox="1"/>
          <p:nvPr userDrawn="1"/>
        </p:nvSpPr>
        <p:spPr>
          <a:xfrm>
            <a:off x="599909" y="5183825"/>
            <a:ext cx="1473881" cy="553998"/>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chemeClr val="accent1"/>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2627642" cy="579646"/>
          </a:xfrm>
          <a:prstGeom prst="rect">
            <a:avLst/>
          </a:prstGeom>
          <a:noFill/>
          <a:ln w="12700">
            <a:solidFill>
              <a:schemeClr val="bg1"/>
            </a:solidFill>
          </a:ln>
          <a:effectLst/>
        </p:spPr>
        <p:txBody>
          <a:bodyPr wrap="non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21" name="TextBox 20"/>
          <p:cNvSpPr txBox="1"/>
          <p:nvPr/>
        </p:nvSpPr>
        <p:spPr>
          <a:xfrm>
            <a:off x="3375451" y="1458343"/>
            <a:ext cx="70403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22" name="TextBox 21"/>
          <p:cNvSpPr txBox="1"/>
          <p:nvPr/>
        </p:nvSpPr>
        <p:spPr>
          <a:xfrm>
            <a:off x="3389404" y="1893619"/>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23" name="TextBox 22"/>
          <p:cNvSpPr txBox="1"/>
          <p:nvPr/>
        </p:nvSpPr>
        <p:spPr>
          <a:xfrm>
            <a:off x="3333065" y="2428065"/>
            <a:ext cx="777777"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24" name="TextBox 23"/>
          <p:cNvSpPr txBox="1"/>
          <p:nvPr/>
        </p:nvSpPr>
        <p:spPr>
          <a:xfrm>
            <a:off x="3127154" y="3008582"/>
            <a:ext cx="938077"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25" name="TextBox 24"/>
          <p:cNvSpPr txBox="1"/>
          <p:nvPr/>
        </p:nvSpPr>
        <p:spPr>
          <a:xfrm>
            <a:off x="2898547" y="3676919"/>
            <a:ext cx="1029449"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26" name="TextBox 25"/>
          <p:cNvSpPr txBox="1"/>
          <p:nvPr/>
        </p:nvSpPr>
        <p:spPr>
          <a:xfrm>
            <a:off x="2694525" y="4149869"/>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27" name="TextBox 26"/>
          <p:cNvSpPr txBox="1"/>
          <p:nvPr/>
        </p:nvSpPr>
        <p:spPr>
          <a:xfrm>
            <a:off x="2540665" y="4597887"/>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28" name="TextBox 27"/>
          <p:cNvSpPr txBox="1"/>
          <p:nvPr/>
        </p:nvSpPr>
        <p:spPr>
          <a:xfrm>
            <a:off x="2665791" y="5105312"/>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29" name="TextBox 28"/>
          <p:cNvSpPr txBox="1"/>
          <p:nvPr/>
        </p:nvSpPr>
        <p:spPr>
          <a:xfrm>
            <a:off x="3183735" y="4685563"/>
            <a:ext cx="699230"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30" name="TextBox 29"/>
          <p:cNvSpPr txBox="1"/>
          <p:nvPr/>
        </p:nvSpPr>
        <p:spPr>
          <a:xfrm>
            <a:off x="4038600" y="5026568"/>
            <a:ext cx="617477"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31" name="TextBox 30"/>
          <p:cNvSpPr txBox="1"/>
          <p:nvPr/>
        </p:nvSpPr>
        <p:spPr>
          <a:xfrm>
            <a:off x="2461742" y="2120897"/>
            <a:ext cx="546945"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32" name="TextBox 31"/>
          <p:cNvSpPr txBox="1"/>
          <p:nvPr/>
        </p:nvSpPr>
        <p:spPr>
          <a:xfrm>
            <a:off x="1520085" y="2384490"/>
            <a:ext cx="57740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33" name="TextBox 32"/>
          <p:cNvSpPr txBox="1"/>
          <p:nvPr/>
        </p:nvSpPr>
        <p:spPr>
          <a:xfrm>
            <a:off x="1575921" y="2773299"/>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34" name="TextBox 33"/>
          <p:cNvSpPr txBox="1"/>
          <p:nvPr/>
        </p:nvSpPr>
        <p:spPr>
          <a:xfrm>
            <a:off x="1587056" y="3185348"/>
            <a:ext cx="55495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35" name="TextBox 34"/>
          <p:cNvSpPr txBox="1"/>
          <p:nvPr/>
        </p:nvSpPr>
        <p:spPr>
          <a:xfrm>
            <a:off x="1746342" y="4123896"/>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36" name="TextBox 35"/>
          <p:cNvSpPr txBox="1"/>
          <p:nvPr/>
        </p:nvSpPr>
        <p:spPr>
          <a:xfrm>
            <a:off x="1607814" y="4605462"/>
            <a:ext cx="822661"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37" name="TextBox 36"/>
          <p:cNvSpPr txBox="1"/>
          <p:nvPr/>
        </p:nvSpPr>
        <p:spPr>
          <a:xfrm>
            <a:off x="2349317" y="3750297"/>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38" name="TextBox 37"/>
          <p:cNvSpPr txBox="1"/>
          <p:nvPr/>
        </p:nvSpPr>
        <p:spPr>
          <a:xfrm>
            <a:off x="2113530" y="3340557"/>
            <a:ext cx="548547"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39" name="TextBox 38"/>
          <p:cNvSpPr txBox="1"/>
          <p:nvPr/>
        </p:nvSpPr>
        <p:spPr>
          <a:xfrm>
            <a:off x="4248264" y="4318502"/>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40" name="TextBox 39"/>
          <p:cNvSpPr txBox="1"/>
          <p:nvPr/>
        </p:nvSpPr>
        <p:spPr>
          <a:xfrm>
            <a:off x="4270566" y="3514832"/>
            <a:ext cx="567783"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41" name="TextBox 40"/>
          <p:cNvSpPr txBox="1"/>
          <p:nvPr/>
        </p:nvSpPr>
        <p:spPr>
          <a:xfrm>
            <a:off x="4342256" y="2890319"/>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42" name="TextBox 41"/>
          <p:cNvSpPr txBox="1"/>
          <p:nvPr/>
        </p:nvSpPr>
        <p:spPr>
          <a:xfrm>
            <a:off x="4982729" y="2909125"/>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43" name="TextBox 42"/>
          <p:cNvSpPr txBox="1"/>
          <p:nvPr/>
        </p:nvSpPr>
        <p:spPr>
          <a:xfrm>
            <a:off x="4675507" y="2649210"/>
            <a:ext cx="1091966"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44" name="TextBox 43"/>
          <p:cNvSpPr txBox="1"/>
          <p:nvPr/>
        </p:nvSpPr>
        <p:spPr>
          <a:xfrm>
            <a:off x="4966100" y="1773081"/>
            <a:ext cx="744114"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45" name="TextBox 44"/>
          <p:cNvSpPr txBox="1"/>
          <p:nvPr/>
        </p:nvSpPr>
        <p:spPr>
          <a:xfrm>
            <a:off x="5255739" y="4654588"/>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46" name="TextBox 45"/>
          <p:cNvSpPr txBox="1"/>
          <p:nvPr/>
        </p:nvSpPr>
        <p:spPr>
          <a:xfrm>
            <a:off x="5712968" y="4364979"/>
            <a:ext cx="61427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47" name="TextBox 46"/>
          <p:cNvSpPr txBox="1"/>
          <p:nvPr/>
        </p:nvSpPr>
        <p:spPr>
          <a:xfrm>
            <a:off x="5246202" y="4210801"/>
            <a:ext cx="1120820"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48" name="TextBox 47"/>
          <p:cNvSpPr txBox="1"/>
          <p:nvPr/>
        </p:nvSpPr>
        <p:spPr>
          <a:xfrm>
            <a:off x="5320139" y="3446935"/>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49" name="TextBox 48"/>
          <p:cNvSpPr txBox="1"/>
          <p:nvPr/>
        </p:nvSpPr>
        <p:spPr>
          <a:xfrm>
            <a:off x="6116015" y="1812851"/>
            <a:ext cx="481222"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50" name="TextBox 49"/>
          <p:cNvSpPr txBox="1"/>
          <p:nvPr/>
        </p:nvSpPr>
        <p:spPr>
          <a:xfrm>
            <a:off x="6638956" y="2045266"/>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51" name="TextBox 50"/>
          <p:cNvSpPr txBox="1"/>
          <p:nvPr/>
        </p:nvSpPr>
        <p:spPr>
          <a:xfrm>
            <a:off x="7139356" y="1725827"/>
            <a:ext cx="546945"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52" name="TextBox 51"/>
          <p:cNvSpPr txBox="1"/>
          <p:nvPr/>
        </p:nvSpPr>
        <p:spPr>
          <a:xfrm>
            <a:off x="6205692" y="2938654"/>
            <a:ext cx="56297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53" name="TextBox 52"/>
          <p:cNvSpPr txBox="1"/>
          <p:nvPr/>
        </p:nvSpPr>
        <p:spPr>
          <a:xfrm>
            <a:off x="6994989" y="2916285"/>
            <a:ext cx="63991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54" name="TextBox 53"/>
          <p:cNvSpPr txBox="1"/>
          <p:nvPr/>
        </p:nvSpPr>
        <p:spPr>
          <a:xfrm>
            <a:off x="6159125" y="3634270"/>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55" name="TextBox 54"/>
          <p:cNvSpPr txBox="1"/>
          <p:nvPr/>
        </p:nvSpPr>
        <p:spPr>
          <a:xfrm>
            <a:off x="6919605" y="3643444"/>
            <a:ext cx="6831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56" name="TextBox 55"/>
          <p:cNvSpPr txBox="1"/>
          <p:nvPr/>
        </p:nvSpPr>
        <p:spPr>
          <a:xfrm>
            <a:off x="6061675" y="4648162"/>
            <a:ext cx="82586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57" name="TextBox 56"/>
          <p:cNvSpPr txBox="1"/>
          <p:nvPr/>
        </p:nvSpPr>
        <p:spPr>
          <a:xfrm>
            <a:off x="6736312" y="4530931"/>
            <a:ext cx="689612"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58" name="TextBox 57"/>
          <p:cNvSpPr txBox="1"/>
          <p:nvPr/>
        </p:nvSpPr>
        <p:spPr>
          <a:xfrm>
            <a:off x="6977314" y="4182258"/>
            <a:ext cx="61106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59" name="TextBox 58"/>
          <p:cNvSpPr txBox="1"/>
          <p:nvPr/>
        </p:nvSpPr>
        <p:spPr>
          <a:xfrm>
            <a:off x="7318154" y="4564550"/>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60" name="TextBox 59"/>
          <p:cNvSpPr txBox="1"/>
          <p:nvPr/>
        </p:nvSpPr>
        <p:spPr>
          <a:xfrm>
            <a:off x="6175602" y="1528900"/>
            <a:ext cx="1378904"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61" name="TextBox 60"/>
          <p:cNvSpPr txBox="1"/>
          <p:nvPr/>
        </p:nvSpPr>
        <p:spPr>
          <a:xfrm>
            <a:off x="2082281" y="1500126"/>
            <a:ext cx="647933"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499128" cy="246221"/>
          </a:xfrm>
          <a:prstGeom prst="rect">
            <a:avLst/>
          </a:prstGeom>
          <a:noFill/>
        </p:spPr>
        <p:txBody>
          <a:bodyPr wrap="none" rtlCol="0">
            <a:spAutoFit/>
          </a:bodyPr>
          <a:lstStyle/>
          <a:p>
            <a:r>
              <a:rPr lang="en-US" sz="1000" b="1">
                <a:solidFill>
                  <a:schemeClr val="tx1"/>
                </a:solidFill>
                <a:latin typeface="+mn-lt"/>
              </a:rPr>
              <a:t>Single County District (8)</a:t>
            </a:r>
          </a:p>
        </p:txBody>
      </p:sp>
      <p:sp>
        <p:nvSpPr>
          <p:cNvPr id="128" name="TextBox 127"/>
          <p:cNvSpPr txBox="1"/>
          <p:nvPr userDrawn="1"/>
        </p:nvSpPr>
        <p:spPr>
          <a:xfrm>
            <a:off x="5916470" y="5875055"/>
            <a:ext cx="1741182"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30" name="TextBox 129"/>
          <p:cNvSpPr txBox="1"/>
          <p:nvPr userDrawn="1"/>
        </p:nvSpPr>
        <p:spPr>
          <a:xfrm>
            <a:off x="5916470" y="6247260"/>
            <a:ext cx="1470274" cy="246221"/>
          </a:xfrm>
          <a:prstGeom prst="rect">
            <a:avLst/>
          </a:prstGeom>
          <a:noFill/>
        </p:spPr>
        <p:txBody>
          <a:bodyPr wrap="none" rtlCol="0">
            <a:spAutoFit/>
          </a:bodyPr>
          <a:lstStyle/>
          <a:p>
            <a:r>
              <a:rPr lang="en-US" sz="1000" b="1">
                <a:solidFill>
                  <a:schemeClr val="tx1"/>
                </a:solidFill>
                <a:latin typeface="+mn-lt"/>
              </a:rPr>
              <a:t>Multi County District (3)</a:t>
            </a:r>
          </a:p>
        </p:txBody>
      </p:sp>
      <p:sp>
        <p:nvSpPr>
          <p:cNvPr id="123" name="TextBox 122"/>
          <p:cNvSpPr txBox="1"/>
          <p:nvPr userDrawn="1"/>
        </p:nvSpPr>
        <p:spPr>
          <a:xfrm>
            <a:off x="2545815" y="285295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sp>
        <p:nvSpPr>
          <p:cNvPr id="129" name="Title 2"/>
          <p:cNvSpPr>
            <a:spLocks noGrp="1"/>
          </p:cNvSpPr>
          <p:nvPr>
            <p:ph type="title" hasCustomPrompt="1"/>
          </p:nvPr>
        </p:nvSpPr>
        <p:spPr>
          <a:xfrm>
            <a:off x="0" y="618424"/>
            <a:ext cx="9144000" cy="544750"/>
          </a:xfrm>
        </p:spPr>
        <p:txBody>
          <a:bodyPr>
            <a:normAutofit/>
          </a:bodyPr>
          <a:lstStyle>
            <a:lvl1pPr algn="ctr">
              <a:defRPr sz="2700" baseline="0"/>
            </a:lvl1pPr>
          </a:lstStyle>
          <a:p>
            <a:r>
              <a:rPr lang="en-US"/>
              <a:t>Washington State Population Served</a:t>
            </a:r>
          </a:p>
        </p:txBody>
      </p:sp>
      <p:cxnSp>
        <p:nvCxnSpPr>
          <p:cNvPr id="125" name="Straight Connector 124"/>
          <p:cNvCxnSpPr/>
          <p:nvPr userDrawn="1"/>
        </p:nvCxnSpPr>
        <p:spPr>
          <a:xfrm flipV="1">
            <a:off x="4322814" y="1246747"/>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256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r>
              <a:rPr lang="en-US" sz="1200">
                <a:solidFill>
                  <a:schemeClr val="tx1"/>
                </a:solidFill>
                <a:latin typeface="+mn-lt"/>
              </a:rPr>
              <a:t>Private Sector</a:t>
            </a:r>
          </a:p>
          <a:p>
            <a:pPr marL="1588"/>
            <a:r>
              <a:rPr lang="en-US" sz="120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295400" y="3199106"/>
            <a:ext cx="685800" cy="433387"/>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1628454" y="5966966"/>
            <a:ext cx="4205201" cy="9292"/>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a:solidFill>
                  <a:schemeClr val="accent1"/>
                </a:solidFill>
                <a:latin typeface="Century Gothic" panose="020B0502020202020204" pitchFamily="34" charset="0"/>
              </a:rPr>
              <a:t>WASHINGTON STATE</a:t>
            </a:r>
          </a:p>
        </p:txBody>
      </p:sp>
      <p:sp>
        <p:nvSpPr>
          <p:cNvPr id="13" name="Title 2"/>
          <p:cNvSpPr>
            <a:spLocks noGrp="1"/>
          </p:cNvSpPr>
          <p:nvPr>
            <p:ph type="title" hasCustomPrompt="1"/>
          </p:nvPr>
        </p:nvSpPr>
        <p:spPr>
          <a:xfrm>
            <a:off x="0" y="618424"/>
            <a:ext cx="9144000" cy="544750"/>
          </a:xfrm>
        </p:spPr>
        <p:txBody>
          <a:bodyPr>
            <a:normAutofit/>
          </a:bodyPr>
          <a:lstStyle>
            <a:lvl1pPr algn="ctr">
              <a:defRPr sz="2700" baseline="0"/>
            </a:lvl1pPr>
          </a:lstStyle>
          <a:p>
            <a:r>
              <a:rPr lang="en-US"/>
              <a:t>Public Health System</a:t>
            </a:r>
          </a:p>
        </p:txBody>
      </p:sp>
    </p:spTree>
    <p:extLst>
      <p:ext uri="{BB962C8B-B14F-4D97-AF65-F5344CB8AC3E}">
        <p14:creationId xmlns:p14="http://schemas.microsoft.com/office/powerpoint/2010/main" val="4020017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214653" y="4903934"/>
            <a:ext cx="6752396"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214653" y="3933309"/>
            <a:ext cx="675239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720456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215717" y="5297703"/>
            <a:ext cx="6751332"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347603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7489768"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839585" y="5297703"/>
            <a:ext cx="7489768"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029432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3507971"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4774276" y="814647"/>
            <a:ext cx="3507971"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839585" y="5021478"/>
            <a:ext cx="7442662"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541902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7315"/>
            <a:ext cx="9144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40416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50394" cy="4571998"/>
          </a:xfrm>
          <a:prstGeom prst="rect">
            <a:avLst/>
          </a:prstGeom>
          <a:effec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895" y="5499956"/>
            <a:ext cx="1996064" cy="587445"/>
          </a:xfrm>
          <a:prstGeom prst="rect">
            <a:avLst/>
          </a:prstGeom>
        </p:spPr>
      </p:pic>
      <p:sp>
        <p:nvSpPr>
          <p:cNvPr id="12" name="Text Placeholder 9"/>
          <p:cNvSpPr>
            <a:spLocks noGrp="1"/>
          </p:cNvSpPr>
          <p:nvPr>
            <p:ph type="body" sz="quarter" idx="11"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3" name="Title 3"/>
          <p:cNvSpPr>
            <a:spLocks noGrp="1"/>
          </p:cNvSpPr>
          <p:nvPr>
            <p:ph type="title" hasCustomPrompt="1"/>
          </p:nvPr>
        </p:nvSpPr>
        <p:spPr>
          <a:xfrm>
            <a:off x="3325091" y="5479576"/>
            <a:ext cx="4862633"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4164485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7315" y="1031777"/>
            <a:ext cx="9144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7489768"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839585" y="814647"/>
            <a:ext cx="3507971"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4774276" y="814647"/>
            <a:ext cx="3507971"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647210" y="1233820"/>
            <a:ext cx="3960262"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4647211" y="3069758"/>
            <a:ext cx="3960262"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4038" y="-7315"/>
            <a:ext cx="3585172"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045029" y="3290206"/>
            <a:ext cx="2649146"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1668251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4038" y="-1"/>
            <a:ext cx="3960402"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4579756" y="2702503"/>
            <a:ext cx="3960262"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4579756" y="2085142"/>
            <a:ext cx="3960262"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1054346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5726498" y="2702503"/>
            <a:ext cx="2817895"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7315" y="-2744"/>
            <a:ext cx="2618333"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2611018" y="-2744"/>
            <a:ext cx="248837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2611018" y="3426256"/>
            <a:ext cx="248837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5726498" y="1753738"/>
            <a:ext cx="2677274"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1317227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1" y="1219190"/>
            <a:ext cx="3960262"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29842" y="3055128"/>
            <a:ext cx="3960262"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558828" y="-7315"/>
            <a:ext cx="3585172"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5442179" y="3290206"/>
            <a:ext cx="2685822"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508015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182565" y="-1"/>
            <a:ext cx="3960402"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29847" y="2709818"/>
            <a:ext cx="3960262"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29847" y="2106778"/>
            <a:ext cx="3960262"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2600895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629833" y="2702503"/>
            <a:ext cx="2817895"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6524188" y="-1"/>
            <a:ext cx="2618333"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4030306" y="-1"/>
            <a:ext cx="2485479"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4030307" y="3421504"/>
            <a:ext cx="2485478"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629832" y="1710752"/>
            <a:ext cx="2826298"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482625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182565" y="-7316"/>
            <a:ext cx="3960402"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684668" y="2221605"/>
            <a:ext cx="3905441"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684277" y="2702503"/>
            <a:ext cx="3905832"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684277" y="1721542"/>
            <a:ext cx="3905832"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113810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4572000"/>
          </a:xfrm>
          <a:prstGeom prst="rect">
            <a:avLst/>
          </a:prstGeom>
          <a:effec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895" y="5499956"/>
            <a:ext cx="1996064" cy="587445"/>
          </a:xfrm>
          <a:prstGeom prst="rect">
            <a:avLst/>
          </a:prstGeom>
        </p:spPr>
      </p:pic>
      <p:sp>
        <p:nvSpPr>
          <p:cNvPr id="10" name="Text Placeholder 9"/>
          <p:cNvSpPr>
            <a:spLocks noGrp="1"/>
          </p:cNvSpPr>
          <p:nvPr>
            <p:ph type="body" sz="quarter" idx="11"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3325091" y="5479576"/>
            <a:ext cx="4862633"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363844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3459621" y="1787642"/>
            <a:ext cx="2165350"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799271" y="1787642"/>
            <a:ext cx="2165350"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6122760" y="1787642"/>
            <a:ext cx="2165350"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799139" y="4369066"/>
            <a:ext cx="2165481"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3459622" y="4366079"/>
            <a:ext cx="2165349"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6122629" y="4358568"/>
            <a:ext cx="2165349"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3459490" y="4704753"/>
            <a:ext cx="2165481"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799139" y="4712068"/>
            <a:ext cx="2165481"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6122629" y="4715116"/>
            <a:ext cx="2165481"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3459489" y="5047754"/>
            <a:ext cx="2165481"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799138" y="5055069"/>
            <a:ext cx="2165481"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6122562" y="5055933"/>
            <a:ext cx="2165481"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9144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1672404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356" y="4569091"/>
            <a:ext cx="2271376"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356" y="4919407"/>
            <a:ext cx="2271376"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355" y="5291672"/>
            <a:ext cx="2271377"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2275777" y="1838841"/>
            <a:ext cx="2251528"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057" y="1838841"/>
            <a:ext cx="2269675"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4529004" y="1838841"/>
            <a:ext cx="228648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6822800" y="1838841"/>
            <a:ext cx="2321199"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2279047" y="4569092"/>
            <a:ext cx="2255573"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2279047" y="4919406"/>
            <a:ext cx="2255573"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2279048" y="5298984"/>
            <a:ext cx="2255572"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4541935" y="4569091"/>
            <a:ext cx="2307500"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4541936" y="4919408"/>
            <a:ext cx="2307500"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4541934" y="5296216"/>
            <a:ext cx="2307501"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6852047" y="4569090"/>
            <a:ext cx="2291952"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6852047" y="4919408"/>
            <a:ext cx="2291953"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6852047" y="5298979"/>
            <a:ext cx="2291953"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a:t>
            </a:r>
            <a:r>
              <a:rPr lang="en-US" baseline="0">
                <a:solidFill>
                  <a:schemeClr val="accent1"/>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9136685"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882989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p:blipFill>
        <p:spPr>
          <a:xfrm>
            <a:off x="2292752" y="1847551"/>
            <a:ext cx="2248580" cy="2324120"/>
          </a:xfrm>
          <a:prstGeom prst="rect">
            <a:avLst/>
          </a:prstGeom>
        </p:spPr>
      </p:pic>
      <p:cxnSp>
        <p:nvCxnSpPr>
          <p:cNvPr id="11" name="Straight Connector 10"/>
          <p:cNvCxnSpPr/>
          <p:nvPr/>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pic>
        <p:nvPicPr>
          <p:cNvPr id="30" name="Picture 16"/>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541332" y="1845774"/>
            <a:ext cx="2303013"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845772"/>
            <a:ext cx="2292752" cy="2325899"/>
          </a:xfrm>
          <a:prstGeom prst="rect">
            <a:avLst/>
          </a:prstGeom>
          <a:effectLst/>
        </p:spPr>
      </p:pic>
      <p:sp>
        <p:nvSpPr>
          <p:cNvPr id="50" name="TextBox 49"/>
          <p:cNvSpPr txBox="1"/>
          <p:nvPr userDrawn="1"/>
        </p:nvSpPr>
        <p:spPr>
          <a:xfrm>
            <a:off x="-6926" y="4393627"/>
            <a:ext cx="2299678"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a:solidFill>
                  <a:schemeClr val="accent1"/>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a:solidFill>
                  <a:schemeClr val="tx1"/>
                </a:solidFill>
                <a:latin typeface="+mn-lt"/>
                <a:ea typeface="+mn-ea"/>
                <a:cs typeface="+mn-cs"/>
              </a:rPr>
              <a:t>Measles</a:t>
            </a:r>
            <a:r>
              <a:rPr lang="en-US" sz="1250" b="0" i="0" kern="1200" baseline="0">
                <a:solidFill>
                  <a:schemeClr val="tx1"/>
                </a:solidFill>
                <a:latin typeface="+mn-lt"/>
                <a:ea typeface="+mn-ea"/>
                <a:cs typeface="+mn-cs"/>
              </a:rPr>
              <a:t> </a:t>
            </a:r>
            <a:r>
              <a:rPr lang="en-US" sz="1250" b="0" i="0" kern="120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err="1">
                <a:solidFill>
                  <a:schemeClr val="tx1"/>
                </a:solidFill>
                <a:latin typeface="+mn-lt"/>
                <a:ea typeface="+mn-ea"/>
                <a:cs typeface="+mn-cs"/>
              </a:rPr>
              <a:t>EndAIDS</a:t>
            </a:r>
            <a:endParaRPr lang="en-US" sz="1250" b="0" i="0" kern="120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(E. coli, mumps, etc.)</a:t>
            </a:r>
          </a:p>
        </p:txBody>
      </p:sp>
      <p:sp>
        <p:nvSpPr>
          <p:cNvPr id="51" name="TextBox 50"/>
          <p:cNvSpPr txBox="1"/>
          <p:nvPr userDrawn="1"/>
        </p:nvSpPr>
        <p:spPr>
          <a:xfrm>
            <a:off x="4541332" y="4393628"/>
            <a:ext cx="2303013"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Community Health</a:t>
            </a:r>
          </a:p>
          <a:p>
            <a:pPr algn="ctr">
              <a:spcBef>
                <a:spcPts val="1200"/>
              </a:spcBef>
            </a:pPr>
            <a:r>
              <a:rPr lang="en-US" sz="1800" b="0" i="1" kern="1200">
                <a:solidFill>
                  <a:schemeClr val="accent1"/>
                </a:solidFill>
                <a:latin typeface="+mn-lt"/>
                <a:ea typeface="+mn-ea"/>
                <a:cs typeface="+mn-cs"/>
              </a:rPr>
              <a:t>Initiatives</a:t>
            </a:r>
            <a:endParaRPr lang="en-US" sz="1800">
              <a:solidFill>
                <a:schemeClr val="accent1"/>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a:solidFill>
                  <a:schemeClr val="tx1"/>
                </a:solidFill>
                <a:latin typeface="+mn-lt"/>
                <a:ea typeface="+mn-ea"/>
                <a:cs typeface="+mn-cs"/>
              </a:rPr>
              <a:t>Marijuana Prevention</a:t>
            </a:r>
          </a:p>
        </p:txBody>
      </p:sp>
      <p:sp>
        <p:nvSpPr>
          <p:cNvPr id="52" name="TextBox 51"/>
          <p:cNvSpPr txBox="1"/>
          <p:nvPr userDrawn="1"/>
        </p:nvSpPr>
        <p:spPr>
          <a:xfrm>
            <a:off x="2292752" y="4393629"/>
            <a:ext cx="2248580"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Public Health</a:t>
            </a:r>
          </a:p>
          <a:p>
            <a:pPr algn="ctr">
              <a:spcBef>
                <a:spcPts val="1200"/>
              </a:spcBef>
            </a:pPr>
            <a:r>
              <a:rPr lang="en-US" sz="1800" b="0" i="1" kern="1200">
                <a:solidFill>
                  <a:schemeClr val="accent1"/>
                </a:solidFill>
                <a:latin typeface="+mn-lt"/>
                <a:ea typeface="+mn-ea"/>
                <a:cs typeface="+mn-cs"/>
              </a:rPr>
              <a:t>Initiatives</a:t>
            </a:r>
            <a:endParaRPr lang="en-US" sz="1800">
              <a:solidFill>
                <a:schemeClr val="accent1"/>
              </a:solidFill>
              <a:latin typeface="+mn-lt"/>
            </a:endParaRPr>
          </a:p>
          <a:p>
            <a:pPr algn="ctr">
              <a:spcBef>
                <a:spcPts val="1200"/>
              </a:spcBef>
            </a:pPr>
            <a:r>
              <a:rPr lang="en-US" sz="1250" b="0" i="0" kern="1200">
                <a:solidFill>
                  <a:schemeClr val="tx1"/>
                </a:solidFill>
                <a:latin typeface="+mn-lt"/>
                <a:ea typeface="+mn-ea"/>
                <a:cs typeface="+mn-cs"/>
              </a:rPr>
              <a:t>Puget</a:t>
            </a:r>
            <a:r>
              <a:rPr lang="en-US" sz="1250" b="0" i="0" kern="1200" baseline="0">
                <a:solidFill>
                  <a:schemeClr val="tx1"/>
                </a:solidFill>
                <a:latin typeface="+mn-lt"/>
                <a:ea typeface="+mn-ea"/>
                <a:cs typeface="+mn-cs"/>
              </a:rPr>
              <a:t> Sound Cleanup</a:t>
            </a:r>
            <a:endParaRPr lang="en-US" sz="1250" b="0" i="0" kern="1200">
              <a:solidFill>
                <a:schemeClr val="tx1"/>
              </a:solidFill>
              <a:latin typeface="+mn-lt"/>
              <a:ea typeface="+mn-ea"/>
              <a:cs typeface="+mn-cs"/>
            </a:endParaRPr>
          </a:p>
          <a:p>
            <a:pPr algn="ctr">
              <a:spcBef>
                <a:spcPts val="600"/>
              </a:spcBef>
            </a:pPr>
            <a:r>
              <a:rPr lang="en-US" sz="1250" b="0" i="0" kern="1200">
                <a:solidFill>
                  <a:schemeClr val="tx1"/>
                </a:solidFill>
                <a:latin typeface="+mn-lt"/>
                <a:ea typeface="+mn-ea"/>
                <a:cs typeface="+mn-cs"/>
              </a:rPr>
              <a:t> PFAS</a:t>
            </a:r>
          </a:p>
          <a:p>
            <a:pPr algn="ctr">
              <a:spcBef>
                <a:spcPts val="600"/>
              </a:spcBef>
            </a:pPr>
            <a:r>
              <a:rPr lang="en-US" sz="1250" b="0" i="0" kern="1200">
                <a:solidFill>
                  <a:schemeClr val="tx1"/>
                </a:solidFill>
                <a:latin typeface="+mn-lt"/>
                <a:ea typeface="+mn-ea"/>
                <a:cs typeface="+mn-cs"/>
              </a:rPr>
              <a:t> Pesticide Exposures</a:t>
            </a:r>
          </a:p>
        </p:txBody>
      </p:sp>
      <p:sp>
        <p:nvSpPr>
          <p:cNvPr id="53" name="TextBox 52"/>
          <p:cNvSpPr txBox="1"/>
          <p:nvPr userDrawn="1"/>
        </p:nvSpPr>
        <p:spPr>
          <a:xfrm>
            <a:off x="6844345" y="4394913"/>
            <a:ext cx="2299655"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Quality Assurance</a:t>
            </a:r>
          </a:p>
          <a:p>
            <a:pPr algn="ctr">
              <a:spcBef>
                <a:spcPts val="1200"/>
              </a:spcBef>
            </a:pPr>
            <a:r>
              <a:rPr lang="en-US" sz="1800" b="0" i="1" kern="1200">
                <a:solidFill>
                  <a:schemeClr val="accent1"/>
                </a:solidFill>
                <a:latin typeface="+mn-lt"/>
                <a:ea typeface="+mn-ea"/>
                <a:cs typeface="+mn-cs"/>
              </a:rPr>
              <a:t>Initiatives</a:t>
            </a:r>
            <a:endParaRPr lang="en-US" sz="1800">
              <a:solidFill>
                <a:schemeClr val="accent1"/>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Opioids</a:t>
            </a:r>
          </a:p>
          <a:p>
            <a:pPr marL="0" algn="ctr" defTabSz="914400" rtl="0" eaLnBrk="1" latinLnBrk="0" hangingPunct="1">
              <a:spcBef>
                <a:spcPts val="600"/>
              </a:spcBef>
            </a:pPr>
            <a:r>
              <a:rPr lang="en-US" sz="1250" b="0" i="0" kern="120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a:solidFill>
                  <a:schemeClr val="tx1"/>
                </a:solidFill>
                <a:latin typeface="+mn-lt"/>
                <a:ea typeface="+mn-ea"/>
                <a:cs typeface="+mn-cs"/>
              </a:rPr>
              <a:t> Health Professions</a:t>
            </a:r>
          </a:p>
        </p:txBody>
      </p:sp>
      <p:pic>
        <p:nvPicPr>
          <p:cNvPr id="12" name="Picture 1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6844345" y="1845773"/>
            <a:ext cx="2299655" cy="2325898"/>
          </a:xfrm>
          <a:prstGeom prst="rect">
            <a:avLst/>
          </a:prstGeom>
          <a:effectLst/>
        </p:spPr>
      </p:pic>
      <p:sp>
        <p:nvSpPr>
          <p:cNvPr id="13" name="Title 1"/>
          <p:cNvSpPr>
            <a:spLocks noGrp="1"/>
          </p:cNvSpPr>
          <p:nvPr>
            <p:ph type="title" hasCustomPrompt="1"/>
          </p:nvPr>
        </p:nvSpPr>
        <p:spPr>
          <a:xfrm>
            <a:off x="-6927" y="671965"/>
            <a:ext cx="9144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2197" y="1687649"/>
            <a:ext cx="4633450"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684278" y="2638650"/>
            <a:ext cx="3126177"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684277" y="3691263"/>
            <a:ext cx="3126178"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4219575" y="1876425"/>
            <a:ext cx="3914775" cy="23241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684278" y="1643610"/>
            <a:ext cx="3126178"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2197" y="1687649"/>
            <a:ext cx="4633450" cy="3590095"/>
          </a:xfrm>
          <a:prstGeom prst="rect">
            <a:avLst/>
          </a:prstGeom>
          <a:effectLst/>
        </p:spPr>
      </p:pic>
      <p:sp>
        <p:nvSpPr>
          <p:cNvPr id="14" name="Text Placeholder 2"/>
          <p:cNvSpPr>
            <a:spLocks noGrp="1"/>
          </p:cNvSpPr>
          <p:nvPr>
            <p:ph type="body" sz="quarter" idx="12" hasCustomPrompt="1"/>
          </p:nvPr>
        </p:nvSpPr>
        <p:spPr>
          <a:xfrm>
            <a:off x="4238625" y="2833688"/>
            <a:ext cx="3876675"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684278" y="2638650"/>
            <a:ext cx="3126177"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684277" y="3691263"/>
            <a:ext cx="3126178"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676474" y="1643610"/>
            <a:ext cx="3133982"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5860" y="683166"/>
            <a:ext cx="8115083" cy="5457268"/>
          </a:xfrm>
          <a:prstGeom prst="rect">
            <a:avLst/>
          </a:prstGeom>
        </p:spPr>
      </p:pic>
      <p:sp>
        <p:nvSpPr>
          <p:cNvPr id="8" name="Picture Placeholder 14"/>
          <p:cNvSpPr>
            <a:spLocks noGrp="1"/>
          </p:cNvSpPr>
          <p:nvPr>
            <p:ph type="pic" sz="quarter" idx="12"/>
          </p:nvPr>
        </p:nvSpPr>
        <p:spPr>
          <a:xfrm>
            <a:off x="1459148" y="966282"/>
            <a:ext cx="6361889" cy="48768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71081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684278" y="2295750"/>
            <a:ext cx="340061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684277" y="3348363"/>
            <a:ext cx="340062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3470" y="848632"/>
            <a:ext cx="2501674" cy="5102225"/>
          </a:xfrm>
          <a:prstGeom prst="rect">
            <a:avLst/>
          </a:prstGeom>
          <a:effectLst/>
        </p:spPr>
      </p:pic>
      <p:sp>
        <p:nvSpPr>
          <p:cNvPr id="9" name="Picture Placeholder 9"/>
          <p:cNvSpPr>
            <a:spLocks noGrp="1"/>
          </p:cNvSpPr>
          <p:nvPr>
            <p:ph type="pic" sz="quarter" idx="13"/>
          </p:nvPr>
        </p:nvSpPr>
        <p:spPr>
          <a:xfrm>
            <a:off x="5464630" y="1763486"/>
            <a:ext cx="2126342" cy="33020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1" name="TextBox 10"/>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684276" y="1300708"/>
            <a:ext cx="340062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798522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684278" y="2295750"/>
            <a:ext cx="340061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684277" y="3348363"/>
            <a:ext cx="340062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3470" y="848632"/>
            <a:ext cx="2501674" cy="5102225"/>
          </a:xfrm>
          <a:prstGeom prst="rect">
            <a:avLst/>
          </a:prstGeom>
          <a:effectLst/>
        </p:spPr>
      </p:pic>
      <p:sp>
        <p:nvSpPr>
          <p:cNvPr id="9" name="Text Placeholder 2"/>
          <p:cNvSpPr>
            <a:spLocks noGrp="1"/>
          </p:cNvSpPr>
          <p:nvPr>
            <p:ph type="body" sz="quarter" idx="16" hasCustomPrompt="1"/>
          </p:nvPr>
        </p:nvSpPr>
        <p:spPr>
          <a:xfrm>
            <a:off x="5435295" y="3264478"/>
            <a:ext cx="2181225"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1" name="TextBox 10"/>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a:t>
            </a:r>
            <a:r>
              <a:rPr lang="en-US" baseline="0">
                <a:solidFill>
                  <a:schemeClr val="accent1"/>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684276" y="1300709"/>
            <a:ext cx="3400621" cy="852471"/>
          </a:xfrm>
        </p:spPr>
        <p:txBody>
          <a:bodyPr anchor="t">
            <a:normAutofit/>
          </a:bodyPr>
          <a:lstStyle>
            <a:lvl1pPr>
              <a:defRPr sz="2700"/>
            </a:lvl1pPr>
          </a:lstStyle>
          <a:p>
            <a:pPr lvl="0"/>
            <a:r>
              <a:rPr lang="en-US"/>
              <a:t>Mobile Presence Address</a:t>
            </a:r>
          </a:p>
        </p:txBody>
      </p:sp>
    </p:spTree>
    <p:extLst>
      <p:ext uri="{BB962C8B-B14F-4D97-AF65-F5344CB8AC3E}">
        <p14:creationId xmlns:p14="http://schemas.microsoft.com/office/powerpoint/2010/main" val="2493822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4322814" y="3549371"/>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8926" y="2971334"/>
            <a:ext cx="9166143"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12265643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4322814" y="1246747"/>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3341910" y="4739419"/>
            <a:ext cx="2473324"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3341910" y="5067436"/>
            <a:ext cx="2473324"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3341910" y="4313395"/>
            <a:ext cx="2473324"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3341910" y="1554491"/>
            <a:ext cx="2473325"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9144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8311" y="6430954"/>
            <a:ext cx="915231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8311" y="663993"/>
            <a:ext cx="9135687" cy="520628"/>
          </a:xfrm>
        </p:spPr>
        <p:txBody>
          <a:bodyPr>
            <a:normAutofit/>
          </a:bodyPr>
          <a:lstStyle>
            <a:lvl1pPr algn="ctr">
              <a:defRPr sz="2700"/>
            </a:lvl1pPr>
          </a:lstStyle>
          <a:p>
            <a:pPr lvl="0"/>
            <a:r>
              <a:rPr lang="en-US"/>
              <a:t>Contact 1</a:t>
            </a:r>
          </a:p>
        </p:txBody>
      </p:sp>
      <p:pic>
        <p:nvPicPr>
          <p:cNvPr id="3" name="Picture 2">
            <a:extLst>
              <a:ext uri="{FF2B5EF4-FFF2-40B4-BE49-F238E27FC236}">
                <a16:creationId xmlns:a16="http://schemas.microsoft.com/office/drawing/2014/main" id="{43A6B4E1-DAFF-B30D-6FCF-7F755FAD0C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5054" y="5932391"/>
            <a:ext cx="8690912" cy="421283"/>
          </a:xfrm>
          <a:prstGeom prst="rect">
            <a:avLst/>
          </a:prstGeom>
        </p:spPr>
      </p:pic>
    </p:spTree>
    <p:extLst>
      <p:ext uri="{BB962C8B-B14F-4D97-AF65-F5344CB8AC3E}">
        <p14:creationId xmlns:p14="http://schemas.microsoft.com/office/powerpoint/2010/main" val="8520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94" y="1"/>
            <a:ext cx="9150394" cy="4572000"/>
          </a:xfrm>
          <a:prstGeom prst="rect">
            <a:avLst/>
          </a:prstGeom>
          <a:effec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895" y="5499956"/>
            <a:ext cx="1996064" cy="587445"/>
          </a:xfrm>
          <a:prstGeom prst="rect">
            <a:avLst/>
          </a:prstGeom>
        </p:spPr>
      </p:pic>
      <p:sp>
        <p:nvSpPr>
          <p:cNvPr id="11" name="Text Placeholder 9"/>
          <p:cNvSpPr>
            <a:spLocks noGrp="1"/>
          </p:cNvSpPr>
          <p:nvPr>
            <p:ph type="body" sz="quarter" idx="11"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3325091" y="5479576"/>
            <a:ext cx="4862633"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526459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1789114" y="4283999"/>
            <a:ext cx="2484436"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882595" y="4278472"/>
            <a:ext cx="2487133"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1789113" y="4705635"/>
            <a:ext cx="2484437"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879975" y="4700174"/>
            <a:ext cx="2487132"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1789113" y="5028139"/>
            <a:ext cx="2484437"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882670" y="5023461"/>
            <a:ext cx="2484437"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4322814" y="1246349"/>
            <a:ext cx="499998"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4322814" y="1246747"/>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1789113" y="1564831"/>
            <a:ext cx="248443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4879975" y="1559082"/>
            <a:ext cx="2473325"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9144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8311" y="6430954"/>
            <a:ext cx="915231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8509" y="6086598"/>
            <a:ext cx="230281" cy="230281"/>
          </a:xfrm>
          <a:prstGeom prst="rect">
            <a:avLst/>
          </a:prstGeom>
        </p:spPr>
      </p:pic>
      <p:sp>
        <p:nvSpPr>
          <p:cNvPr id="2" name="Title 1"/>
          <p:cNvSpPr>
            <a:spLocks noGrp="1"/>
          </p:cNvSpPr>
          <p:nvPr>
            <p:ph type="title" hasCustomPrompt="1"/>
          </p:nvPr>
        </p:nvSpPr>
        <p:spPr>
          <a:xfrm>
            <a:off x="-8351" y="664527"/>
            <a:ext cx="9144000" cy="520093"/>
          </a:xfrm>
        </p:spPr>
        <p:txBody>
          <a:bodyPr>
            <a:normAutofit/>
          </a:bodyPr>
          <a:lstStyle>
            <a:lvl1pPr algn="ctr">
              <a:defRPr sz="2700"/>
            </a:lvl1pPr>
          </a:lstStyle>
          <a:p>
            <a:pPr lvl="0"/>
            <a:r>
              <a:rPr lang="en-US"/>
              <a:t>Contact 2</a:t>
            </a:r>
          </a:p>
        </p:txBody>
      </p:sp>
      <p:pic>
        <p:nvPicPr>
          <p:cNvPr id="3" name="Picture 2">
            <a:extLst>
              <a:ext uri="{FF2B5EF4-FFF2-40B4-BE49-F238E27FC236}">
                <a16:creationId xmlns:a16="http://schemas.microsoft.com/office/drawing/2014/main" id="{7A90017C-DE82-C5DB-312E-62B8937315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95054" y="5932391"/>
            <a:ext cx="8690912" cy="421283"/>
          </a:xfrm>
          <a:prstGeom prst="rect">
            <a:avLst/>
          </a:prstGeom>
        </p:spPr>
      </p:pic>
    </p:spTree>
    <p:extLst>
      <p:ext uri="{BB962C8B-B14F-4D97-AF65-F5344CB8AC3E}">
        <p14:creationId xmlns:p14="http://schemas.microsoft.com/office/powerpoint/2010/main" val="2541007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4322814" y="1246349"/>
            <a:ext cx="499998"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6824" y="680798"/>
            <a:ext cx="9144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3216566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9144000" cy="369332"/>
          </a:xfrm>
          <a:prstGeom prst="rect">
            <a:avLst/>
          </a:prstGeom>
          <a:noFill/>
        </p:spPr>
        <p:txBody>
          <a:bodyPr wrap="square" rtlCol="0">
            <a:spAutoFit/>
          </a:bodyPr>
          <a:lstStyle/>
          <a:p>
            <a:pPr algn="ctr"/>
            <a:r>
              <a:rPr lang="en-US">
                <a:solidFill>
                  <a:schemeClr val="accent1"/>
                </a:solidFill>
                <a:latin typeface="Century Gothic" panose="020B0502020202020204" pitchFamily="34" charset="0"/>
              </a:rPr>
              <a:t>Washington State Department of Health</a:t>
            </a:r>
            <a:r>
              <a:rPr lang="en-US" baseline="0">
                <a:solidFill>
                  <a:schemeClr val="accent1"/>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 name="TextBox 3"/>
          <p:cNvSpPr txBox="1"/>
          <p:nvPr userDrawn="1"/>
        </p:nvSpPr>
        <p:spPr>
          <a:xfrm>
            <a:off x="0" y="5374637"/>
            <a:ext cx="9143999" cy="954107"/>
          </a:xfrm>
          <a:prstGeom prst="rect">
            <a:avLst/>
          </a:prstGeom>
          <a:noFill/>
        </p:spPr>
        <p:txBody>
          <a:bodyPr wrap="square" rtlCol="0">
            <a:spAutoFit/>
          </a:bodyPr>
          <a:lstStyle/>
          <a:p>
            <a:pPr algn="ctr"/>
            <a:r>
              <a:rPr lang="en-US" sz="1400">
                <a:solidFill>
                  <a:schemeClr val="bg1"/>
                </a:solidFill>
                <a:latin typeface="+mn-lt"/>
              </a:rPr>
              <a:t>Washington</a:t>
            </a:r>
            <a:r>
              <a:rPr lang="en-US" sz="1400" baseline="0">
                <a:solidFill>
                  <a:schemeClr val="bg1"/>
                </a:solidFill>
                <a:latin typeface="+mn-lt"/>
              </a:rPr>
              <a:t> State Department of Health </a:t>
            </a:r>
            <a:r>
              <a:rPr lang="en-US" sz="1400">
                <a:solidFill>
                  <a:schemeClr val="bg1"/>
                </a:solidFill>
                <a:latin typeface="+mn-lt"/>
              </a:rPr>
              <a:t>is committed to providing customers with forms</a:t>
            </a:r>
          </a:p>
          <a:p>
            <a:pPr algn="ctr"/>
            <a:r>
              <a:rPr lang="en-US" sz="1400">
                <a:solidFill>
                  <a:schemeClr val="bg1"/>
                </a:solidFill>
                <a:latin typeface="+mn-lt"/>
              </a:rPr>
              <a:t>and publications in appropriate alternate formats. Requests can be made by calling</a:t>
            </a:r>
          </a:p>
          <a:p>
            <a:pPr algn="ctr"/>
            <a:r>
              <a:rPr lang="en-US" sz="1400">
                <a:solidFill>
                  <a:schemeClr val="bg1"/>
                </a:solidFill>
                <a:latin typeface="+mn-lt"/>
              </a:rPr>
              <a:t>800-525-0127 or by email at </a:t>
            </a:r>
            <a:r>
              <a:rPr lang="en-US" sz="1400" u="none">
                <a:solidFill>
                  <a:schemeClr val="bg1"/>
                </a:solidFill>
                <a:latin typeface="+mn-lt"/>
              </a:rPr>
              <a:t>civil.rights@doh.wa.gov</a:t>
            </a:r>
            <a:r>
              <a:rPr lang="en-US" sz="1400">
                <a:solidFill>
                  <a:schemeClr val="bg1"/>
                </a:solidFill>
                <a:latin typeface="+mn-lt"/>
              </a:rPr>
              <a:t>. TTY users dial 711.</a:t>
            </a:r>
          </a:p>
          <a:p>
            <a:pPr algn="ctr"/>
            <a:endParaRPr lang="en-US" sz="1400">
              <a:solidFill>
                <a:schemeClr val="bg1"/>
              </a:solidFill>
              <a:latin typeface="+mn-lt"/>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95279" y="3890096"/>
            <a:ext cx="2729532" cy="803307"/>
          </a:xfrm>
          <a:prstGeom prst="rect">
            <a:avLst/>
          </a:prstGeom>
          <a:ln>
            <a:noFill/>
          </a:ln>
        </p:spPr>
      </p:pic>
    </p:spTree>
    <p:extLst>
      <p:ext uri="{BB962C8B-B14F-4D97-AF65-F5344CB8AC3E}">
        <p14:creationId xmlns:p14="http://schemas.microsoft.com/office/powerpoint/2010/main" val="2555424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E9BC-DA00-4FF5-BAB7-940D6C98E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81DC5-D271-44A2-86BC-5C4CEC33EF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C1E9C-0DC7-4F75-BF07-45E1139046D0}"/>
              </a:ext>
            </a:extLst>
          </p:cNvPr>
          <p:cNvSpPr>
            <a:spLocks noGrp="1"/>
          </p:cNvSpPr>
          <p:nvPr>
            <p:ph type="dt" sz="half" idx="10"/>
          </p:nvPr>
        </p:nvSpPr>
        <p:spPr/>
        <p:txBody>
          <a:bodyPr/>
          <a:lstStyle/>
          <a:p>
            <a:fld id="{C556C4C8-7A77-4990-BFDF-D3D13828C923}" type="datetimeFigureOut">
              <a:rPr lang="en-US" smtClean="0"/>
              <a:t>7/3/2023</a:t>
            </a:fld>
            <a:endParaRPr lang="en-US"/>
          </a:p>
        </p:txBody>
      </p:sp>
      <p:sp>
        <p:nvSpPr>
          <p:cNvPr id="5" name="Footer Placeholder 4">
            <a:extLst>
              <a:ext uri="{FF2B5EF4-FFF2-40B4-BE49-F238E27FC236}">
                <a16:creationId xmlns:a16="http://schemas.microsoft.com/office/drawing/2014/main" id="{54559E27-13A2-4EBF-9C96-E41C0B354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BF597-2B54-42BB-8B7F-C3623B905B00}"/>
              </a:ext>
            </a:extLst>
          </p:cNvPr>
          <p:cNvSpPr>
            <a:spLocks noGrp="1"/>
          </p:cNvSpPr>
          <p:nvPr>
            <p:ph type="sldNum" sz="quarter" idx="12"/>
          </p:nvPr>
        </p:nvSpPr>
        <p:spPr/>
        <p:txBody>
          <a:bodyPr/>
          <a:lstStyle/>
          <a:p>
            <a:fld id="{8B343C2E-F344-4D45-B060-94E9C6DCFA1F}" type="slidenum">
              <a:rPr lang="en-US" smtClean="0"/>
              <a:t>‹#›</a:t>
            </a:fld>
            <a:endParaRPr lang="en-US"/>
          </a:p>
        </p:txBody>
      </p:sp>
    </p:spTree>
    <p:extLst>
      <p:ext uri="{BB962C8B-B14F-4D97-AF65-F5344CB8AC3E}">
        <p14:creationId xmlns:p14="http://schemas.microsoft.com/office/powerpoint/2010/main" val="344357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1" cy="4572000"/>
          </a:xfrm>
          <a:prstGeom prst="rect">
            <a:avLst/>
          </a:prstGeom>
          <a:effec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895" y="5499956"/>
            <a:ext cx="1996064" cy="587445"/>
          </a:xfrm>
          <a:prstGeom prst="rect">
            <a:avLst/>
          </a:prstGeom>
        </p:spPr>
      </p:pic>
      <p:sp>
        <p:nvSpPr>
          <p:cNvPr id="13" name="Text Placeholder 9"/>
          <p:cNvSpPr>
            <a:spLocks noGrp="1"/>
          </p:cNvSpPr>
          <p:nvPr>
            <p:ph type="body" sz="quarter" idx="11"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4" name="Title 3"/>
          <p:cNvSpPr>
            <a:spLocks noGrp="1"/>
          </p:cNvSpPr>
          <p:nvPr>
            <p:ph type="title" hasCustomPrompt="1"/>
          </p:nvPr>
        </p:nvSpPr>
        <p:spPr>
          <a:xfrm>
            <a:off x="3325091" y="5479576"/>
            <a:ext cx="4862633"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02870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9144001" cy="4572001"/>
          </a:xfrm>
          <a:prstGeom prst="rect">
            <a:avLst/>
          </a:prstGeom>
          <a:effec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895" y="5499956"/>
            <a:ext cx="1996064" cy="587445"/>
          </a:xfrm>
          <a:prstGeom prst="rect">
            <a:avLst/>
          </a:prstGeom>
        </p:spPr>
      </p:pic>
      <p:sp>
        <p:nvSpPr>
          <p:cNvPr id="9" name="Text Placeholder 9"/>
          <p:cNvSpPr>
            <a:spLocks noGrp="1"/>
          </p:cNvSpPr>
          <p:nvPr>
            <p:ph type="body" sz="quarter" idx="11"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3325091" y="5479576"/>
            <a:ext cx="4862633"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79440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9144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895" y="5499956"/>
            <a:ext cx="1996064" cy="587445"/>
          </a:xfrm>
          <a:prstGeom prst="rect">
            <a:avLst/>
          </a:prstGeom>
        </p:spPr>
      </p:pic>
      <p:sp>
        <p:nvSpPr>
          <p:cNvPr id="9" name="Text Placeholder 9"/>
          <p:cNvSpPr>
            <a:spLocks noGrp="1"/>
          </p:cNvSpPr>
          <p:nvPr>
            <p:ph type="body" sz="quarter" idx="12" hasCustomPrompt="1"/>
          </p:nvPr>
        </p:nvSpPr>
        <p:spPr>
          <a:xfrm>
            <a:off x="3325091" y="5897171"/>
            <a:ext cx="4862633"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0" name="Title 3"/>
          <p:cNvSpPr>
            <a:spLocks noGrp="1"/>
          </p:cNvSpPr>
          <p:nvPr>
            <p:ph type="title" hasCustomPrompt="1"/>
          </p:nvPr>
        </p:nvSpPr>
        <p:spPr>
          <a:xfrm>
            <a:off x="3325091" y="5479576"/>
            <a:ext cx="4862633"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60305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908550" y="2239963"/>
            <a:ext cx="2473325"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1817688" y="2239963"/>
            <a:ext cx="248443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8313" y="1115870"/>
            <a:ext cx="9143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8313" y="1539191"/>
            <a:ext cx="9143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1817689" y="4968656"/>
            <a:ext cx="2484436"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901550" y="4966303"/>
            <a:ext cx="2487133"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1817688" y="5402254"/>
            <a:ext cx="2484437"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901551" y="5402060"/>
            <a:ext cx="2487132"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1817688" y="5746218"/>
            <a:ext cx="2484437"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908129" y="5742722"/>
            <a:ext cx="2484437"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19"/>
            <a:ext cx="9144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39033531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3028950" y="6356350"/>
            <a:ext cx="30861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672" r:id="rId1"/>
    <p:sldLayoutId id="2147483733" r:id="rId2"/>
    <p:sldLayoutId id="2147483737" r:id="rId3"/>
    <p:sldLayoutId id="2147483734" r:id="rId4"/>
    <p:sldLayoutId id="2147483735" r:id="rId5"/>
    <p:sldLayoutId id="2147483736" r:id="rId6"/>
    <p:sldLayoutId id="2147483740" r:id="rId7"/>
    <p:sldLayoutId id="2147483666" r:id="rId8"/>
    <p:sldLayoutId id="2147483673" r:id="rId9"/>
    <p:sldLayoutId id="2147483719" r:id="rId10"/>
    <p:sldLayoutId id="2147483674" r:id="rId11"/>
    <p:sldLayoutId id="2147483720" r:id="rId12"/>
    <p:sldLayoutId id="2147483721" r:id="rId13"/>
    <p:sldLayoutId id="2147483675" r:id="rId14"/>
    <p:sldLayoutId id="2147483744" r:id="rId15"/>
    <p:sldLayoutId id="2147483665" r:id="rId16"/>
    <p:sldLayoutId id="2147483677" r:id="rId17"/>
    <p:sldLayoutId id="2147483741" r:id="rId18"/>
    <p:sldLayoutId id="2147483692" r:id="rId19"/>
    <p:sldLayoutId id="2147483696" r:id="rId20"/>
    <p:sldLayoutId id="2147483694" r:id="rId21"/>
    <p:sldLayoutId id="2147483695" r:id="rId22"/>
    <p:sldLayoutId id="2147483739" r:id="rId23"/>
    <p:sldLayoutId id="2147483743" r:id="rId24"/>
    <p:sldLayoutId id="2147483702" r:id="rId25"/>
    <p:sldLayoutId id="2147483725" r:id="rId26"/>
    <p:sldLayoutId id="2147483726" r:id="rId27"/>
    <p:sldLayoutId id="2147483727" r:id="rId28"/>
    <p:sldLayoutId id="2147483728" r:id="rId29"/>
    <p:sldLayoutId id="2147483730" r:id="rId30"/>
    <p:sldLayoutId id="2147483731" r:id="rId31"/>
    <p:sldLayoutId id="2147483732" r:id="rId32"/>
    <p:sldLayoutId id="2147483703" r:id="rId33"/>
    <p:sldLayoutId id="2147483704" r:id="rId34"/>
    <p:sldLayoutId id="2147483705" r:id="rId35"/>
    <p:sldLayoutId id="2147483669" r:id="rId36"/>
    <p:sldLayoutId id="2147483706" r:id="rId37"/>
    <p:sldLayoutId id="2147483707" r:id="rId38"/>
    <p:sldLayoutId id="2147483712" r:id="rId39"/>
    <p:sldLayoutId id="2147483711" r:id="rId40"/>
    <p:sldLayoutId id="2147483713" r:id="rId41"/>
    <p:sldLayoutId id="2147483742" r:id="rId42"/>
    <p:sldLayoutId id="2147483714" r:id="rId43"/>
    <p:sldLayoutId id="2147483715" r:id="rId44"/>
    <p:sldLayoutId id="2147483738" r:id="rId45"/>
    <p:sldLayoutId id="2147483667" r:id="rId46"/>
    <p:sldLayoutId id="2147483716" r:id="rId47"/>
    <p:sldLayoutId id="2147483724" r:id="rId48"/>
    <p:sldLayoutId id="2147483718" r:id="rId49"/>
    <p:sldLayoutId id="2147483717" r:id="rId50"/>
    <p:sldLayoutId id="2147483693" r:id="rId51"/>
    <p:sldLayoutId id="2147483747" r:id="rId52"/>
    <p:sldLayoutId id="2147483748" r:id="rId53"/>
    <p:sldLayoutId id="2147483668" r:id="rId54"/>
    <p:sldLayoutId id="2147483749" r:id="rId55"/>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iosh/npptl/topics/respirators/disp_part/default.html" TargetMode="External"/><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HAI-FitTest@doh.wa.gov" TargetMode="External"/><Relationship Id="rId2" Type="http://schemas.openxmlformats.org/officeDocument/2006/relationships/hyperlink" Target="https://gcc02.safelinks.protection.outlook.com/?url=https%3A%2F%2Fwww.lni.wa.gov%2Fsafety-health%2Fpreventing-injuries-illnesses%2Frequest-consultation%2F&amp;data=04%7C01%7CStella.Daniels%40doh.wa.gov%7C74f05b1c4cfd4e6180f508d90672f96d%7C11d0e217264e400a8ba057dcc127d72d%7C0%7C0%7C637547913139408820%7CUnknown%7CTWFpbGZsb3d8eyJWIjoiMC4wLjAwMDAiLCJQIjoiV2luMzIiLCJBTiI6Ik1haWwiLCJXVCI6Mn0%3D%7C1000&amp;sdata=50mPCyWpTOdhI%2FnFOSU0ayWW1sADRnZGe3dXn45gfHc%3D&amp;reserved=0" TargetMode="Externa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niosh/npptl/pdfs/facialhairwmask11282017-508.pdf" TargetMode="External"/><Relationship Id="rId2" Type="http://schemas.openxmlformats.org/officeDocument/2006/relationships/image" Target="../media/image24.png"/><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multimedia.3m.com/mws/media/811783O/1860-and-1860s-wear-it-right-poster.pdf" TargetMode="External"/><Relationship Id="rId2" Type="http://schemas.openxmlformats.org/officeDocument/2006/relationships/image" Target="../media/image26.png"/><Relationship Id="rId1" Type="http://schemas.openxmlformats.org/officeDocument/2006/relationships/slideLayout" Target="../slideLayouts/slideLayout5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multimedia.3m.com/mws/media/827914O/3m-wear-it-right-aura-particulate-resp-english-poster.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3.xml"/><Relationship Id="rId4" Type="http://schemas.openxmlformats.org/officeDocument/2006/relationships/hyperlink" Target="https://www.halyardhealth.com/wp-content/uploads/c15445_respirator_fit_test_instructions_brochure.pdf#:~:text=To%20User%20Seal%20Check%20a,her%20face%20and%20the%20respirato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niosh/docs/2018-130/pdfs/2018-130.pdf" TargetMode="External"/><Relationship Id="rId2" Type="http://schemas.openxmlformats.org/officeDocument/2006/relationships/image" Target="../media/image40.png"/><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hyperlink" Target="https://ohsonline.com/articles/2020/06/01/the-eyes-are-a-gateway-for-covid19-safety-eyewear-can-help.aspx" TargetMode="External"/><Relationship Id="rId2" Type="http://schemas.openxmlformats.org/officeDocument/2006/relationships/image" Target="../media/image50.jpeg"/><Relationship Id="rId1" Type="http://schemas.openxmlformats.org/officeDocument/2006/relationships/slideLayout" Target="../slideLayouts/slideLayout19.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3.xml"/><Relationship Id="rId5" Type="http://schemas.openxmlformats.org/officeDocument/2006/relationships/image" Target="../media/image55.jpe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coronavirus/2019-ncov/downloads/hcp/fs-respirator-on-off.pdf" TargetMode="External"/><Relationship Id="rId2" Type="http://schemas.openxmlformats.org/officeDocument/2006/relationships/image" Target="../media/image56.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hyperlink" Target="https://lni.wa.gov/safety-health/safety-training-materials/training-kits" TargetMode="External"/><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hyperlink" Target="https://www.vdh.virginia.gov/emergency-preparedness/n95-respiratory-fit-testing-train-the-trainer/" TargetMode="External"/><Relationship Id="rId2" Type="http://schemas.openxmlformats.org/officeDocument/2006/relationships/image" Target="../media/image58.jpeg"/><Relationship Id="rId1" Type="http://schemas.openxmlformats.org/officeDocument/2006/relationships/slideLayout" Target="../slideLayouts/slideLayout19.xml"/><Relationship Id="rId5" Type="http://schemas.openxmlformats.org/officeDocument/2006/relationships/hyperlink" Target="https://www.ucdavis.edu/news/volunteers-sought-fit-test-n95-masks" TargetMode="External"/><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9.xml"/><Relationship Id="rId5" Type="http://schemas.openxmlformats.org/officeDocument/2006/relationships/hyperlink" Target="https://www.vdh.virginia.gov/emergency-preparedness/n95-respiratory-fit-testing-train-the-trainer/" TargetMode="External"/><Relationship Id="rId4" Type="http://schemas.openxmlformats.org/officeDocument/2006/relationships/hyperlink" Target="https://www.youtube.com/watch?v=PthSES4O9d8"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PthSES4O9d8" TargetMode="External"/><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s://www.vdh.virginia.gov/emergency-preparedness/n95-respiratory-fit-testing-train-the-traine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hyperlink" Target="https://blogs.cdc.gov/niosh-science-blog/2018/01/04/respirators-public-use/" TargetMode="External"/><Relationship Id="rId2" Type="http://schemas.openxmlformats.org/officeDocument/2006/relationships/image" Target="../media/image64.png"/><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8" Type="http://schemas.openxmlformats.org/officeDocument/2006/relationships/hyperlink" Target="https://doh.wa.gov/sites/default/files/2022-02/420-380-DonningAndDoffingPPE.pdf" TargetMode="External"/><Relationship Id="rId13" Type="http://schemas.openxmlformats.org/officeDocument/2006/relationships/hyperlink" Target="https://www.youtube.com/watch?v=pGXiUyAoEd8" TargetMode="External"/><Relationship Id="rId3" Type="http://schemas.openxmlformats.org/officeDocument/2006/relationships/hyperlink" Target="https://multimedia.3m.com/mws/media/811783O/1860-and-1860s-wear-it-right-poster.pdf" TargetMode="External"/><Relationship Id="rId7" Type="http://schemas.openxmlformats.org/officeDocument/2006/relationships/hyperlink" Target="https://www.cdc.gov/niosh/npptl/topics/respirators/disp_part/n95list1.html" TargetMode="External"/><Relationship Id="rId12" Type="http://schemas.openxmlformats.org/officeDocument/2006/relationships/hyperlink" Target="https://blogs.cdc.gov/niosh-science-blog/2018/01/04/respirators-public-use/" TargetMode="External"/><Relationship Id="rId2" Type="http://schemas.openxmlformats.org/officeDocument/2006/relationships/hyperlink" Target="https://www.doh.wa.gov/Portals/1/Documents/1600/coronavirus/COVID19InfectionControlForAerosolGeneratingProcedures.pdf" TargetMode="External"/><Relationship Id="rId1" Type="http://schemas.openxmlformats.org/officeDocument/2006/relationships/slideLayout" Target="../slideLayouts/slideLayout19.xml"/><Relationship Id="rId6" Type="http://schemas.openxmlformats.org/officeDocument/2006/relationships/hyperlink" Target="https://www.halyardhealth.com/wp-content/uploads/c15445_respirator_fit_test_instructions_brochure.pdf#:~:text=To%20User%20Seal%20Check%20a,her%20face%20and%20the%20respirator" TargetMode="External"/><Relationship Id="rId11" Type="http://schemas.openxmlformats.org/officeDocument/2006/relationships/hyperlink" Target="https://www.cdc.gov/niosh/npptl/pdfs/facialhairwmask11282017-508.pdf" TargetMode="External"/><Relationship Id="rId5" Type="http://schemas.openxmlformats.org/officeDocument/2006/relationships/hyperlink" Target="https://www.byd.care/products/n95-respirator" TargetMode="External"/><Relationship Id="rId10" Type="http://schemas.openxmlformats.org/officeDocument/2006/relationships/hyperlink" Target="https://www.cdc.gov/niosh/docs/2018-130/pdfs/2018-130.pdf" TargetMode="External"/><Relationship Id="rId4" Type="http://schemas.openxmlformats.org/officeDocument/2006/relationships/hyperlink" Target="https://multimedia.3m.com/mws/media/827914O/3m-wear-it-right-aura-particulate-resp-english-poster.pdf" TargetMode="External"/><Relationship Id="rId9" Type="http://schemas.openxmlformats.org/officeDocument/2006/relationships/hyperlink" Target="https://www.cdc.gov/coronavirus/2019-ncov/downloads/hcp/fs-respirator-on-off.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3" Type="http://schemas.openxmlformats.org/officeDocument/2006/relationships/hyperlink" Target="https://www.osha.gov/laws-regs/regulations/standardnumber/1910/1910.134" TargetMode="External"/><Relationship Id="rId2" Type="http://schemas.openxmlformats.org/officeDocument/2006/relationships/hyperlink" Target="https://www.lni.wa.gov/safety-health/safety-rules/chapter-pdfs/WAC296-842.pdf" TargetMode="External"/><Relationship Id="rId1" Type="http://schemas.openxmlformats.org/officeDocument/2006/relationships/slideLayout" Target="../slideLayouts/slideLayout19.xml"/><Relationship Id="rId4" Type="http://schemas.openxmlformats.org/officeDocument/2006/relationships/hyperlink" Target="https://www.cdc.gov/niosh/npptl/topics/respirators/disp_part/default.html"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hyperlink" Target="https://apps.leg.wa.gov/wac/default.aspx?cite=296-842"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78387" y="6092735"/>
            <a:ext cx="4862633" cy="472352"/>
          </a:xfrm>
        </p:spPr>
        <p:txBody>
          <a:bodyPr vert="horz" lIns="91440" tIns="45720" rIns="91440" bIns="45720" rtlCol="0" anchor="t">
            <a:noAutofit/>
          </a:bodyPr>
          <a:lstStyle/>
          <a:p>
            <a:pPr>
              <a:spcAft>
                <a:spcPts val="200"/>
              </a:spcAft>
            </a:pPr>
            <a:r>
              <a:rPr lang="en-US" sz="800">
                <a:latin typeface="Century Gothic"/>
              </a:rPr>
              <a:t>Healthcare-Associated Infections and Antimicrobial Resistance Section</a:t>
            </a:r>
          </a:p>
          <a:p>
            <a:pPr>
              <a:spcAft>
                <a:spcPts val="200"/>
              </a:spcAft>
            </a:pPr>
            <a:r>
              <a:rPr lang="en-US" sz="800">
                <a:latin typeface="Century Gothic"/>
              </a:rPr>
              <a:t>Office of Communicable Disease Epidemiology</a:t>
            </a:r>
          </a:p>
          <a:p>
            <a:pPr>
              <a:spcAft>
                <a:spcPts val="200"/>
              </a:spcAft>
            </a:pPr>
            <a:r>
              <a:rPr lang="en-US" sz="800">
                <a:latin typeface="Century Gothic"/>
              </a:rPr>
              <a:t>Disease Control and Health Statistics Division</a:t>
            </a:r>
          </a:p>
          <a:p>
            <a:pPr>
              <a:spcAft>
                <a:spcPts val="200"/>
              </a:spcAft>
            </a:pPr>
            <a:endParaRPr lang="en-US" sz="800">
              <a:latin typeface="Century Gothic"/>
            </a:endParaRPr>
          </a:p>
        </p:txBody>
      </p:sp>
      <p:sp>
        <p:nvSpPr>
          <p:cNvPr id="3" name="Title 2"/>
          <p:cNvSpPr>
            <a:spLocks noGrp="1"/>
          </p:cNvSpPr>
          <p:nvPr>
            <p:ph type="title"/>
          </p:nvPr>
        </p:nvSpPr>
        <p:spPr>
          <a:xfrm>
            <a:off x="3378387" y="5234814"/>
            <a:ext cx="5765613" cy="417595"/>
          </a:xfrm>
        </p:spPr>
        <p:txBody>
          <a:bodyPr/>
          <a:lstStyle/>
          <a:p>
            <a:r>
              <a:rPr lang="en-US" sz="2800">
                <a:latin typeface="Century Gothic"/>
              </a:rPr>
              <a:t>Respiratory Protection Program – LTC N95 user training Template </a:t>
            </a:r>
            <a:endParaRPr lang="en-US" sz="2800"/>
          </a:p>
        </p:txBody>
      </p:sp>
      <p:sp>
        <p:nvSpPr>
          <p:cNvPr id="4" name="TextBox 3">
            <a:extLst>
              <a:ext uri="{FF2B5EF4-FFF2-40B4-BE49-F238E27FC236}">
                <a16:creationId xmlns:a16="http://schemas.microsoft.com/office/drawing/2014/main" id="{049040EA-0FC2-4259-945C-6A2B928E2000}"/>
              </a:ext>
            </a:extLst>
          </p:cNvPr>
          <p:cNvSpPr txBox="1"/>
          <p:nvPr/>
        </p:nvSpPr>
        <p:spPr>
          <a:xfrm>
            <a:off x="1003177" y="6294268"/>
            <a:ext cx="1846555" cy="261610"/>
          </a:xfrm>
          <a:prstGeom prst="rect">
            <a:avLst/>
          </a:prstGeom>
          <a:noFill/>
        </p:spPr>
        <p:txBody>
          <a:bodyPr wrap="square" rtlCol="0">
            <a:spAutoFit/>
          </a:bodyPr>
          <a:lstStyle/>
          <a:p>
            <a:r>
              <a:rPr lang="en-US" sz="1100"/>
              <a:t>DOH 422-223     June 2023</a:t>
            </a:r>
          </a:p>
        </p:txBody>
      </p:sp>
    </p:spTree>
    <p:extLst>
      <p:ext uri="{BB962C8B-B14F-4D97-AF65-F5344CB8AC3E}">
        <p14:creationId xmlns:p14="http://schemas.microsoft.com/office/powerpoint/2010/main" val="389582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499876E-DAB2-454C-A1AF-597360A47EE0}"/>
              </a:ext>
            </a:extLst>
          </p:cNvPr>
          <p:cNvSpPr txBox="1">
            <a:spLocks/>
          </p:cNvSpPr>
          <p:nvPr/>
        </p:nvSpPr>
        <p:spPr>
          <a:xfrm>
            <a:off x="-1" y="3229980"/>
            <a:ext cx="9135687" cy="1111250"/>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dirty="0">
                <a:latin typeface="Century Gothic"/>
              </a:rPr>
              <a:t>WHAT IS THE N95 RESPIRATOR AND WHAT DOES IT DO?</a:t>
            </a:r>
          </a:p>
        </p:txBody>
      </p:sp>
      <p:sp>
        <p:nvSpPr>
          <p:cNvPr id="5" name="Title 2">
            <a:extLst>
              <a:ext uri="{FF2B5EF4-FFF2-40B4-BE49-F238E27FC236}">
                <a16:creationId xmlns:a16="http://schemas.microsoft.com/office/drawing/2014/main" id="{B9BADD9C-5EC9-4C69-97D3-229544681D8F}"/>
              </a:ext>
            </a:extLst>
          </p:cNvPr>
          <p:cNvSpPr txBox="1">
            <a:spLocks/>
          </p:cNvSpPr>
          <p:nvPr/>
        </p:nvSpPr>
        <p:spPr>
          <a:xfrm>
            <a:off x="10450" y="2256441"/>
            <a:ext cx="9135687" cy="75116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sz="3300" dirty="0">
                <a:latin typeface="Century Gothic"/>
              </a:rPr>
              <a:t>Particulate Filtering Facepiece Respirators</a:t>
            </a:r>
          </a:p>
        </p:txBody>
      </p:sp>
    </p:spTree>
    <p:extLst>
      <p:ext uri="{BB962C8B-B14F-4D97-AF65-F5344CB8AC3E}">
        <p14:creationId xmlns:p14="http://schemas.microsoft.com/office/powerpoint/2010/main" val="211622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p:txBody>
          <a:bodyPr vert="horz" lIns="91440" tIns="45720" rIns="91440" bIns="45720" rtlCol="0" anchor="t">
            <a:normAutofit lnSpcReduction="10000"/>
          </a:bodyPr>
          <a:lstStyle/>
          <a:p>
            <a:pPr>
              <a:spcBef>
                <a:spcPts val="1000"/>
              </a:spcBef>
            </a:pPr>
            <a:r>
              <a:rPr lang="en-US" sz="2200" dirty="0">
                <a:latin typeface="Calibri" panose="020F0502020204030204" pitchFamily="34" charset="0"/>
                <a:ea typeface="+mn-lt"/>
                <a:cs typeface="Calibri" panose="020F0502020204030204" pitchFamily="34" charset="0"/>
              </a:rPr>
              <a:t>What does the N95 respirator do?</a:t>
            </a:r>
          </a:p>
          <a:p>
            <a:pPr marL="518795" lvl="1">
              <a:spcBef>
                <a:spcPts val="500"/>
              </a:spcBef>
            </a:pPr>
            <a:r>
              <a:rPr lang="en-US" sz="2000" dirty="0">
                <a:latin typeface="Calibri" panose="020F0502020204030204" pitchFamily="34" charset="0"/>
                <a:ea typeface="+mn-lt"/>
                <a:cs typeface="Calibri" panose="020F0502020204030204" pitchFamily="34" charset="0"/>
              </a:rPr>
              <a:t>It is a tight-fitting respirator. When used properly, it filters out 95% of the hazardous particles in the air.</a:t>
            </a:r>
          </a:p>
          <a:p>
            <a:pPr marL="747395" lvl="2">
              <a:spcBef>
                <a:spcPts val="500"/>
              </a:spcBef>
            </a:pPr>
            <a:r>
              <a:rPr lang="en-US" sz="1800" dirty="0">
                <a:latin typeface="Calibri" panose="020F0502020204030204" pitchFamily="34" charset="0"/>
                <a:ea typeface="+mn-lt"/>
                <a:cs typeface="Calibri" panose="020F0502020204030204" pitchFamily="34" charset="0"/>
              </a:rPr>
              <a:t>If it does not fit tightly against your face, it will not protect you.</a:t>
            </a:r>
          </a:p>
          <a:p>
            <a:pPr marL="747395" lvl="2">
              <a:spcBef>
                <a:spcPts val="500"/>
              </a:spcBef>
            </a:pPr>
            <a:r>
              <a:rPr lang="en-US" sz="1800" dirty="0">
                <a:latin typeface="Calibri" panose="020F0502020204030204" pitchFamily="34" charset="0"/>
                <a:ea typeface="+mn-lt"/>
                <a:cs typeface="Calibri" panose="020F0502020204030204" pitchFamily="34" charset="0"/>
              </a:rPr>
              <a:t>Examples of respiratory hazards: COVID-19, aerosolized flu, measles, etc. </a:t>
            </a:r>
          </a:p>
          <a:p>
            <a:pPr marL="518795" lvl="1">
              <a:spcBef>
                <a:spcPts val="500"/>
              </a:spcBef>
            </a:pPr>
            <a:endParaRPr lang="en-US" dirty="0">
              <a:latin typeface="Calibri" panose="020F0502020204030204" pitchFamily="34" charset="0"/>
              <a:ea typeface="+mn-lt"/>
              <a:cs typeface="Calibri" panose="020F0502020204030204" pitchFamily="34" charset="0"/>
            </a:endParaRPr>
          </a:p>
          <a:p>
            <a:pPr>
              <a:spcBef>
                <a:spcPts val="1000"/>
              </a:spcBef>
            </a:pPr>
            <a:r>
              <a:rPr lang="en-US" sz="2200" dirty="0">
                <a:latin typeface="Calibri" panose="020F0502020204030204" pitchFamily="34" charset="0"/>
                <a:ea typeface="+mn-lt"/>
                <a:cs typeface="Calibri" panose="020F0502020204030204" pitchFamily="34" charset="0"/>
              </a:rPr>
              <a:t>What the N95 </a:t>
            </a:r>
            <a:r>
              <a:rPr lang="en-US" sz="2200" b="1" u="sng" dirty="0">
                <a:latin typeface="Calibri" panose="020F0502020204030204" pitchFamily="34" charset="0"/>
                <a:ea typeface="+mn-lt"/>
                <a:cs typeface="Calibri" panose="020F0502020204030204" pitchFamily="34" charset="0"/>
              </a:rPr>
              <a:t>cannot</a:t>
            </a:r>
            <a:r>
              <a:rPr lang="en-US" sz="2200" dirty="0">
                <a:latin typeface="Calibri" panose="020F0502020204030204" pitchFamily="34" charset="0"/>
                <a:ea typeface="+mn-lt"/>
                <a:cs typeface="Calibri" panose="020F0502020204030204" pitchFamily="34" charset="0"/>
              </a:rPr>
              <a:t> do:</a:t>
            </a:r>
          </a:p>
          <a:p>
            <a:pPr marL="518795" lvl="1">
              <a:spcBef>
                <a:spcPts val="500"/>
              </a:spcBef>
            </a:pPr>
            <a:r>
              <a:rPr lang="en-US" sz="2000" dirty="0">
                <a:latin typeface="Calibri" panose="020F0502020204030204" pitchFamily="34" charset="0"/>
                <a:ea typeface="+mn-lt"/>
                <a:cs typeface="Calibri" panose="020F0502020204030204" pitchFamily="34" charset="0"/>
              </a:rPr>
              <a:t>It cannot provide additional oxygen. It only filters (purifies) air you breathe.</a:t>
            </a:r>
          </a:p>
          <a:p>
            <a:pPr marL="518795" lvl="1">
              <a:spcBef>
                <a:spcPts val="500"/>
              </a:spcBef>
            </a:pPr>
            <a:r>
              <a:rPr lang="en-US" sz="2000" dirty="0">
                <a:latin typeface="Calibri" panose="020F0502020204030204" pitchFamily="34" charset="0"/>
                <a:ea typeface="+mn-lt"/>
                <a:cs typeface="Calibri" panose="020F0502020204030204" pitchFamily="34" charset="0"/>
              </a:rPr>
              <a:t>It cannot protect you from vapors or gases. Vapors and gases can pass through the N95 filter.</a:t>
            </a:r>
          </a:p>
          <a:p>
            <a:pPr marL="518795" lvl="1">
              <a:spcBef>
                <a:spcPts val="500"/>
              </a:spcBef>
            </a:pPr>
            <a:r>
              <a:rPr lang="en-US" sz="2000" dirty="0">
                <a:latin typeface="Calibri" panose="020F0502020204030204" pitchFamily="34" charset="0"/>
                <a:ea typeface="+mn-lt"/>
                <a:cs typeface="Calibri" panose="020F0502020204030204" pitchFamily="34" charset="0"/>
              </a:rPr>
              <a:t>It cannot protect you if oil is present in the air. Oil changes how the N95 filter works. For oils, choose a different type of respirator (for examp</a:t>
            </a:r>
            <a:r>
              <a:rPr lang="en-US" dirty="0">
                <a:latin typeface="Calibri" panose="020F0502020204030204" pitchFamily="34" charset="0"/>
                <a:ea typeface="+mn-lt"/>
                <a:cs typeface="Calibri" panose="020F0502020204030204" pitchFamily="34" charset="0"/>
              </a:rPr>
              <a:t>le</a:t>
            </a:r>
            <a:r>
              <a:rPr lang="en-US" sz="2000" dirty="0">
                <a:latin typeface="Calibri" panose="020F0502020204030204" pitchFamily="34" charset="0"/>
                <a:ea typeface="+mn-lt"/>
                <a:cs typeface="Calibri" panose="020F0502020204030204" pitchFamily="34" charset="0"/>
              </a:rPr>
              <a:t>, P95 or P100). </a:t>
            </a:r>
          </a:p>
          <a:p>
            <a:pPr marL="518795" lvl="1">
              <a:spcBef>
                <a:spcPts val="500"/>
              </a:spcBef>
            </a:pPr>
            <a:endParaRPr lang="en-US" dirty="0">
              <a:latin typeface="Calibri" panose="020F0502020204030204" pitchFamily="34" charset="0"/>
              <a:ea typeface="+mn-lt"/>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a:ea typeface="+mj-lt"/>
                <a:cs typeface="+mj-lt"/>
              </a:rPr>
              <a:t>N95 Respirator</a:t>
            </a:r>
            <a:endParaRPr lang="en-US" sz="3600"/>
          </a:p>
        </p:txBody>
      </p:sp>
    </p:spTree>
    <p:extLst>
      <p:ext uri="{BB962C8B-B14F-4D97-AF65-F5344CB8AC3E}">
        <p14:creationId xmlns:p14="http://schemas.microsoft.com/office/powerpoint/2010/main" val="427501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a:xfrm>
            <a:off x="881370" y="1635635"/>
            <a:ext cx="3331760" cy="1118229"/>
          </a:xfrm>
        </p:spPr>
        <p:txBody>
          <a:bodyPr vert="horz" lIns="91440" tIns="45720" rIns="91440" bIns="45720" rtlCol="0" anchor="t">
            <a:normAutofit/>
          </a:bodyPr>
          <a:lstStyle/>
          <a:p>
            <a:pPr>
              <a:spcBef>
                <a:spcPts val="1000"/>
              </a:spcBef>
            </a:pPr>
            <a:r>
              <a:rPr lang="en-US" sz="2200" dirty="0">
                <a:latin typeface="Calibri" panose="020F0502020204030204" pitchFamily="34" charset="0"/>
                <a:ea typeface="+mn-lt"/>
                <a:cs typeface="Calibri" panose="020F0502020204030204" pitchFamily="34" charset="0"/>
              </a:rPr>
              <a:t>The N95 respirator fits snugly on your face without any gaps.</a:t>
            </a:r>
          </a:p>
        </p:txBody>
      </p:sp>
      <p:sp>
        <p:nvSpPr>
          <p:cNvPr id="2" name="Title 1">
            <a:extLst>
              <a:ext uri="{FF2B5EF4-FFF2-40B4-BE49-F238E27FC236}">
                <a16:creationId xmlns:a16="http://schemas.microsoft.com/office/drawing/2014/main" id="{E5472695-3BA7-4E11-A782-754870B1A8EE}"/>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r>
              <a:rPr lang="en-US" sz="3600">
                <a:ea typeface="+mj-lt"/>
                <a:cs typeface="+mj-lt"/>
              </a:rPr>
              <a:t>N95 Respirator vs. Mask</a:t>
            </a:r>
            <a:endParaRPr lang="en-US" sz="3600"/>
          </a:p>
        </p:txBody>
      </p:sp>
      <p:grpSp>
        <p:nvGrpSpPr>
          <p:cNvPr id="21" name="Group 20">
            <a:extLst>
              <a:ext uri="{FF2B5EF4-FFF2-40B4-BE49-F238E27FC236}">
                <a16:creationId xmlns:a16="http://schemas.microsoft.com/office/drawing/2014/main" id="{EA180FBC-2250-2D71-E99F-A2912C9A13CD}"/>
              </a:ext>
            </a:extLst>
          </p:cNvPr>
          <p:cNvGrpSpPr/>
          <p:nvPr/>
        </p:nvGrpSpPr>
        <p:grpSpPr>
          <a:xfrm>
            <a:off x="5109955" y="2821236"/>
            <a:ext cx="2961138" cy="3417611"/>
            <a:chOff x="4944593" y="2929670"/>
            <a:chExt cx="3020670" cy="3507160"/>
          </a:xfrm>
        </p:grpSpPr>
        <p:sp>
          <p:nvSpPr>
            <p:cNvPr id="24" name="Rectangle 23">
              <a:extLst>
                <a:ext uri="{FF2B5EF4-FFF2-40B4-BE49-F238E27FC236}">
                  <a16:creationId xmlns:a16="http://schemas.microsoft.com/office/drawing/2014/main" id="{875066FC-40DC-4576-8054-EA25694B7A74}"/>
                </a:ext>
              </a:extLst>
            </p:cNvPr>
            <p:cNvSpPr/>
            <p:nvPr/>
          </p:nvSpPr>
          <p:spPr>
            <a:xfrm>
              <a:off x="4944593" y="2929670"/>
              <a:ext cx="3020670" cy="350715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Photo: Left: Male with surgical mask with red arrows towards gap. Text: Does not fit tightlym allows air to flow in and out of the mask">
              <a:extLst>
                <a:ext uri="{FF2B5EF4-FFF2-40B4-BE49-F238E27FC236}">
                  <a16:creationId xmlns:a16="http://schemas.microsoft.com/office/drawing/2014/main" id="{73481E1A-0D87-4965-B470-E1A2883AD018}"/>
                </a:ext>
              </a:extLst>
            </p:cNvPr>
            <p:cNvGrpSpPr/>
            <p:nvPr/>
          </p:nvGrpSpPr>
          <p:grpSpPr>
            <a:xfrm>
              <a:off x="5191794" y="2932216"/>
              <a:ext cx="2526267" cy="3504614"/>
              <a:chOff x="3221724" y="2745742"/>
              <a:chExt cx="2526267" cy="3504614"/>
            </a:xfrm>
          </p:grpSpPr>
          <p:sp>
            <p:nvSpPr>
              <p:cNvPr id="5" name="TextBox 4">
                <a:extLst>
                  <a:ext uri="{FF2B5EF4-FFF2-40B4-BE49-F238E27FC236}">
                    <a16:creationId xmlns:a16="http://schemas.microsoft.com/office/drawing/2014/main" id="{2DF67C63-60D4-4DCE-AA21-A43F07F51C52}"/>
                  </a:ext>
                </a:extLst>
              </p:cNvPr>
              <p:cNvSpPr txBox="1"/>
              <p:nvPr/>
            </p:nvSpPr>
            <p:spPr>
              <a:xfrm>
                <a:off x="3242271" y="6034912"/>
                <a:ext cx="2357009" cy="215444"/>
              </a:xfrm>
              <a:prstGeom prst="rect">
                <a:avLst/>
              </a:prstGeom>
              <a:noFill/>
            </p:spPr>
            <p:txBody>
              <a:bodyPr wrap="square" rtlCol="0">
                <a:spAutoFit/>
              </a:bodyPr>
              <a:lstStyle/>
              <a:p>
                <a:r>
                  <a:rPr lang="en-US" sz="800"/>
                  <a:t>Products.halyardhealth.com</a:t>
                </a:r>
              </a:p>
            </p:txBody>
          </p:sp>
          <p:grpSp>
            <p:nvGrpSpPr>
              <p:cNvPr id="6" name="Group 5">
                <a:extLst>
                  <a:ext uri="{FF2B5EF4-FFF2-40B4-BE49-F238E27FC236}">
                    <a16:creationId xmlns:a16="http://schemas.microsoft.com/office/drawing/2014/main" id="{26EDB14B-80EA-4D09-973E-BF702772684C}"/>
                  </a:ext>
                </a:extLst>
              </p:cNvPr>
              <p:cNvGrpSpPr/>
              <p:nvPr/>
            </p:nvGrpSpPr>
            <p:grpSpPr>
              <a:xfrm>
                <a:off x="3221724" y="2745742"/>
                <a:ext cx="2526267" cy="3323708"/>
                <a:chOff x="1212344" y="2793243"/>
                <a:chExt cx="2526267" cy="3323708"/>
              </a:xfrm>
            </p:grpSpPr>
            <p:pic>
              <p:nvPicPr>
                <p:cNvPr id="7" name="Picture 6">
                  <a:extLst>
                    <a:ext uri="{FF2B5EF4-FFF2-40B4-BE49-F238E27FC236}">
                      <a16:creationId xmlns:a16="http://schemas.microsoft.com/office/drawing/2014/main" id="{FEA4F6A4-1EE3-4706-AAB4-868F94D7C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3479" y="3144069"/>
                  <a:ext cx="2449289" cy="2449289"/>
                </a:xfrm>
                <a:prstGeom prst="rect">
                  <a:avLst/>
                </a:prstGeom>
              </p:spPr>
            </p:pic>
            <p:cxnSp>
              <p:nvCxnSpPr>
                <p:cNvPr id="8" name="Straight Arrow Connector 7">
                  <a:extLst>
                    <a:ext uri="{FF2B5EF4-FFF2-40B4-BE49-F238E27FC236}">
                      <a16:creationId xmlns:a16="http://schemas.microsoft.com/office/drawing/2014/main" id="{DE84CE8C-0C7B-4199-B3C3-73329CBB0AB3}"/>
                    </a:ext>
                  </a:extLst>
                </p:cNvPr>
                <p:cNvCxnSpPr>
                  <a:cxnSpLocks/>
                </p:cNvCxnSpPr>
                <p:nvPr/>
              </p:nvCxnSpPr>
              <p:spPr>
                <a:xfrm>
                  <a:off x="1994141" y="4405747"/>
                  <a:ext cx="343948" cy="942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F129398-52AF-4C90-9061-B027BF8E4ADE}"/>
                    </a:ext>
                  </a:extLst>
                </p:cNvPr>
                <p:cNvCxnSpPr>
                  <a:cxnSpLocks/>
                </p:cNvCxnSpPr>
                <p:nvPr/>
              </p:nvCxnSpPr>
              <p:spPr>
                <a:xfrm flipV="1">
                  <a:off x="2266784" y="4926624"/>
                  <a:ext cx="201483" cy="2400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400DC5-7678-4EC2-BCD2-CD209B8D3530}"/>
                    </a:ext>
                  </a:extLst>
                </p:cNvPr>
                <p:cNvCxnSpPr>
                  <a:cxnSpLocks/>
                </p:cNvCxnSpPr>
                <p:nvPr/>
              </p:nvCxnSpPr>
              <p:spPr>
                <a:xfrm>
                  <a:off x="2278866" y="3770059"/>
                  <a:ext cx="139607" cy="2984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43746E1-CB62-4412-8087-37100804BBB7}"/>
                    </a:ext>
                  </a:extLst>
                </p:cNvPr>
                <p:cNvSpPr txBox="1"/>
                <p:nvPr/>
              </p:nvSpPr>
              <p:spPr>
                <a:xfrm>
                  <a:off x="1212344" y="5580021"/>
                  <a:ext cx="2526267" cy="536930"/>
                </a:xfrm>
                <a:prstGeom prst="rect">
                  <a:avLst/>
                </a:prstGeom>
                <a:noFill/>
              </p:spPr>
              <p:txBody>
                <a:bodyPr wrap="square" lIns="91440" tIns="45720" rIns="91440" bIns="45720" rtlCol="0" anchor="t">
                  <a:spAutoFit/>
                </a:bodyPr>
                <a:lstStyle/>
                <a:p>
                  <a:r>
                    <a:rPr lang="en-US" sz="1400" dirty="0"/>
                    <a:t>Does not fit tightly, allows air to flow in and out of the mask.</a:t>
                  </a:r>
                </a:p>
              </p:txBody>
            </p:sp>
            <p:sp>
              <p:nvSpPr>
                <p:cNvPr id="12" name="TextBox 11">
                  <a:extLst>
                    <a:ext uri="{FF2B5EF4-FFF2-40B4-BE49-F238E27FC236}">
                      <a16:creationId xmlns:a16="http://schemas.microsoft.com/office/drawing/2014/main" id="{DF390838-756D-456A-8DE9-A5CD9207E94A}"/>
                    </a:ext>
                  </a:extLst>
                </p:cNvPr>
                <p:cNvSpPr txBox="1"/>
                <p:nvPr/>
              </p:nvSpPr>
              <p:spPr>
                <a:xfrm>
                  <a:off x="1721839" y="2793243"/>
                  <a:ext cx="1807192" cy="379009"/>
                </a:xfrm>
                <a:prstGeom prst="rect">
                  <a:avLst/>
                </a:prstGeom>
                <a:noFill/>
              </p:spPr>
              <p:txBody>
                <a:bodyPr wrap="square" rtlCol="0">
                  <a:spAutoFit/>
                </a:bodyPr>
                <a:lstStyle/>
                <a:p>
                  <a:r>
                    <a:rPr lang="en-US"/>
                    <a:t>Surgical Mask</a:t>
                  </a:r>
                </a:p>
              </p:txBody>
            </p:sp>
          </p:grpSp>
        </p:grpSp>
      </p:grpSp>
      <p:sp>
        <p:nvSpPr>
          <p:cNvPr id="26" name="TextBox 25">
            <a:extLst>
              <a:ext uri="{FF2B5EF4-FFF2-40B4-BE49-F238E27FC236}">
                <a16:creationId xmlns:a16="http://schemas.microsoft.com/office/drawing/2014/main" id="{EA77A834-01D3-44DF-B929-1903A5AE3446}"/>
              </a:ext>
            </a:extLst>
          </p:cNvPr>
          <p:cNvSpPr txBox="1"/>
          <p:nvPr/>
        </p:nvSpPr>
        <p:spPr>
          <a:xfrm>
            <a:off x="7543830" y="3526475"/>
            <a:ext cx="1357572" cy="1200329"/>
          </a:xfrm>
          <a:prstGeom prst="rect">
            <a:avLst/>
          </a:prstGeom>
          <a:solidFill>
            <a:srgbClr val="FFC000"/>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Important!</a:t>
            </a:r>
            <a:endParaRPr lang="en-US">
              <a:cs typeface="Calibri" panose="020F0502020204030204"/>
            </a:endParaRPr>
          </a:p>
          <a:p>
            <a:pPr algn="ctr"/>
            <a:r>
              <a:rPr lang="en-US"/>
              <a:t>A surgical mask is </a:t>
            </a:r>
            <a:r>
              <a:rPr lang="en-US" b="1"/>
              <a:t>NOT</a:t>
            </a:r>
            <a:r>
              <a:rPr lang="en-US"/>
              <a:t> a respirator!</a:t>
            </a:r>
            <a:endParaRPr lang="en-US">
              <a:cs typeface="Calibri"/>
            </a:endParaRPr>
          </a:p>
        </p:txBody>
      </p:sp>
      <p:grpSp>
        <p:nvGrpSpPr>
          <p:cNvPr id="14" name="Group 13">
            <a:extLst>
              <a:ext uri="{FF2B5EF4-FFF2-40B4-BE49-F238E27FC236}">
                <a16:creationId xmlns:a16="http://schemas.microsoft.com/office/drawing/2014/main" id="{8452FDA6-F394-8A15-7CE1-EBD5A14DF9D5}"/>
              </a:ext>
            </a:extLst>
          </p:cNvPr>
          <p:cNvGrpSpPr/>
          <p:nvPr/>
        </p:nvGrpSpPr>
        <p:grpSpPr>
          <a:xfrm>
            <a:off x="1024620" y="2842139"/>
            <a:ext cx="2973220" cy="3397493"/>
            <a:chOff x="1281834" y="2939811"/>
            <a:chExt cx="2973220" cy="3397493"/>
          </a:xfrm>
        </p:grpSpPr>
        <p:grpSp>
          <p:nvGrpSpPr>
            <p:cNvPr id="20" name="Group 19" descr="Photo: Right. Female with Duckbill type of N95. Text:N95 fits tightly on the face">
              <a:extLst>
                <a:ext uri="{FF2B5EF4-FFF2-40B4-BE49-F238E27FC236}">
                  <a16:creationId xmlns:a16="http://schemas.microsoft.com/office/drawing/2014/main" id="{1621F72A-4484-4C5E-A072-CBDD740D0E7A}"/>
                </a:ext>
              </a:extLst>
            </p:cNvPr>
            <p:cNvGrpSpPr/>
            <p:nvPr/>
          </p:nvGrpSpPr>
          <p:grpSpPr>
            <a:xfrm>
              <a:off x="1281834" y="2939811"/>
              <a:ext cx="2961138" cy="3396710"/>
              <a:chOff x="6560412" y="2613752"/>
              <a:chExt cx="2961138" cy="3553064"/>
            </a:xfrm>
          </p:grpSpPr>
          <p:sp>
            <p:nvSpPr>
              <p:cNvPr id="15" name="TextBox 14">
                <a:extLst>
                  <a:ext uri="{FF2B5EF4-FFF2-40B4-BE49-F238E27FC236}">
                    <a16:creationId xmlns:a16="http://schemas.microsoft.com/office/drawing/2014/main" id="{84AD8DEE-7331-4C86-B7BC-C6BDADF26C7B}"/>
                  </a:ext>
                </a:extLst>
              </p:cNvPr>
              <p:cNvSpPr txBox="1"/>
              <p:nvPr/>
            </p:nvSpPr>
            <p:spPr>
              <a:xfrm>
                <a:off x="6560412" y="5705151"/>
                <a:ext cx="2961138" cy="461665"/>
              </a:xfrm>
              <a:prstGeom prst="rect">
                <a:avLst/>
              </a:prstGeom>
              <a:noFill/>
            </p:spPr>
            <p:txBody>
              <a:bodyPr wrap="square" rtlCol="0">
                <a:spAutoFit/>
              </a:bodyPr>
              <a:lstStyle/>
              <a:p>
                <a:r>
                  <a:rPr lang="en-US" sz="800"/>
                  <a:t>Halyard product: Retrieved from https://products.halyardhealth.com/infection-prevention/facial-respiratory-protection.html</a:t>
                </a:r>
              </a:p>
            </p:txBody>
          </p:sp>
          <p:grpSp>
            <p:nvGrpSpPr>
              <p:cNvPr id="16" name="Group 15">
                <a:extLst>
                  <a:ext uri="{FF2B5EF4-FFF2-40B4-BE49-F238E27FC236}">
                    <a16:creationId xmlns:a16="http://schemas.microsoft.com/office/drawing/2014/main" id="{9FA9E4E7-156B-4B5C-902C-8168D18CED9F}"/>
                  </a:ext>
                </a:extLst>
              </p:cNvPr>
              <p:cNvGrpSpPr/>
              <p:nvPr/>
            </p:nvGrpSpPr>
            <p:grpSpPr>
              <a:xfrm>
                <a:off x="6669267" y="2613752"/>
                <a:ext cx="2782873" cy="3429812"/>
                <a:chOff x="5382135" y="2768533"/>
                <a:chExt cx="2629352" cy="3429812"/>
              </a:xfrm>
            </p:grpSpPr>
            <p:sp>
              <p:nvSpPr>
                <p:cNvPr id="19" name="TextBox 18">
                  <a:extLst>
                    <a:ext uri="{FF2B5EF4-FFF2-40B4-BE49-F238E27FC236}">
                      <a16:creationId xmlns:a16="http://schemas.microsoft.com/office/drawing/2014/main" id="{C625D7C3-B5F2-4F45-8FAA-E485B29FDA53}"/>
                    </a:ext>
                  </a:extLst>
                </p:cNvPr>
                <p:cNvSpPr txBox="1"/>
                <p:nvPr/>
              </p:nvSpPr>
              <p:spPr>
                <a:xfrm>
                  <a:off x="5382135" y="5613570"/>
                  <a:ext cx="2549956" cy="584775"/>
                </a:xfrm>
                <a:prstGeom prst="rect">
                  <a:avLst/>
                </a:prstGeom>
                <a:noFill/>
              </p:spPr>
              <p:txBody>
                <a:bodyPr wrap="square" lIns="91440" tIns="45720" rIns="91440" bIns="45720" rtlCol="0" anchor="t">
                  <a:spAutoFit/>
                </a:bodyPr>
                <a:lstStyle/>
                <a:p>
                  <a:r>
                    <a:rPr lang="en-US" sz="1400"/>
                    <a:t>N95 fits tightly on the face</a:t>
                  </a:r>
                </a:p>
                <a:p>
                  <a:endParaRPr lang="en-US"/>
                </a:p>
              </p:txBody>
            </p:sp>
            <p:pic>
              <p:nvPicPr>
                <p:cNvPr id="17" name="woman has hairnet with duckbill type of respirator">
                  <a:extLst>
                    <a:ext uri="{FF2B5EF4-FFF2-40B4-BE49-F238E27FC236}">
                      <a16:creationId xmlns:a16="http://schemas.microsoft.com/office/drawing/2014/main" id="{C3E33C56-8FBF-4EAE-A33F-FA7D190F09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2511" y="3004594"/>
                  <a:ext cx="2608976" cy="2608976"/>
                </a:xfrm>
                <a:prstGeom prst="rect">
                  <a:avLst/>
                </a:prstGeom>
              </p:spPr>
            </p:pic>
            <p:sp>
              <p:nvSpPr>
                <p:cNvPr id="18" name="TextBox 17">
                  <a:extLst>
                    <a:ext uri="{FF2B5EF4-FFF2-40B4-BE49-F238E27FC236}">
                      <a16:creationId xmlns:a16="http://schemas.microsoft.com/office/drawing/2014/main" id="{93493F61-ADF3-4738-AECC-4ACD8C98CBBE}"/>
                    </a:ext>
                  </a:extLst>
                </p:cNvPr>
                <p:cNvSpPr txBox="1"/>
                <p:nvPr/>
              </p:nvSpPr>
              <p:spPr>
                <a:xfrm>
                  <a:off x="5925068" y="2768533"/>
                  <a:ext cx="1563861" cy="369332"/>
                </a:xfrm>
                <a:prstGeom prst="rect">
                  <a:avLst/>
                </a:prstGeom>
                <a:noFill/>
              </p:spPr>
              <p:txBody>
                <a:bodyPr wrap="square" rtlCol="0">
                  <a:spAutoFit/>
                </a:bodyPr>
                <a:lstStyle/>
                <a:p>
                  <a:r>
                    <a:rPr lang="en-US"/>
                    <a:t>N95 “Duckbill”</a:t>
                  </a:r>
                </a:p>
              </p:txBody>
            </p:sp>
          </p:grpSp>
        </p:grpSp>
        <p:sp>
          <p:nvSpPr>
            <p:cNvPr id="22" name="Rectangle 21">
              <a:extLst>
                <a:ext uri="{FF2B5EF4-FFF2-40B4-BE49-F238E27FC236}">
                  <a16:creationId xmlns:a16="http://schemas.microsoft.com/office/drawing/2014/main" id="{0B5D7D4F-FEF4-47B3-9659-E008B39939E1}"/>
                </a:ext>
              </a:extLst>
            </p:cNvPr>
            <p:cNvSpPr/>
            <p:nvPr/>
          </p:nvSpPr>
          <p:spPr>
            <a:xfrm>
              <a:off x="1293916" y="2940595"/>
              <a:ext cx="2961138" cy="33967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F5E5FEE7-1740-C1FC-2396-6C234F095117}"/>
              </a:ext>
            </a:extLst>
          </p:cNvPr>
          <p:cNvSpPr txBox="1">
            <a:spLocks/>
          </p:cNvSpPr>
          <p:nvPr/>
        </p:nvSpPr>
        <p:spPr>
          <a:xfrm>
            <a:off x="4888685" y="1498154"/>
            <a:ext cx="3638747" cy="1553917"/>
          </a:xfrm>
          <a:prstGeom prst="rect">
            <a:avLst/>
          </a:prstGeom>
        </p:spPr>
        <p:txBody>
          <a:bodyPr vert="horz" lIns="91440" tIns="45720" rIns="91440" bIns="45720" rtlCol="0" anchor="t">
            <a:normAutofit/>
          </a:bodyPr>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dirty="0">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E5F5D76A-C159-F5F5-0DED-1D7BD9AD2F2C}"/>
              </a:ext>
            </a:extLst>
          </p:cNvPr>
          <p:cNvCxnSpPr>
            <a:cxnSpLocks/>
          </p:cNvCxnSpPr>
          <p:nvPr/>
        </p:nvCxnSpPr>
        <p:spPr>
          <a:xfrm flipV="1">
            <a:off x="4550907" y="1576789"/>
            <a:ext cx="0" cy="4923163"/>
          </a:xfrm>
          <a:prstGeom prst="line">
            <a:avLst/>
          </a:prstGeom>
          <a:ln w="34925">
            <a:solidFill>
              <a:srgbClr val="2699BB"/>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A0EAE889-A6FB-82B3-5C65-A72ED6E37A7C}"/>
              </a:ext>
            </a:extLst>
          </p:cNvPr>
          <p:cNvSpPr txBox="1">
            <a:spLocks/>
          </p:cNvSpPr>
          <p:nvPr/>
        </p:nvSpPr>
        <p:spPr>
          <a:xfrm>
            <a:off x="4953040" y="1656127"/>
            <a:ext cx="3331760" cy="1118229"/>
          </a:xfrm>
          <a:prstGeom prst="rect">
            <a:avLst/>
          </a:prstGeom>
        </p:spPr>
        <p:txBody>
          <a:bodyPr vert="horz" lIns="91440" tIns="45720" rIns="91440" bIns="45720" rtlCol="0" anchor="t">
            <a:normAutofit fontScale="92500" lnSpcReduction="10000"/>
          </a:bodyPr>
          <a:lstStyle>
            <a:lvl1pPr marL="285750" indent="-285750" algn="l" defTabSz="914400" rtl="0" eaLnBrk="1" latinLnBrk="0" hangingPunct="1">
              <a:lnSpc>
                <a:spcPct val="90000"/>
              </a:lnSpc>
              <a:spcBef>
                <a:spcPts val="1000"/>
              </a:spcBef>
              <a:buClr>
                <a:schemeClr val="accent1"/>
              </a:buClr>
              <a:buFont typeface="Wingdings" panose="05000000000000000000" pitchFamily="2" charset="2"/>
              <a:buChar char="£"/>
              <a:defRPr sz="2200" kern="1200" baseline="0">
                <a:solidFill>
                  <a:schemeClr val="tx1"/>
                </a:solidFill>
                <a:latin typeface="+mn-lt"/>
                <a:ea typeface="+mn-ea"/>
                <a:cs typeface="+mn-cs"/>
              </a:defRPr>
            </a:lvl1pPr>
            <a:lvl2pPr marL="519113" indent="-238125" algn="l" defTabSz="914400" rtl="0" eaLnBrk="1" latinLnBrk="0" hangingPunct="1">
              <a:lnSpc>
                <a:spcPct val="90000"/>
              </a:lnSpc>
              <a:spcBef>
                <a:spcPts val="500"/>
              </a:spcBef>
              <a:buClr>
                <a:schemeClr val="accent1"/>
              </a:buClr>
              <a:buFont typeface="Courier New" panose="02070309020205020404" pitchFamily="49" charset="0"/>
              <a:buChar char="o"/>
              <a:defRPr sz="2200" kern="1200">
                <a:solidFill>
                  <a:schemeClr val="tx1"/>
                </a:solidFill>
                <a:latin typeface="+mn-lt"/>
                <a:ea typeface="+mn-ea"/>
                <a:cs typeface="+mn-cs"/>
              </a:defRPr>
            </a:lvl2pPr>
            <a:lvl3pPr marL="747713" indent="-228600" algn="l" defTabSz="914400" rtl="0" eaLnBrk="1" latinLnBrk="0" hangingPunct="1">
              <a:lnSpc>
                <a:spcPct val="90000"/>
              </a:lnSpc>
              <a:spcBef>
                <a:spcPts val="500"/>
              </a:spcBef>
              <a:buClr>
                <a:schemeClr val="accent1"/>
              </a:buClr>
              <a:buFont typeface="Century Gothic" panose="020B0502020202020204" pitchFamily="34" charset="0"/>
              <a:buChar char="■"/>
              <a:defRPr sz="2000" kern="1200">
                <a:solidFill>
                  <a:schemeClr val="tx1"/>
                </a:solidFill>
                <a:latin typeface="+mn-lt"/>
                <a:ea typeface="+mn-ea"/>
                <a:cs typeface="+mn-cs"/>
              </a:defRPr>
            </a:lvl3pPr>
            <a:lvl4pPr marL="919163" indent="-171450" algn="l" defTabSz="914400" rtl="0" eaLnBrk="1" latinLnBrk="0" hangingPunct="1">
              <a:lnSpc>
                <a:spcPct val="90000"/>
              </a:lnSpc>
              <a:spcBef>
                <a:spcPts val="500"/>
              </a:spcBef>
              <a:buClr>
                <a:schemeClr val="accent1"/>
              </a:buClr>
              <a:buFont typeface="Century Gothic" panose="020B0502020202020204" pitchFamily="34" charset="0"/>
              <a:buChar char="♦"/>
              <a:defRPr sz="1800" kern="1200">
                <a:solidFill>
                  <a:schemeClr val="tx1"/>
                </a:solidFill>
                <a:latin typeface="+mn-lt"/>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ea typeface="+mn-lt"/>
                <a:cs typeface="Calibri" panose="020F0502020204030204" pitchFamily="34" charset="0"/>
              </a:rPr>
              <a:t>The</a:t>
            </a:r>
            <a:r>
              <a:rPr lang="en-US" sz="2200" dirty="0">
                <a:latin typeface="Calibri" panose="020F0502020204030204" pitchFamily="34" charset="0"/>
                <a:ea typeface="+mn-lt"/>
                <a:cs typeface="Calibri" panose="020F0502020204030204" pitchFamily="34" charset="0"/>
              </a:rPr>
              <a:t> surgical mask does not fit snugly on your face and does not have the material to filter out the virus.</a:t>
            </a: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385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a:xfrm>
            <a:off x="795396" y="1391112"/>
            <a:ext cx="7553207" cy="4662833"/>
          </a:xfrm>
        </p:spPr>
        <p:txBody>
          <a:bodyPr vert="horz" lIns="91440" tIns="45720" rIns="91440" bIns="45720" rtlCol="0" anchor="t">
            <a:normAutofit/>
          </a:bodyPr>
          <a:lstStyle/>
          <a:p>
            <a:pPr marL="0" indent="0">
              <a:buNone/>
            </a:pPr>
            <a:r>
              <a:rPr lang="en-US" dirty="0">
                <a:latin typeface="Calibri" panose="020F0502020204030204" pitchFamily="34" charset="0"/>
                <a:ea typeface="+mn-lt"/>
                <a:cs typeface="Calibri" panose="020F0502020204030204" pitchFamily="34" charset="0"/>
              </a:rPr>
              <a:t>The National Institute of Occupational Safety and Health (NIOSH) evaluates respirators to be sure they will be effective.</a:t>
            </a:r>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a:ea typeface="+mj-lt"/>
                <a:cs typeface="+mj-lt"/>
              </a:rPr>
              <a:t>NIOSH Approved N95 Respirator</a:t>
            </a:r>
            <a:endParaRPr lang="en-US" sz="3600"/>
          </a:p>
        </p:txBody>
      </p:sp>
      <p:pic>
        <p:nvPicPr>
          <p:cNvPr id="4" name="Picture 3">
            <a:extLst>
              <a:ext uri="{FF2B5EF4-FFF2-40B4-BE49-F238E27FC236}">
                <a16:creationId xmlns:a16="http://schemas.microsoft.com/office/drawing/2014/main" id="{E7093CD3-9BFC-4892-9731-D2B5B6B3BAFF}"/>
              </a:ext>
            </a:extLst>
          </p:cNvPr>
          <p:cNvPicPr>
            <a:picLocks noChangeAspect="1"/>
          </p:cNvPicPr>
          <p:nvPr/>
        </p:nvPicPr>
        <p:blipFill>
          <a:blip r:embed="rId2"/>
          <a:stretch>
            <a:fillRect/>
          </a:stretch>
        </p:blipFill>
        <p:spPr>
          <a:xfrm>
            <a:off x="628650" y="2102045"/>
            <a:ext cx="7074288" cy="4250074"/>
          </a:xfrm>
          <a:prstGeom prst="rect">
            <a:avLst/>
          </a:prstGeom>
        </p:spPr>
      </p:pic>
      <p:sp>
        <p:nvSpPr>
          <p:cNvPr id="7" name="TextBox 6">
            <a:extLst>
              <a:ext uri="{FF2B5EF4-FFF2-40B4-BE49-F238E27FC236}">
                <a16:creationId xmlns:a16="http://schemas.microsoft.com/office/drawing/2014/main" id="{D37CFC8F-40DC-4CB6-8A74-0E3FB76CF4A5}"/>
              </a:ext>
            </a:extLst>
          </p:cNvPr>
          <p:cNvSpPr txBox="1"/>
          <p:nvPr/>
        </p:nvSpPr>
        <p:spPr>
          <a:xfrm>
            <a:off x="7459839" y="2570995"/>
            <a:ext cx="1506608" cy="2517735"/>
          </a:xfrm>
          <a:prstGeom prst="rect">
            <a:avLst/>
          </a:prstGeom>
          <a:solidFill>
            <a:srgbClr val="FFC000"/>
          </a:solidFill>
          <a:ln>
            <a:solidFill>
              <a:schemeClr val="accent1"/>
            </a:solidFill>
          </a:ln>
        </p:spPr>
        <p:txBody>
          <a:bodyPr wrap="square" lIns="91440" tIns="45720" rIns="91440" bIns="45720" rtlCol="0" anchor="t">
            <a:spAutoFit/>
          </a:bodyPr>
          <a:lstStyle/>
          <a:p>
            <a:r>
              <a:rPr lang="en-US" sz="1600" b="1" dirty="0"/>
              <a:t>Important!</a:t>
            </a:r>
            <a:r>
              <a:rPr lang="en-US" sz="1600" dirty="0"/>
              <a:t> </a:t>
            </a:r>
            <a:r>
              <a:rPr lang="en-US" sz="1400" dirty="0"/>
              <a:t>The respirator used </a:t>
            </a:r>
            <a:r>
              <a:rPr lang="en-US" sz="1400" u="sng" dirty="0"/>
              <a:t>must be</a:t>
            </a:r>
            <a:r>
              <a:rPr lang="en-US" sz="1400" dirty="0"/>
              <a:t> NIOSH approved. </a:t>
            </a:r>
            <a:r>
              <a:rPr lang="en-US" sz="1400" dirty="0">
                <a:ea typeface="+mn-lt"/>
                <a:cs typeface="+mn-lt"/>
              </a:rPr>
              <a:t>Be sure these markings are on your N95 before you use it!</a:t>
            </a:r>
            <a:r>
              <a:rPr lang="en-US" sz="1400" dirty="0"/>
              <a:t> Counterfeit respirators have been found!</a:t>
            </a:r>
            <a:endParaRPr lang="en-US" sz="1400" dirty="0">
              <a:cs typeface="Calibri"/>
            </a:endParaRPr>
          </a:p>
        </p:txBody>
      </p:sp>
      <p:sp>
        <p:nvSpPr>
          <p:cNvPr id="6" name="TextBox 5">
            <a:extLst>
              <a:ext uri="{FF2B5EF4-FFF2-40B4-BE49-F238E27FC236}">
                <a16:creationId xmlns:a16="http://schemas.microsoft.com/office/drawing/2014/main" id="{0DB7C6F3-AF49-4D3F-B37D-B621191E84EF}"/>
              </a:ext>
            </a:extLst>
          </p:cNvPr>
          <p:cNvSpPr txBox="1"/>
          <p:nvPr/>
        </p:nvSpPr>
        <p:spPr>
          <a:xfrm>
            <a:off x="186431" y="6359267"/>
            <a:ext cx="8780016" cy="246221"/>
          </a:xfrm>
          <a:prstGeom prst="rect">
            <a:avLst/>
          </a:prstGeom>
          <a:noFill/>
        </p:spPr>
        <p:txBody>
          <a:bodyPr wrap="square" rtlCol="0">
            <a:spAutoFit/>
          </a:bodyPr>
          <a:lstStyle/>
          <a:p>
            <a:r>
              <a:rPr lang="en-US" sz="1000"/>
              <a:t>CDC NIOSH – Approved Particulate Filtering Facepiece Respirators, </a:t>
            </a:r>
            <a:r>
              <a:rPr lang="en-US" sz="1000">
                <a:hlinkClick r:id="rId3"/>
              </a:rPr>
              <a:t>https://www.cdc.gov/niosh/npptl/topics/respirators/disp_part/default.html</a:t>
            </a:r>
            <a:r>
              <a:rPr lang="en-US" sz="1000"/>
              <a:t>, accessed 5/23/2023</a:t>
            </a:r>
          </a:p>
        </p:txBody>
      </p:sp>
    </p:spTree>
    <p:extLst>
      <p:ext uri="{BB962C8B-B14F-4D97-AF65-F5344CB8AC3E}">
        <p14:creationId xmlns:p14="http://schemas.microsoft.com/office/powerpoint/2010/main" val="252102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499876E-DAB2-454C-A1AF-597360A47EE0}"/>
              </a:ext>
            </a:extLst>
          </p:cNvPr>
          <p:cNvSpPr txBox="1">
            <a:spLocks/>
          </p:cNvSpPr>
          <p:nvPr/>
        </p:nvSpPr>
        <p:spPr>
          <a:xfrm>
            <a:off x="-1" y="3229980"/>
            <a:ext cx="9135687" cy="1111250"/>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a:latin typeface="Century Gothic"/>
              </a:rPr>
              <a:t>WHY DO I NEED TO DO THE MEDICAL EVALUATION AND TRAINING?</a:t>
            </a:r>
            <a:endParaRPr lang="en-US"/>
          </a:p>
        </p:txBody>
      </p:sp>
      <p:sp>
        <p:nvSpPr>
          <p:cNvPr id="5" name="Title 2">
            <a:extLst>
              <a:ext uri="{FF2B5EF4-FFF2-40B4-BE49-F238E27FC236}">
                <a16:creationId xmlns:a16="http://schemas.microsoft.com/office/drawing/2014/main" id="{B9BADD9C-5EC9-4C69-97D3-229544681D8F}"/>
              </a:ext>
            </a:extLst>
          </p:cNvPr>
          <p:cNvSpPr txBox="1">
            <a:spLocks/>
          </p:cNvSpPr>
          <p:nvPr/>
        </p:nvSpPr>
        <p:spPr>
          <a:xfrm>
            <a:off x="2138" y="2256441"/>
            <a:ext cx="9143999" cy="478522"/>
          </a:xfrm>
          <a:prstGeom prst="rect">
            <a:avLst/>
          </a:prstGeom>
        </p:spPr>
        <p:txBody>
          <a:bodyPr lIns="91440" tIns="45720" rIns="91440" bIns="45720" anchor="t">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a:latin typeface="Century Gothic"/>
              </a:rPr>
              <a:t>Medical Evaluation and N95 Respirator Training</a:t>
            </a:r>
            <a:endParaRPr lang="en-US"/>
          </a:p>
          <a:p>
            <a:pPr algn="ctr"/>
            <a:endParaRPr lang="en-US">
              <a:latin typeface="Century Gothic"/>
            </a:endParaRPr>
          </a:p>
        </p:txBody>
      </p:sp>
    </p:spTree>
    <p:extLst>
      <p:ext uri="{BB962C8B-B14F-4D97-AF65-F5344CB8AC3E}">
        <p14:creationId xmlns:p14="http://schemas.microsoft.com/office/powerpoint/2010/main" val="256630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a:xfrm>
            <a:off x="808278" y="1606082"/>
            <a:ext cx="7553207" cy="5125224"/>
          </a:xfrm>
        </p:spPr>
        <p:txBody>
          <a:bodyPr vert="horz" lIns="91440" tIns="45720" rIns="91440" bIns="45720" rtlCol="0" anchor="t">
            <a:normAutofit fontScale="77500" lnSpcReduction="20000"/>
          </a:bodyPr>
          <a:lstStyle/>
          <a:p>
            <a:pPr>
              <a:lnSpc>
                <a:spcPct val="120000"/>
              </a:lnSpc>
              <a:spcBef>
                <a:spcPts val="1000"/>
              </a:spcBef>
            </a:pPr>
            <a:r>
              <a:rPr lang="en-US" sz="2800" dirty="0">
                <a:latin typeface="Calibri" panose="020F0502020204030204" pitchFamily="34" charset="0"/>
                <a:ea typeface="+mn-lt"/>
                <a:cs typeface="Calibri" panose="020F0502020204030204" pitchFamily="34" charset="0"/>
              </a:rPr>
              <a:t>You need a medical evaluation because wearing the N95 can:</a:t>
            </a:r>
          </a:p>
          <a:p>
            <a:pPr marL="518795" lvl="1">
              <a:lnSpc>
                <a:spcPct val="120000"/>
              </a:lnSpc>
              <a:spcBef>
                <a:spcPts val="500"/>
              </a:spcBef>
            </a:pPr>
            <a:r>
              <a:rPr lang="en-US" sz="2600" dirty="0">
                <a:latin typeface="Calibri" panose="020F0502020204030204" pitchFamily="34" charset="0"/>
                <a:ea typeface="+mn-lt"/>
                <a:cs typeface="Calibri" panose="020F0502020204030204" pitchFamily="34" charset="0"/>
              </a:rPr>
              <a:t>Put a strain on your body because it is tight-fitting</a:t>
            </a:r>
          </a:p>
          <a:p>
            <a:pPr marL="518795" lvl="1">
              <a:lnSpc>
                <a:spcPct val="120000"/>
              </a:lnSpc>
              <a:spcBef>
                <a:spcPts val="500"/>
              </a:spcBef>
            </a:pPr>
            <a:r>
              <a:rPr lang="en-US" sz="2600" dirty="0">
                <a:latin typeface="Calibri" panose="020F0502020204030204" pitchFamily="34" charset="0"/>
                <a:ea typeface="+mn-lt"/>
                <a:cs typeface="Calibri" panose="020F0502020204030204" pitchFamily="34" charset="0"/>
              </a:rPr>
              <a:t>Make it harder to take a breath when breathing through the filter. Also, your breathing rate may increase when you are doing your work activities.</a:t>
            </a:r>
          </a:p>
          <a:p>
            <a:pPr>
              <a:lnSpc>
                <a:spcPct val="120000"/>
              </a:lnSpc>
              <a:spcBef>
                <a:spcPts val="1000"/>
              </a:spcBef>
            </a:pPr>
            <a:r>
              <a:rPr lang="en-US" sz="2800" dirty="0">
                <a:latin typeface="Calibri" panose="020F0502020204030204" pitchFamily="34" charset="0"/>
                <a:ea typeface="+mn-lt"/>
                <a:cs typeface="Calibri" panose="020F0502020204030204" pitchFamily="34" charset="0"/>
              </a:rPr>
              <a:t>The medical evaluation will help determine if you are able to use the N95 respirator safely</a:t>
            </a:r>
          </a:p>
          <a:p>
            <a:pPr>
              <a:lnSpc>
                <a:spcPct val="120000"/>
              </a:lnSpc>
            </a:pPr>
            <a:r>
              <a:rPr lang="en-US" sz="2800" dirty="0">
                <a:latin typeface="Calibri" panose="020F0502020204030204" pitchFamily="34" charset="0"/>
                <a:ea typeface="+mn-lt"/>
                <a:cs typeface="Calibri" panose="020F0502020204030204" pitchFamily="34" charset="0"/>
              </a:rPr>
              <a:t>The information you provide is CONFIDENTIAL. Your supervisor/ manager/employer will </a:t>
            </a:r>
            <a:r>
              <a:rPr lang="en-US" sz="2800" b="1" u="sng" dirty="0">
                <a:latin typeface="Calibri" panose="020F0502020204030204" pitchFamily="34" charset="0"/>
                <a:ea typeface="+mn-lt"/>
                <a:cs typeface="Calibri" panose="020F0502020204030204" pitchFamily="34" charset="0"/>
              </a:rPr>
              <a:t>not</a:t>
            </a:r>
            <a:r>
              <a:rPr lang="en-US" sz="2800" dirty="0">
                <a:latin typeface="Calibri" panose="020F0502020204030204" pitchFamily="34" charset="0"/>
                <a:ea typeface="+mn-lt"/>
                <a:cs typeface="Calibri" panose="020F0502020204030204" pitchFamily="34" charset="0"/>
              </a:rPr>
              <a:t> have access to the questionnaire you complete. </a:t>
            </a:r>
          </a:p>
          <a:p>
            <a:pPr marL="518795" lvl="1">
              <a:lnSpc>
                <a:spcPct val="120000"/>
              </a:lnSpc>
              <a:spcBef>
                <a:spcPts val="500"/>
              </a:spcBef>
            </a:pPr>
            <a:r>
              <a:rPr lang="en-US" sz="2600" dirty="0">
                <a:latin typeface="Calibri" panose="020F0502020204030204" pitchFamily="34" charset="0"/>
                <a:ea typeface="+mn-lt"/>
                <a:cs typeface="Calibri" panose="020F0502020204030204" pitchFamily="34" charset="0"/>
              </a:rPr>
              <a:t>The Licensed Health Care Provider (LHCP) doing the evaluation keeps the medical records </a:t>
            </a:r>
          </a:p>
          <a:p>
            <a:pPr marL="518795" lvl="1">
              <a:lnSpc>
                <a:spcPct val="120000"/>
              </a:lnSpc>
              <a:spcBef>
                <a:spcPts val="500"/>
              </a:spcBef>
            </a:pPr>
            <a:r>
              <a:rPr lang="en-US" sz="2600" dirty="0">
                <a:latin typeface="Calibri" panose="020F0502020204030204" pitchFamily="34" charset="0"/>
                <a:ea typeface="+mn-lt"/>
                <a:cs typeface="Calibri" panose="020F0502020204030204" pitchFamily="34" charset="0"/>
              </a:rPr>
              <a:t>Your supervisor/manager/employer will only know if you are approved, or not approved, to use a respirator</a:t>
            </a:r>
            <a:endParaRPr lang="en-US" sz="26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dirty="0">
                <a:ea typeface="+mj-lt"/>
                <a:cs typeface="+mj-lt"/>
              </a:rPr>
              <a:t>Medical Evaluation</a:t>
            </a:r>
            <a:endParaRPr lang="en-US" sz="3600" dirty="0"/>
          </a:p>
        </p:txBody>
      </p:sp>
    </p:spTree>
    <p:extLst>
      <p:ext uri="{BB962C8B-B14F-4D97-AF65-F5344CB8AC3E}">
        <p14:creationId xmlns:p14="http://schemas.microsoft.com/office/powerpoint/2010/main" val="3538289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p:txBody>
          <a:bodyPr vert="horz" lIns="91440" tIns="45720" rIns="91440" bIns="45720" rtlCol="0" anchor="t">
            <a:normAutofit/>
          </a:bodyPr>
          <a:lstStyle/>
          <a:p>
            <a:pPr>
              <a:lnSpc>
                <a:spcPct val="150000"/>
              </a:lnSpc>
              <a:spcBef>
                <a:spcPts val="1000"/>
              </a:spcBef>
            </a:pPr>
            <a:r>
              <a:rPr lang="en-US" sz="2400" dirty="0">
                <a:latin typeface="Calibri" panose="020F0502020204030204" pitchFamily="34" charset="0"/>
                <a:ea typeface="+mn-lt"/>
                <a:cs typeface="Calibri" panose="020F0502020204030204" pitchFamily="34" charset="0"/>
              </a:rPr>
              <a:t>You need to repeat the medical evaluation when:</a:t>
            </a:r>
            <a:endParaRPr lang="en-US" sz="2400" dirty="0">
              <a:latin typeface="Calibri" panose="020F0502020204030204" pitchFamily="34" charset="0"/>
              <a:cs typeface="Calibri" panose="020F0502020204030204" pitchFamily="34" charset="0"/>
            </a:endParaRPr>
          </a:p>
          <a:p>
            <a:pPr marL="518795" lvl="1">
              <a:lnSpc>
                <a:spcPct val="100000"/>
              </a:lnSpc>
              <a:spcBef>
                <a:spcPts val="0"/>
              </a:spcBef>
            </a:pPr>
            <a:r>
              <a:rPr lang="en-US" sz="2200" dirty="0">
                <a:latin typeface="Calibri" panose="020F0502020204030204" pitchFamily="34" charset="0"/>
                <a:ea typeface="+mn-lt"/>
                <a:cs typeface="Calibri" panose="020F0502020204030204" pitchFamily="34" charset="0"/>
              </a:rPr>
              <a:t>Your recommendation letter expires </a:t>
            </a:r>
          </a:p>
          <a:p>
            <a:pPr marL="518795" lvl="1">
              <a:lnSpc>
                <a:spcPct val="100000"/>
              </a:lnSpc>
              <a:spcBef>
                <a:spcPts val="0"/>
              </a:spcBef>
            </a:pPr>
            <a:r>
              <a:rPr lang="en-US" sz="2200" dirty="0">
                <a:latin typeface="Calibri" panose="020F0502020204030204" pitchFamily="34" charset="0"/>
                <a:ea typeface="+mn-lt"/>
                <a:cs typeface="Calibri" panose="020F0502020204030204" pitchFamily="34" charset="0"/>
              </a:rPr>
              <a:t>Your RPA or supervisor tells you to do it again</a:t>
            </a:r>
          </a:p>
          <a:p>
            <a:pPr marL="518795" lvl="1">
              <a:lnSpc>
                <a:spcPct val="100000"/>
              </a:lnSpc>
              <a:spcBef>
                <a:spcPts val="0"/>
              </a:spcBef>
            </a:pPr>
            <a:r>
              <a:rPr lang="en-US" sz="2200" dirty="0">
                <a:latin typeface="Calibri" panose="020F0502020204030204" pitchFamily="34" charset="0"/>
                <a:ea typeface="+mn-lt"/>
                <a:cs typeface="Calibri" panose="020F0502020204030204" pitchFamily="34" charset="0"/>
              </a:rPr>
              <a:t>You have difficulty breathing or other issues while wearing a respirator </a:t>
            </a:r>
          </a:p>
          <a:p>
            <a:pPr marL="518795" lvl="1">
              <a:lnSpc>
                <a:spcPct val="100000"/>
              </a:lnSpc>
              <a:spcBef>
                <a:spcPts val="0"/>
              </a:spcBef>
            </a:pPr>
            <a:r>
              <a:rPr lang="en-US" sz="2200" dirty="0">
                <a:latin typeface="Calibri" panose="020F0502020204030204" pitchFamily="34" charset="0"/>
                <a:ea typeface="+mn-lt"/>
                <a:cs typeface="Calibri" panose="020F0502020204030204" pitchFamily="34" charset="0"/>
              </a:rPr>
              <a:t>There is a change in worksite conditions that may stress your body</a:t>
            </a:r>
          </a:p>
          <a:p>
            <a:pPr marL="518795" lvl="1">
              <a:lnSpc>
                <a:spcPct val="100000"/>
              </a:lnSpc>
              <a:spcBef>
                <a:spcPts val="0"/>
              </a:spcBef>
            </a:pPr>
            <a:r>
              <a:rPr lang="en-US" sz="2200" dirty="0">
                <a:latin typeface="Calibri" panose="020F0502020204030204" pitchFamily="34" charset="0"/>
                <a:ea typeface="+mn-lt"/>
                <a:cs typeface="Calibri" panose="020F0502020204030204" pitchFamily="34" charset="0"/>
              </a:rPr>
              <a:t>You have a major health change, such as:</a:t>
            </a:r>
          </a:p>
          <a:p>
            <a:pPr marL="1143000" lvl="2" indent="-342900">
              <a:lnSpc>
                <a:spcPct val="100000"/>
              </a:lnSpc>
              <a:spcBef>
                <a:spcPts val="0"/>
              </a:spcBef>
              <a:buFont typeface="Arial,Sans-Serif" panose="020B0604020202020204" pitchFamily="34" charset="0"/>
            </a:pPr>
            <a:r>
              <a:rPr lang="en-US" sz="2000" dirty="0">
                <a:latin typeface="Calibri" panose="020F0502020204030204" pitchFamily="34" charset="0"/>
                <a:ea typeface="+mn-lt"/>
                <a:cs typeface="Calibri" panose="020F0502020204030204" pitchFamily="34" charset="0"/>
              </a:rPr>
              <a:t>Lung/respiratory problems, cardiac changes, stroke, etc.</a:t>
            </a:r>
            <a:endParaRPr lang="en-US" sz="20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dirty="0">
                <a:cs typeface="Calibri"/>
              </a:rPr>
              <a:t>Medical Evaluation (cont.)</a:t>
            </a:r>
          </a:p>
        </p:txBody>
      </p:sp>
    </p:spTree>
    <p:extLst>
      <p:ext uri="{BB962C8B-B14F-4D97-AF65-F5344CB8AC3E}">
        <p14:creationId xmlns:p14="http://schemas.microsoft.com/office/powerpoint/2010/main" val="215301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p:txBody>
          <a:bodyPr vert="horz" lIns="91440" tIns="45720" rIns="91440" bIns="45720" rtlCol="0" anchor="t">
            <a:normAutofit/>
          </a:bodyPr>
          <a:lstStyle/>
          <a:p>
            <a:pPr>
              <a:spcBef>
                <a:spcPts val="1000"/>
              </a:spcBef>
            </a:pPr>
            <a:r>
              <a:rPr lang="en-US" sz="2200" dirty="0">
                <a:latin typeface="Calibri" panose="020F0502020204030204" pitchFamily="34" charset="0"/>
                <a:ea typeface="+mn-lt"/>
                <a:cs typeface="Calibri" panose="020F0502020204030204" pitchFamily="34" charset="0"/>
              </a:rPr>
              <a:t>Correctly donning and correctly using the N95 will best protect you. Learning how to do it right is very important.</a:t>
            </a:r>
          </a:p>
          <a:p>
            <a:pPr>
              <a:spcBef>
                <a:spcPts val="1000"/>
              </a:spcBef>
            </a:pPr>
            <a:r>
              <a:rPr lang="en-US" sz="2200" dirty="0">
                <a:latin typeface="Calibri" panose="020F0502020204030204" pitchFamily="34" charset="0"/>
                <a:ea typeface="+mn-lt"/>
                <a:cs typeface="Calibri" panose="020F0502020204030204" pitchFamily="34" charset="0"/>
              </a:rPr>
              <a:t>As required by law, you must understand:</a:t>
            </a:r>
          </a:p>
          <a:p>
            <a:pPr marL="518795" lvl="1">
              <a:spcBef>
                <a:spcPts val="500"/>
              </a:spcBef>
            </a:pPr>
            <a:r>
              <a:rPr lang="en-US" sz="2000" dirty="0">
                <a:latin typeface="Calibri" panose="020F0502020204030204" pitchFamily="34" charset="0"/>
                <a:ea typeface="+mn-lt"/>
                <a:cs typeface="Calibri" panose="020F0502020204030204" pitchFamily="34" charset="0"/>
              </a:rPr>
              <a:t>Why you need to use the N95 respirator</a:t>
            </a:r>
          </a:p>
          <a:p>
            <a:pPr marL="518795" lvl="1">
              <a:spcBef>
                <a:spcPts val="500"/>
              </a:spcBef>
            </a:pPr>
            <a:r>
              <a:rPr lang="en-US" sz="2000" dirty="0">
                <a:latin typeface="Calibri" panose="020F0502020204030204" pitchFamily="34" charset="0"/>
                <a:ea typeface="+mn-lt"/>
                <a:cs typeface="Calibri" panose="020F0502020204030204" pitchFamily="34" charset="0"/>
              </a:rPr>
              <a:t>What the N95 respirator can and cannot do for you</a:t>
            </a:r>
          </a:p>
          <a:p>
            <a:pPr marL="518795" lvl="1">
              <a:spcBef>
                <a:spcPts val="500"/>
              </a:spcBef>
            </a:pPr>
            <a:r>
              <a:rPr lang="en-US" sz="2000" dirty="0">
                <a:latin typeface="Calibri" panose="020F0502020204030204" pitchFamily="34" charset="0"/>
                <a:ea typeface="+mn-lt"/>
                <a:cs typeface="Calibri" panose="020F0502020204030204" pitchFamily="34" charset="0"/>
              </a:rPr>
              <a:t>How the respirator works</a:t>
            </a:r>
          </a:p>
          <a:p>
            <a:pPr marL="518795" lvl="1">
              <a:spcBef>
                <a:spcPts val="500"/>
              </a:spcBef>
            </a:pPr>
            <a:r>
              <a:rPr lang="en-US" sz="2000" dirty="0">
                <a:latin typeface="Calibri" panose="020F0502020204030204" pitchFamily="34" charset="0"/>
                <a:ea typeface="+mn-lt"/>
                <a:cs typeface="Calibri" panose="020F0502020204030204" pitchFamily="34" charset="0"/>
              </a:rPr>
              <a:t>How to put on (don) and take off (doff) the N95 respirator</a:t>
            </a:r>
          </a:p>
          <a:p>
            <a:pPr marL="518795" lvl="1">
              <a:spcBef>
                <a:spcPts val="500"/>
              </a:spcBef>
            </a:pPr>
            <a:r>
              <a:rPr lang="en-US" sz="2000" dirty="0">
                <a:latin typeface="Calibri" panose="020F0502020204030204" pitchFamily="34" charset="0"/>
                <a:ea typeface="+mn-lt"/>
                <a:cs typeface="Calibri" panose="020F0502020204030204" pitchFamily="34" charset="0"/>
              </a:rPr>
              <a:t>What to do in case the N95 respirator is not working or comes off your face</a:t>
            </a:r>
          </a:p>
          <a:p>
            <a:pPr marL="518795" lvl="1">
              <a:spcBef>
                <a:spcPts val="500"/>
              </a:spcBef>
            </a:pPr>
            <a:r>
              <a:rPr lang="en-US" sz="2000" dirty="0">
                <a:latin typeface="Calibri" panose="020F0502020204030204" pitchFamily="34" charset="0"/>
                <a:ea typeface="+mn-lt"/>
                <a:cs typeface="Calibri" panose="020F0502020204030204" pitchFamily="34" charset="0"/>
              </a:rPr>
              <a:t>Storing the N95 respirators</a:t>
            </a:r>
          </a:p>
          <a:p>
            <a:pPr marL="518795" lvl="1">
              <a:spcBef>
                <a:spcPts val="500"/>
              </a:spcBef>
            </a:pPr>
            <a:r>
              <a:rPr lang="en-US" sz="2000" dirty="0">
                <a:latin typeface="Calibri" panose="020F0502020204030204" pitchFamily="34" charset="0"/>
                <a:ea typeface="+mn-lt"/>
                <a:cs typeface="Calibri" panose="020F0502020204030204" pitchFamily="34" charset="0"/>
              </a:rPr>
              <a:t>What the annual requirements are to keep using the N95 respirator</a:t>
            </a:r>
          </a:p>
          <a:p>
            <a:pPr marL="518795" lvl="1">
              <a:spcBef>
                <a:spcPts val="500"/>
              </a:spcBef>
            </a:pPr>
            <a:endParaRPr lang="en-US" dirty="0">
              <a:latin typeface="Calibri" panose="020F0502020204030204" pitchFamily="34" charset="0"/>
              <a:ea typeface="+mn-lt"/>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a:ea typeface="+mj-lt"/>
                <a:cs typeface="+mj-lt"/>
              </a:rPr>
              <a:t>Training</a:t>
            </a:r>
            <a:endParaRPr lang="en-US" sz="3600"/>
          </a:p>
        </p:txBody>
      </p:sp>
    </p:spTree>
    <p:extLst>
      <p:ext uri="{BB962C8B-B14F-4D97-AF65-F5344CB8AC3E}">
        <p14:creationId xmlns:p14="http://schemas.microsoft.com/office/powerpoint/2010/main" val="1625743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499876E-DAB2-454C-A1AF-597360A47EE0}"/>
              </a:ext>
            </a:extLst>
          </p:cNvPr>
          <p:cNvSpPr txBox="1">
            <a:spLocks/>
          </p:cNvSpPr>
          <p:nvPr/>
        </p:nvSpPr>
        <p:spPr>
          <a:xfrm>
            <a:off x="-1" y="3229980"/>
            <a:ext cx="9135687" cy="1111250"/>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a:latin typeface="Century Gothic"/>
              </a:rPr>
              <a:t>What is the right way to don (put on) the N95?</a:t>
            </a:r>
            <a:endParaRPr lang="en-US">
              <a:latin typeface="Century Gothic"/>
            </a:endParaRPr>
          </a:p>
        </p:txBody>
      </p:sp>
      <p:sp>
        <p:nvSpPr>
          <p:cNvPr id="5" name="Title 2">
            <a:extLst>
              <a:ext uri="{FF2B5EF4-FFF2-40B4-BE49-F238E27FC236}">
                <a16:creationId xmlns:a16="http://schemas.microsoft.com/office/drawing/2014/main" id="{B9BADD9C-5EC9-4C69-97D3-229544681D8F}"/>
              </a:ext>
            </a:extLst>
          </p:cNvPr>
          <p:cNvSpPr txBox="1">
            <a:spLocks/>
          </p:cNvSpPr>
          <p:nvPr/>
        </p:nvSpPr>
        <p:spPr>
          <a:xfrm>
            <a:off x="2138" y="2256441"/>
            <a:ext cx="9143999" cy="478522"/>
          </a:xfrm>
          <a:prstGeom prst="rect">
            <a:avLst/>
          </a:prstGeom>
        </p:spPr>
        <p:txBody>
          <a:bodyPr lIns="91440" tIns="45720" rIns="91440" bIns="45720" anchor="t">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a:t>Donning the N95</a:t>
            </a:r>
          </a:p>
          <a:p>
            <a:pPr algn="ctr"/>
            <a:endParaRPr lang="en-US">
              <a:latin typeface="Century Gothic"/>
            </a:endParaRPr>
          </a:p>
        </p:txBody>
      </p:sp>
    </p:spTree>
    <p:extLst>
      <p:ext uri="{BB962C8B-B14F-4D97-AF65-F5344CB8AC3E}">
        <p14:creationId xmlns:p14="http://schemas.microsoft.com/office/powerpoint/2010/main" val="2382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p:txBody>
          <a:bodyPr vert="horz" lIns="91440" tIns="45720" rIns="91440" bIns="45720" rtlCol="0" anchor="t">
            <a:normAutofit/>
          </a:bodyPr>
          <a:lstStyle/>
          <a:p>
            <a:pPr>
              <a:spcBef>
                <a:spcPts val="1000"/>
              </a:spcBef>
            </a:pPr>
            <a:r>
              <a:rPr lang="en-US" sz="2200" dirty="0">
                <a:latin typeface="Calibri" panose="020F0502020204030204" pitchFamily="34" charset="0"/>
                <a:ea typeface="+mn-lt"/>
                <a:cs typeface="Calibri" panose="020F0502020204030204" pitchFamily="34" charset="0"/>
              </a:rPr>
              <a:t>Tie back long hair so it is away from your face</a:t>
            </a:r>
          </a:p>
          <a:p>
            <a:pPr>
              <a:spcBef>
                <a:spcPts val="1000"/>
              </a:spcBef>
            </a:pPr>
            <a:r>
              <a:rPr lang="en-US" sz="2200" dirty="0">
                <a:latin typeface="Calibri" panose="020F0502020204030204" pitchFamily="34" charset="0"/>
                <a:ea typeface="+mn-lt"/>
                <a:cs typeface="Calibri" panose="020F0502020204030204" pitchFamily="34" charset="0"/>
              </a:rPr>
              <a:t>Remove glasses, facial jewelry (if located on the lower face), and any hair coverings</a:t>
            </a:r>
          </a:p>
          <a:p>
            <a:pPr marL="518795" lvl="1">
              <a:spcBef>
                <a:spcPts val="500"/>
              </a:spcBef>
            </a:pPr>
            <a:r>
              <a:rPr lang="en-US" sz="2000" dirty="0">
                <a:latin typeface="Calibri" panose="020F0502020204030204" pitchFamily="34" charset="0"/>
                <a:cs typeface="Calibri" panose="020F0502020204030204" pitchFamily="34" charset="0"/>
              </a:rPr>
              <a:t>Glasses or hair coverings may shift while you do your work. Wearing the N95 over glasses or head coverings can cause the seal to break and expose you to contaminated air.</a:t>
            </a:r>
            <a:endParaRPr lang="en-US" sz="2000" dirty="0">
              <a:latin typeface="Calibri" panose="020F0502020204030204" pitchFamily="34" charset="0"/>
              <a:ea typeface="+mn-lt"/>
              <a:cs typeface="Calibri" panose="020F0502020204030204" pitchFamily="34" charset="0"/>
            </a:endParaRPr>
          </a:p>
          <a:p>
            <a:pPr>
              <a:spcBef>
                <a:spcPts val="1000"/>
              </a:spcBef>
            </a:pPr>
            <a:r>
              <a:rPr lang="en-US" sz="2200" dirty="0">
                <a:latin typeface="Calibri" panose="020F0502020204030204" pitchFamily="34" charset="0"/>
                <a:ea typeface="+mn-lt"/>
                <a:cs typeface="Calibri" panose="020F0502020204030204" pitchFamily="34" charset="0"/>
              </a:rPr>
              <a:t>Your face must be clean shaven (see the next slide  for acceptable facial hair)</a:t>
            </a:r>
          </a:p>
          <a:p>
            <a:pPr marL="518795" lvl="1">
              <a:spcBef>
                <a:spcPts val="500"/>
              </a:spcBef>
            </a:pPr>
            <a:r>
              <a:rPr lang="en-US" sz="2000" dirty="0">
                <a:latin typeface="Calibri" panose="020F0502020204030204" pitchFamily="34" charset="0"/>
                <a:cs typeface="Calibri" panose="020F0502020204030204" pitchFamily="34" charset="0"/>
              </a:rPr>
              <a:t>Facial hair or stubble may cause a break in the N95 seal on your face letting contaminated air enter your breathing space; inside the N95.</a:t>
            </a:r>
            <a:endParaRPr lang="en-US" sz="2000" dirty="0">
              <a:latin typeface="Calibri" panose="020F0502020204030204" pitchFamily="34" charset="0"/>
              <a:ea typeface="+mn-lt"/>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a:ea typeface="+mj-lt"/>
                <a:cs typeface="+mj-lt"/>
              </a:rPr>
              <a:t>Requirements Prior to Using the N95</a:t>
            </a:r>
            <a:endParaRPr lang="en-US" sz="3600"/>
          </a:p>
        </p:txBody>
      </p:sp>
      <p:sp>
        <p:nvSpPr>
          <p:cNvPr id="5" name="Text Placeholder 1">
            <a:extLst>
              <a:ext uri="{FF2B5EF4-FFF2-40B4-BE49-F238E27FC236}">
                <a16:creationId xmlns:a16="http://schemas.microsoft.com/office/drawing/2014/main" id="{7BEA7D60-5B8D-467A-9B24-512AFF351401}"/>
              </a:ext>
            </a:extLst>
          </p:cNvPr>
          <p:cNvSpPr txBox="1">
            <a:spLocks/>
          </p:cNvSpPr>
          <p:nvPr/>
        </p:nvSpPr>
        <p:spPr>
          <a:xfrm>
            <a:off x="1366093" y="5549692"/>
            <a:ext cx="6433850" cy="793213"/>
          </a:xfrm>
          <a:prstGeom prst="rect">
            <a:avLst/>
          </a:prstGeom>
          <a:solidFill>
            <a:schemeClr val="accent1">
              <a:lumMod val="20000"/>
              <a:lumOff val="80000"/>
            </a:schemeClr>
          </a:solidFill>
          <a:ln w="12700">
            <a:solidFill>
              <a:schemeClr val="tx1"/>
            </a:solidFill>
          </a:ln>
        </p:spPr>
        <p:txBody>
          <a:bodyPr vert="horz" lIns="91440" tIns="45720" rIns="91440" bIns="45720" rtlCol="0" anchor="t">
            <a:noAutofit/>
          </a:bodyPr>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200" kern="1200" baseline="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200" kern="1200">
                <a:solidFill>
                  <a:schemeClr val="tx1"/>
                </a:solidFill>
                <a:latin typeface="+mn-lt"/>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2000" kern="1200">
                <a:solidFill>
                  <a:schemeClr val="tx1"/>
                </a:solidFill>
                <a:latin typeface="+mn-lt"/>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solidFill>
                <a:latin typeface="+mn-lt"/>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t>Important! </a:t>
            </a:r>
            <a:r>
              <a:rPr lang="en-US" i="1" dirty="0"/>
              <a:t>The edges of the N95 respirator must be directly on your skin. </a:t>
            </a:r>
            <a:endParaRPr lang="en-US" b="1" dirty="0">
              <a:cs typeface="Calibri"/>
            </a:endParaRPr>
          </a:p>
        </p:txBody>
      </p:sp>
    </p:spTree>
    <p:extLst>
      <p:ext uri="{BB962C8B-B14F-4D97-AF65-F5344CB8AC3E}">
        <p14:creationId xmlns:p14="http://schemas.microsoft.com/office/powerpoint/2010/main" val="178201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235807-D40B-4BCD-9251-95B721511166}"/>
              </a:ext>
            </a:extLst>
          </p:cNvPr>
          <p:cNvSpPr txBox="1"/>
          <p:nvPr/>
        </p:nvSpPr>
        <p:spPr>
          <a:xfrm>
            <a:off x="408372" y="209436"/>
            <a:ext cx="8433787" cy="65864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300">
                <a:cs typeface="Calibri"/>
              </a:rPr>
              <a:t>Use this template to customize training specifically for your facility</a:t>
            </a:r>
          </a:p>
          <a:p>
            <a:pPr algn="ctr"/>
            <a:r>
              <a:rPr lang="en-US" sz="5300">
                <a:cs typeface="Calibri"/>
              </a:rPr>
              <a:t>and always follow L&amp;I guidance.</a:t>
            </a:r>
          </a:p>
          <a:p>
            <a:pPr lvl="1"/>
            <a:endParaRPr lang="en-US" sz="2000">
              <a:cs typeface="Calibri"/>
            </a:endParaRPr>
          </a:p>
          <a:p>
            <a:pPr marL="800100" lvl="1" indent="-342900">
              <a:buFont typeface="Arial" panose="020B0604020202020204" pitchFamily="34" charset="0"/>
              <a:buChar char="•"/>
            </a:pPr>
            <a:r>
              <a:rPr lang="en-US" sz="2000">
                <a:cs typeface="Calibri"/>
              </a:rPr>
              <a:t>L&amp;I Consultation Services: </a:t>
            </a:r>
            <a:r>
              <a:rPr lang="en-US"/>
              <a:t> </a:t>
            </a:r>
            <a:r>
              <a:rPr lang="en-US" sz="1600">
                <a:hlinkClick r:id="rId2"/>
              </a:rPr>
              <a:t>https://www.lni.wa.gov/safety-health/preventing-injuries-illnesses/request-consultation/ </a:t>
            </a:r>
            <a:endParaRPr lang="en-US" sz="1600">
              <a:cs typeface="Calibri"/>
            </a:endParaRPr>
          </a:p>
          <a:p>
            <a:pPr marL="800100" lvl="1" indent="-342900">
              <a:buFont typeface="Arial" panose="020B0604020202020204" pitchFamily="34" charset="0"/>
              <a:buChar char="•"/>
            </a:pPr>
            <a:r>
              <a:rPr lang="en-US" sz="2000">
                <a:cs typeface="Calibri"/>
              </a:rPr>
              <a:t>DOH Fit Test Project: </a:t>
            </a:r>
            <a:r>
              <a:rPr lang="en-US" sz="2000">
                <a:cs typeface="Calibri"/>
                <a:hlinkClick r:id="rId3"/>
              </a:rPr>
              <a:t>HAI-FitTest@doh.wa.gov</a:t>
            </a:r>
            <a:r>
              <a:rPr lang="en-US" sz="2000">
                <a:cs typeface="Calibri"/>
              </a:rPr>
              <a:t> </a:t>
            </a:r>
          </a:p>
          <a:p>
            <a:pPr algn="ctr"/>
            <a:endParaRPr lang="en-US" sz="2000">
              <a:cs typeface="Calibri"/>
            </a:endParaRPr>
          </a:p>
          <a:p>
            <a:pPr algn="ctr"/>
            <a:r>
              <a:rPr lang="en-US" sz="2800" b="1" u="sng">
                <a:cs typeface="Calibri"/>
              </a:rPr>
              <a:t>Instructions:</a:t>
            </a:r>
            <a:r>
              <a:rPr lang="en-US" sz="2800" b="1">
                <a:cs typeface="Calibri"/>
              </a:rPr>
              <a:t> </a:t>
            </a:r>
            <a:r>
              <a:rPr lang="en-US" sz="2800">
                <a:cs typeface="Calibri"/>
              </a:rPr>
              <a:t>Remove the first two slides and replace the text highlighted in </a:t>
            </a:r>
            <a:r>
              <a:rPr lang="en-US" sz="2800">
                <a:highlight>
                  <a:srgbClr val="00FF00"/>
                </a:highlight>
                <a:cs typeface="Calibri"/>
              </a:rPr>
              <a:t>green</a:t>
            </a:r>
            <a:r>
              <a:rPr lang="en-US" sz="2800">
                <a:cs typeface="Calibri"/>
              </a:rPr>
              <a:t> with your facilities information. </a:t>
            </a:r>
          </a:p>
        </p:txBody>
      </p:sp>
    </p:spTree>
    <p:extLst>
      <p:ext uri="{BB962C8B-B14F-4D97-AF65-F5344CB8AC3E}">
        <p14:creationId xmlns:p14="http://schemas.microsoft.com/office/powerpoint/2010/main" val="185123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AC815B-08E1-4686-AA25-18FFC45DD3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67"/>
          <a:stretch/>
        </p:blipFill>
        <p:spPr>
          <a:xfrm>
            <a:off x="337402" y="297512"/>
            <a:ext cx="8452861" cy="6115574"/>
          </a:xfrm>
          <a:prstGeom prst="rect">
            <a:avLst/>
          </a:prstGeom>
        </p:spPr>
      </p:pic>
      <p:sp>
        <p:nvSpPr>
          <p:cNvPr id="4" name="TextBox 3">
            <a:extLst>
              <a:ext uri="{FF2B5EF4-FFF2-40B4-BE49-F238E27FC236}">
                <a16:creationId xmlns:a16="http://schemas.microsoft.com/office/drawing/2014/main" id="{61E4811B-265B-4CF3-92BB-9F61440DE1F0}"/>
              </a:ext>
            </a:extLst>
          </p:cNvPr>
          <p:cNvSpPr txBox="1"/>
          <p:nvPr/>
        </p:nvSpPr>
        <p:spPr>
          <a:xfrm>
            <a:off x="443727" y="6471208"/>
            <a:ext cx="8256545" cy="246221"/>
          </a:xfrm>
          <a:prstGeom prst="rect">
            <a:avLst/>
          </a:prstGeom>
          <a:noFill/>
        </p:spPr>
        <p:txBody>
          <a:bodyPr wrap="square" rtlCol="0">
            <a:spAutoFit/>
          </a:bodyPr>
          <a:lstStyle/>
          <a:p>
            <a:r>
              <a:rPr lang="en-US" sz="1000">
                <a:cs typeface="Calibri"/>
              </a:rPr>
              <a:t>CDC Facial Hairstyles and Filtering Facepiece Respirators, </a:t>
            </a:r>
            <a:r>
              <a:rPr lang="en-US" sz="1000">
                <a:cs typeface="Calibri"/>
                <a:hlinkClick r:id="rId3"/>
              </a:rPr>
              <a:t>https://www.cdc.gov/niosh/npptl/pdfs/facialhairwmask11282017-508.pdf</a:t>
            </a:r>
            <a:r>
              <a:rPr lang="en-US" sz="1000">
                <a:cs typeface="Calibri"/>
              </a:rPr>
              <a:t>, accessed 6/8/2023</a:t>
            </a:r>
            <a:endParaRPr lang="en-US"/>
          </a:p>
        </p:txBody>
      </p:sp>
    </p:spTree>
    <p:extLst>
      <p:ext uri="{BB962C8B-B14F-4D97-AF65-F5344CB8AC3E}">
        <p14:creationId xmlns:p14="http://schemas.microsoft.com/office/powerpoint/2010/main" val="3326793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a:xfrm>
            <a:off x="808278" y="1606083"/>
            <a:ext cx="7553207" cy="2896196"/>
          </a:xfrm>
        </p:spPr>
        <p:txBody>
          <a:bodyPr vert="horz" lIns="91440" tIns="45720" rIns="91440" bIns="45720" rtlCol="0" anchor="t">
            <a:normAutofit/>
          </a:bodyPr>
          <a:lstStyle/>
          <a:p>
            <a:pPr marL="0" indent="0">
              <a:spcBef>
                <a:spcPts val="1000"/>
              </a:spcBef>
              <a:buNone/>
            </a:pPr>
            <a:r>
              <a:rPr lang="en-US" sz="2200" b="1" dirty="0">
                <a:latin typeface="Calibri" panose="020F0502020204030204" pitchFamily="34" charset="0"/>
                <a:ea typeface="+mn-lt"/>
                <a:cs typeface="Calibri" panose="020F0502020204030204" pitchFamily="34" charset="0"/>
              </a:rPr>
              <a:t>Always inspect your N95 respirator!</a:t>
            </a:r>
            <a:endParaRPr lang="en-US" sz="2200" dirty="0">
              <a:latin typeface="Calibri" panose="020F0502020204030204" pitchFamily="34" charset="0"/>
              <a:ea typeface="+mn-lt"/>
              <a:cs typeface="Calibri" panose="020F0502020204030204" pitchFamily="34" charset="0"/>
            </a:endParaRPr>
          </a:p>
          <a:p>
            <a:pPr marL="175895">
              <a:spcBef>
                <a:spcPts val="500"/>
              </a:spcBef>
            </a:pPr>
            <a:r>
              <a:rPr lang="en-US" sz="2200" dirty="0">
                <a:latin typeface="Calibri" panose="020F0502020204030204" pitchFamily="34" charset="0"/>
                <a:ea typeface="+mn-lt"/>
                <a:cs typeface="Calibri" panose="020F0502020204030204" pitchFamily="34" charset="0"/>
              </a:rPr>
              <a:t>Look for dirt, stains, tears, wetness, straps not attached, etc.</a:t>
            </a:r>
          </a:p>
          <a:p>
            <a:pPr marL="404495" lvl="1">
              <a:spcBef>
                <a:spcPts val="500"/>
              </a:spcBef>
            </a:pPr>
            <a:r>
              <a:rPr lang="en-US" sz="1900" dirty="0">
                <a:latin typeface="Calibri" panose="020F0502020204030204" pitchFamily="34" charset="0"/>
                <a:cs typeface="Calibri" panose="020F0502020204030204" pitchFamily="34" charset="0"/>
              </a:rPr>
              <a:t>If your N95 has any of these, throw it out and get another one!</a:t>
            </a:r>
          </a:p>
          <a:p>
            <a:pPr marL="404495" lvl="1">
              <a:spcBef>
                <a:spcPts val="500"/>
              </a:spcBef>
            </a:pPr>
            <a:r>
              <a:rPr lang="en-US" sz="1900" dirty="0">
                <a:latin typeface="Calibri" panose="020F0502020204030204" pitchFamily="34" charset="0"/>
                <a:cs typeface="Calibri" panose="020F0502020204030204" pitchFamily="34" charset="0"/>
              </a:rPr>
              <a:t>If the N95 is individually wrapped, do not use it if the wrapper</a:t>
            </a:r>
            <a:r>
              <a:rPr lang="en-US" sz="1900" dirty="0">
                <a:latin typeface="Calibri" panose="020F0502020204030204" pitchFamily="34" charset="0"/>
                <a:ea typeface="+mn-lt"/>
                <a:cs typeface="Calibri" panose="020F0502020204030204" pitchFamily="34" charset="0"/>
              </a:rPr>
              <a:t> is torn or taped!</a:t>
            </a:r>
            <a:endParaRPr lang="en-US" sz="1800" dirty="0">
              <a:latin typeface="Calibri" panose="020F0502020204030204" pitchFamily="34" charset="0"/>
              <a:ea typeface="+mn-lt"/>
              <a:cs typeface="Calibri" panose="020F0502020204030204" pitchFamily="34" charset="0"/>
            </a:endParaRPr>
          </a:p>
          <a:p>
            <a:pPr marL="175895">
              <a:spcBef>
                <a:spcPts val="500"/>
              </a:spcBef>
            </a:pPr>
            <a:r>
              <a:rPr lang="en-US" sz="2200" dirty="0">
                <a:latin typeface="Calibri" panose="020F0502020204030204" pitchFamily="34" charset="0"/>
                <a:ea typeface="+mn-lt"/>
                <a:cs typeface="Calibri" panose="020F0502020204030204" pitchFamily="34" charset="0"/>
              </a:rPr>
              <a:t>Are the straps securely attached?</a:t>
            </a:r>
          </a:p>
          <a:p>
            <a:pPr marL="409258" lvl="1"/>
            <a:r>
              <a:rPr lang="en-US" sz="1900" dirty="0">
                <a:latin typeface="Calibri" panose="020F0502020204030204" pitchFamily="34" charset="0"/>
                <a:ea typeface="+mn-lt"/>
                <a:cs typeface="Calibri" panose="020F0502020204030204" pitchFamily="34" charset="0"/>
              </a:rPr>
              <a:t>Test to see if the straps are firmly attached. You want the straps to keep the N95 snug to your face and not stretch or move once you put it on.  </a:t>
            </a:r>
          </a:p>
          <a:p>
            <a:pPr marL="518795" lvl="1" indent="-342900">
              <a:spcBef>
                <a:spcPts val="500"/>
              </a:spcBef>
              <a:buFont typeface="Arial,Sans-Serif" panose="020B0604020202020204" pitchFamily="34" charset="0"/>
            </a:pPr>
            <a:endParaRPr lang="en-US" dirty="0">
              <a:solidFill>
                <a:srgbClr val="000000"/>
              </a:solidFill>
              <a:latin typeface="Calibri" panose="020F0502020204030204" pitchFamily="34" charset="0"/>
              <a:ea typeface="+mn-lt"/>
              <a:cs typeface="Calibri" panose="020F0502020204030204" pitchFamily="34" charset="0"/>
            </a:endParaRPr>
          </a:p>
          <a:p>
            <a:pPr marL="633095" lvl="1" indent="-457200">
              <a:spcBef>
                <a:spcPts val="500"/>
              </a:spcBef>
              <a:buFont typeface="Arial,Sans-Serif" panose="020B0604020202020204" pitchFamily="34" charset="0"/>
            </a:pPr>
            <a:endParaRPr lang="en-US" sz="2200" dirty="0">
              <a:solidFill>
                <a:schemeClr val="tx1">
                  <a:lumMod val="75000"/>
                  <a:lumOff val="25000"/>
                </a:schemeClr>
              </a:solidFill>
              <a:latin typeface="Calibri" panose="020F0502020204030204" pitchFamily="34" charset="0"/>
              <a:ea typeface="+mn-lt"/>
              <a:cs typeface="Calibri" panose="020F0502020204030204" pitchFamily="34" charset="0"/>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a:latin typeface="Century Gothic"/>
              </a:rPr>
              <a:t>Step 1 – Inspect Your Respirator </a:t>
            </a:r>
          </a:p>
        </p:txBody>
      </p:sp>
      <p:grpSp>
        <p:nvGrpSpPr>
          <p:cNvPr id="4" name="Group 3">
            <a:extLst>
              <a:ext uri="{FF2B5EF4-FFF2-40B4-BE49-F238E27FC236}">
                <a16:creationId xmlns:a16="http://schemas.microsoft.com/office/drawing/2014/main" id="{2E327A9B-D88B-4AEC-9D4A-0E551A505BFD}"/>
              </a:ext>
            </a:extLst>
          </p:cNvPr>
          <p:cNvGrpSpPr/>
          <p:nvPr/>
        </p:nvGrpSpPr>
        <p:grpSpPr>
          <a:xfrm>
            <a:off x="4972050" y="4399830"/>
            <a:ext cx="3681994" cy="2028219"/>
            <a:chOff x="5237970" y="5249893"/>
            <a:chExt cx="3569067" cy="1404809"/>
          </a:xfrm>
        </p:grpSpPr>
        <p:pic>
          <p:nvPicPr>
            <p:cNvPr id="7" name="Picture 6">
              <a:extLst>
                <a:ext uri="{FF2B5EF4-FFF2-40B4-BE49-F238E27FC236}">
                  <a16:creationId xmlns:a16="http://schemas.microsoft.com/office/drawing/2014/main" id="{3DA71B5F-E896-4B18-AFBC-47D11D6BA114}"/>
                </a:ext>
              </a:extLst>
            </p:cNvPr>
            <p:cNvPicPr>
              <a:picLocks noChangeAspect="1"/>
            </p:cNvPicPr>
            <p:nvPr/>
          </p:nvPicPr>
          <p:blipFill>
            <a:blip r:embed="rId3"/>
            <a:stretch>
              <a:fillRect/>
            </a:stretch>
          </p:blipFill>
          <p:spPr>
            <a:xfrm>
              <a:off x="5237970" y="5249893"/>
              <a:ext cx="3569067" cy="1404809"/>
            </a:xfrm>
            <a:prstGeom prst="rect">
              <a:avLst/>
            </a:prstGeom>
            <a:ln>
              <a:solidFill>
                <a:schemeClr val="tx1"/>
              </a:solidFill>
            </a:ln>
          </p:spPr>
        </p:pic>
        <p:sp>
          <p:nvSpPr>
            <p:cNvPr id="9" name="Oval 8">
              <a:extLst>
                <a:ext uri="{FF2B5EF4-FFF2-40B4-BE49-F238E27FC236}">
                  <a16:creationId xmlns:a16="http://schemas.microsoft.com/office/drawing/2014/main" id="{52FA25B5-11D4-4194-ACF5-63EEF2594723}"/>
                </a:ext>
              </a:extLst>
            </p:cNvPr>
            <p:cNvSpPr/>
            <p:nvPr/>
          </p:nvSpPr>
          <p:spPr>
            <a:xfrm>
              <a:off x="6432940" y="6020451"/>
              <a:ext cx="912032" cy="3434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89BCA8C-BAAC-4E4B-92E6-32A996553756}"/>
                </a:ext>
              </a:extLst>
            </p:cNvPr>
            <p:cNvCxnSpPr/>
            <p:nvPr/>
          </p:nvCxnSpPr>
          <p:spPr>
            <a:xfrm flipH="1">
              <a:off x="7242219" y="5516311"/>
              <a:ext cx="554324" cy="535375"/>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grpSp>
      <p:sp>
        <p:nvSpPr>
          <p:cNvPr id="6" name="Content Placeholder 2">
            <a:extLst>
              <a:ext uri="{FF2B5EF4-FFF2-40B4-BE49-F238E27FC236}">
                <a16:creationId xmlns:a16="http://schemas.microsoft.com/office/drawing/2014/main" id="{E2CCDAA1-C997-6802-0CDC-61A15510E743}"/>
              </a:ext>
            </a:extLst>
          </p:cNvPr>
          <p:cNvSpPr txBox="1">
            <a:spLocks/>
          </p:cNvSpPr>
          <p:nvPr/>
        </p:nvSpPr>
        <p:spPr>
          <a:xfrm>
            <a:off x="808277" y="4502279"/>
            <a:ext cx="3995369" cy="2028219"/>
          </a:xfrm>
          <a:prstGeom prst="rect">
            <a:avLst/>
          </a:prstGeom>
        </p:spPr>
        <p:txBody>
          <a:bodyPr vert="horz" lIns="91440" tIns="45720" rIns="91440" bIns="45720" rtlCol="0" anchor="t">
            <a:normAutofit/>
          </a:bodyPr>
          <a:lstStyle>
            <a:lvl1pPr marL="285750" indent="-285750" algn="l" defTabSz="914400" rtl="0" eaLnBrk="1" latinLnBrk="0" hangingPunct="1">
              <a:lnSpc>
                <a:spcPct val="90000"/>
              </a:lnSpc>
              <a:spcBef>
                <a:spcPts val="1000"/>
              </a:spcBef>
              <a:buClr>
                <a:schemeClr val="accent1"/>
              </a:buClr>
              <a:buFont typeface="Wingdings" panose="05000000000000000000" pitchFamily="2" charset="2"/>
              <a:buChar char="£"/>
              <a:defRPr sz="2200" kern="1200" baseline="0">
                <a:solidFill>
                  <a:schemeClr val="tx1"/>
                </a:solidFill>
                <a:latin typeface="+mn-lt"/>
                <a:ea typeface="+mn-ea"/>
                <a:cs typeface="+mn-cs"/>
              </a:defRPr>
            </a:lvl1pPr>
            <a:lvl2pPr marL="519113" indent="-238125" algn="l" defTabSz="914400" rtl="0" eaLnBrk="1" latinLnBrk="0" hangingPunct="1">
              <a:lnSpc>
                <a:spcPct val="90000"/>
              </a:lnSpc>
              <a:spcBef>
                <a:spcPts val="500"/>
              </a:spcBef>
              <a:buClr>
                <a:schemeClr val="accent1"/>
              </a:buClr>
              <a:buFont typeface="Courier New" panose="02070309020205020404" pitchFamily="49" charset="0"/>
              <a:buChar char="o"/>
              <a:defRPr sz="2200" kern="1200">
                <a:solidFill>
                  <a:schemeClr val="tx1"/>
                </a:solidFill>
                <a:latin typeface="+mn-lt"/>
                <a:ea typeface="+mn-ea"/>
                <a:cs typeface="+mn-cs"/>
              </a:defRPr>
            </a:lvl2pPr>
            <a:lvl3pPr marL="747713" indent="-228600" algn="l" defTabSz="914400" rtl="0" eaLnBrk="1" latinLnBrk="0" hangingPunct="1">
              <a:lnSpc>
                <a:spcPct val="90000"/>
              </a:lnSpc>
              <a:spcBef>
                <a:spcPts val="500"/>
              </a:spcBef>
              <a:buClr>
                <a:schemeClr val="accent1"/>
              </a:buClr>
              <a:buFont typeface="Century Gothic" panose="020B0502020202020204" pitchFamily="34" charset="0"/>
              <a:buChar char="■"/>
              <a:defRPr sz="2000" kern="1200">
                <a:solidFill>
                  <a:schemeClr val="tx1"/>
                </a:solidFill>
                <a:latin typeface="+mn-lt"/>
                <a:ea typeface="+mn-ea"/>
                <a:cs typeface="+mn-cs"/>
              </a:defRPr>
            </a:lvl3pPr>
            <a:lvl4pPr marL="919163" indent="-171450" algn="l" defTabSz="914400" rtl="0" eaLnBrk="1" latinLnBrk="0" hangingPunct="1">
              <a:lnSpc>
                <a:spcPct val="90000"/>
              </a:lnSpc>
              <a:spcBef>
                <a:spcPts val="500"/>
              </a:spcBef>
              <a:buClr>
                <a:schemeClr val="accent1"/>
              </a:buClr>
              <a:buFont typeface="Century Gothic" panose="020B0502020202020204" pitchFamily="34" charset="0"/>
              <a:buChar char="♦"/>
              <a:defRPr sz="1800" kern="1200">
                <a:solidFill>
                  <a:schemeClr val="tx1"/>
                </a:solidFill>
                <a:latin typeface="+mn-lt"/>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5895">
              <a:spcBef>
                <a:spcPts val="500"/>
              </a:spcBef>
            </a:pPr>
            <a:r>
              <a:rPr lang="en-US" dirty="0">
                <a:latin typeface="Calibri" panose="020F0502020204030204" pitchFamily="34" charset="0"/>
                <a:ea typeface="+mn-lt"/>
                <a:cs typeface="Calibri" panose="020F0502020204030204" pitchFamily="34" charset="0"/>
              </a:rPr>
              <a:t>Check that it’s a NIOSH approved respirator</a:t>
            </a:r>
          </a:p>
          <a:p>
            <a:pPr marL="409258" lvl="1"/>
            <a:r>
              <a:rPr lang="en-US" sz="2000" dirty="0">
                <a:latin typeface="Calibri" panose="020F0502020204030204" pitchFamily="34" charset="0"/>
                <a:ea typeface="+mn-lt"/>
                <a:cs typeface="Calibri" panose="020F0502020204030204" pitchFamily="34" charset="0"/>
              </a:rPr>
              <a:t>Counterfeit N95’s have been found! Do not use the respirator if the NIOSH stamp is missing! </a:t>
            </a:r>
            <a:endParaRPr lang="en-US" sz="2000" dirty="0">
              <a:solidFill>
                <a:schemeClr val="tx1">
                  <a:lumMod val="75000"/>
                  <a:lumOff val="25000"/>
                </a:schemeClr>
              </a:solidFill>
              <a:latin typeface="Calibri" panose="020F0502020204030204" pitchFamily="34" charset="0"/>
              <a:ea typeface="+mn-lt"/>
              <a:cs typeface="Calibri" panose="020F0502020204030204" pitchFamily="34" charset="0"/>
            </a:endParaRPr>
          </a:p>
        </p:txBody>
      </p:sp>
    </p:spTree>
    <p:extLst>
      <p:ext uri="{BB962C8B-B14F-4D97-AF65-F5344CB8AC3E}">
        <p14:creationId xmlns:p14="http://schemas.microsoft.com/office/powerpoint/2010/main" val="2704771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a:xfrm>
            <a:off x="795396" y="1628115"/>
            <a:ext cx="7553207" cy="4849803"/>
          </a:xfrm>
        </p:spPr>
        <p:txBody>
          <a:bodyPr vert="horz" lIns="91440" tIns="45720" rIns="91440" bIns="45720" rtlCol="0" anchor="t">
            <a:normAutofit fontScale="92500" lnSpcReduction="20000"/>
          </a:bodyPr>
          <a:lstStyle/>
          <a:p>
            <a:pPr>
              <a:spcBef>
                <a:spcPts val="1000"/>
              </a:spcBef>
            </a:pPr>
            <a:r>
              <a:rPr lang="en-US" sz="2400" dirty="0">
                <a:latin typeface="Calibri" panose="020F0502020204030204" pitchFamily="34" charset="0"/>
                <a:ea typeface="+mn-lt"/>
                <a:cs typeface="Calibri" panose="020F0502020204030204" pitchFamily="34" charset="0"/>
              </a:rPr>
              <a:t>After inspection, don the respirator using the techniques in the next slides</a:t>
            </a:r>
          </a:p>
          <a:p>
            <a:pPr lvl="1">
              <a:spcBef>
                <a:spcPts val="1000"/>
              </a:spcBef>
            </a:pPr>
            <a:r>
              <a:rPr lang="en-US" sz="2200" dirty="0">
                <a:latin typeface="Calibri" panose="020F0502020204030204" pitchFamily="34" charset="0"/>
                <a:ea typeface="+mn-lt"/>
                <a:cs typeface="Calibri" panose="020F0502020204030204" pitchFamily="34" charset="0"/>
              </a:rPr>
              <a:t>The next slides show how to don the three general types of N95 respirators. </a:t>
            </a:r>
          </a:p>
          <a:p>
            <a:pPr lvl="1">
              <a:spcBef>
                <a:spcPts val="1000"/>
              </a:spcBef>
            </a:pPr>
            <a:r>
              <a:rPr lang="en-US" b="1" dirty="0">
                <a:latin typeface="Calibri" panose="020F0502020204030204" pitchFamily="34" charset="0"/>
                <a:ea typeface="+mn-lt"/>
                <a:cs typeface="Calibri" panose="020F0502020204030204" pitchFamily="34" charset="0"/>
              </a:rPr>
              <a:t>Note:</a:t>
            </a:r>
            <a:r>
              <a:rPr lang="en-US" dirty="0">
                <a:latin typeface="Calibri" panose="020F0502020204030204" pitchFamily="34" charset="0"/>
                <a:ea typeface="+mn-lt"/>
                <a:cs typeface="Calibri" panose="020F0502020204030204" pitchFamily="34" charset="0"/>
              </a:rPr>
              <a:t> Donning the N95 may be different depending on the type of N95!</a:t>
            </a:r>
          </a:p>
          <a:p>
            <a:pPr>
              <a:spcBef>
                <a:spcPts val="1000"/>
              </a:spcBef>
            </a:pPr>
            <a:endParaRPr lang="en-US" sz="2200" dirty="0">
              <a:latin typeface="Calibri" panose="020F0502020204030204" pitchFamily="34" charset="0"/>
              <a:ea typeface="+mn-lt"/>
              <a:cs typeface="Calibri" panose="020F0502020204030204" pitchFamily="34" charset="0"/>
            </a:endParaRPr>
          </a:p>
          <a:p>
            <a:pPr>
              <a:spcBef>
                <a:spcPts val="1000"/>
              </a:spcBef>
            </a:pPr>
            <a:r>
              <a:rPr lang="en-US" sz="2600" b="1" i="1" dirty="0">
                <a:latin typeface="Calibri" panose="020F0502020204030204" pitchFamily="34" charset="0"/>
                <a:ea typeface="+mn-lt"/>
                <a:cs typeface="Calibri" panose="020F0502020204030204" pitchFamily="34" charset="0"/>
              </a:rPr>
              <a:t>Tips!</a:t>
            </a:r>
          </a:p>
          <a:p>
            <a:pPr lvl="1">
              <a:spcBef>
                <a:spcPts val="1000"/>
              </a:spcBef>
            </a:pPr>
            <a:r>
              <a:rPr lang="en-US" sz="2200" dirty="0">
                <a:latin typeface="Calibri" panose="020F0502020204030204" pitchFamily="34" charset="0"/>
                <a:cs typeface="Calibri" panose="020F0502020204030204" pitchFamily="34" charset="0"/>
              </a:rPr>
              <a:t>The straps go as follows: </a:t>
            </a:r>
          </a:p>
          <a:p>
            <a:pPr marL="914400" lvl="2">
              <a:lnSpc>
                <a:spcPct val="110000"/>
              </a:lnSpc>
              <a:spcBef>
                <a:spcPts val="0"/>
              </a:spcBef>
            </a:pPr>
            <a:r>
              <a:rPr lang="en-US" sz="1900" dirty="0">
                <a:latin typeface="Calibri" panose="020F0502020204030204" pitchFamily="34" charset="0"/>
                <a:cs typeface="Calibri" panose="020F0502020204030204" pitchFamily="34" charset="0"/>
              </a:rPr>
              <a:t>Top strap goes on top of your head</a:t>
            </a:r>
          </a:p>
          <a:p>
            <a:pPr marL="914400" lvl="2">
              <a:lnSpc>
                <a:spcPct val="110000"/>
              </a:lnSpc>
              <a:spcBef>
                <a:spcPts val="0"/>
              </a:spcBef>
            </a:pPr>
            <a:r>
              <a:rPr lang="en-US" sz="1900" dirty="0">
                <a:latin typeface="Calibri" panose="020F0502020204030204" pitchFamily="34" charset="0"/>
                <a:cs typeface="Calibri" panose="020F0502020204030204" pitchFamily="34" charset="0"/>
              </a:rPr>
              <a:t>The bottom strap goes around your neck (under any hair)!</a:t>
            </a:r>
            <a:endParaRPr lang="en-US" sz="1900" dirty="0">
              <a:latin typeface="Calibri" panose="020F0502020204030204" pitchFamily="34" charset="0"/>
              <a:ea typeface="+mn-lt"/>
              <a:cs typeface="Calibri" panose="020F0502020204030204" pitchFamily="34" charset="0"/>
            </a:endParaRPr>
          </a:p>
          <a:p>
            <a:pPr marL="518795" lvl="1">
              <a:spcBef>
                <a:spcPts val="500"/>
              </a:spcBef>
            </a:pPr>
            <a:r>
              <a:rPr lang="en-US" sz="2200" dirty="0">
                <a:latin typeface="Calibri" panose="020F0502020204030204" pitchFamily="34" charset="0"/>
                <a:ea typeface="+mn-lt"/>
                <a:cs typeface="Calibri" panose="020F0502020204030204" pitchFamily="34" charset="0"/>
              </a:rPr>
              <a:t>Use a mirror to check for:</a:t>
            </a:r>
          </a:p>
          <a:p>
            <a:pPr marL="914400" lvl="2">
              <a:spcBef>
                <a:spcPts val="500"/>
              </a:spcBef>
            </a:pPr>
            <a:r>
              <a:rPr lang="en-US" sz="1900" dirty="0">
                <a:latin typeface="Calibri" panose="020F0502020204030204" pitchFamily="34" charset="0"/>
                <a:ea typeface="+mn-lt"/>
                <a:cs typeface="Calibri" panose="020F0502020204030204" pitchFamily="34" charset="0"/>
              </a:rPr>
              <a:t>Your hair is not under the respirator edges</a:t>
            </a:r>
          </a:p>
          <a:p>
            <a:pPr marL="914400" lvl="2">
              <a:spcBef>
                <a:spcPts val="500"/>
              </a:spcBef>
            </a:pPr>
            <a:r>
              <a:rPr lang="en-US" sz="1900" dirty="0">
                <a:latin typeface="Calibri" panose="020F0502020204030204" pitchFamily="34" charset="0"/>
                <a:ea typeface="+mn-lt"/>
                <a:cs typeface="Calibri" panose="020F0502020204030204" pitchFamily="34" charset="0"/>
              </a:rPr>
              <a:t>The respirator edges are smooth and not folded</a:t>
            </a:r>
          </a:p>
          <a:p>
            <a:pPr marL="914400" lvl="2">
              <a:spcBef>
                <a:spcPts val="500"/>
              </a:spcBef>
            </a:pPr>
            <a:r>
              <a:rPr lang="en-US" sz="1900" dirty="0">
                <a:latin typeface="Calibri" panose="020F0502020204030204" pitchFamily="34" charset="0"/>
                <a:ea typeface="+mn-lt"/>
                <a:cs typeface="Calibri" panose="020F0502020204030204" pitchFamily="34" charset="0"/>
              </a:rPr>
              <a:t>Correct strap placement</a:t>
            </a:r>
          </a:p>
          <a:p>
            <a:pPr marL="518795" lvl="1">
              <a:spcBef>
                <a:spcPts val="500"/>
              </a:spcBef>
            </a:pPr>
            <a:r>
              <a:rPr lang="en-US" sz="2200" dirty="0">
                <a:latin typeface="Calibri" panose="020F0502020204030204" pitchFamily="34" charset="0"/>
                <a:ea typeface="+mn-lt"/>
                <a:cs typeface="Calibri" panose="020F0502020204030204" pitchFamily="34" charset="0"/>
              </a:rPr>
              <a:t>Do not apply pressure to the respirator to hold it in place</a:t>
            </a:r>
          </a:p>
          <a:p>
            <a:pPr marL="514350">
              <a:spcBef>
                <a:spcPts val="1000"/>
              </a:spcBef>
            </a:pPr>
            <a:endParaRPr lang="en-US" dirty="0">
              <a:latin typeface="Calibri" panose="020F0502020204030204" pitchFamily="34" charset="0"/>
              <a:ea typeface="+mn-lt"/>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dirty="0">
                <a:latin typeface="Century Gothic"/>
              </a:rPr>
              <a:t>Step 2 – Don (put on) the N95 </a:t>
            </a:r>
            <a:endParaRPr lang="en-US" sz="3600" dirty="0"/>
          </a:p>
        </p:txBody>
      </p:sp>
    </p:spTree>
    <p:extLst>
      <p:ext uri="{BB962C8B-B14F-4D97-AF65-F5344CB8AC3E}">
        <p14:creationId xmlns:p14="http://schemas.microsoft.com/office/powerpoint/2010/main" val="247664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2695-3BA7-4E11-A782-754870B1A8EE}"/>
              </a:ext>
            </a:extLst>
          </p:cNvPr>
          <p:cNvSpPr>
            <a:spLocks noGrp="1"/>
          </p:cNvSpPr>
          <p:nvPr>
            <p:ph type="title" idx="4294967295"/>
          </p:nvPr>
        </p:nvSpPr>
        <p:spPr>
          <a:xfrm>
            <a:off x="0" y="219354"/>
            <a:ext cx="9133699" cy="1325562"/>
          </a:xfrm>
        </p:spPr>
        <p:txBody>
          <a:bodyPr>
            <a:normAutofit/>
          </a:bodyPr>
          <a:lstStyle/>
          <a:p>
            <a:pPr algn="ctr"/>
            <a:r>
              <a:rPr lang="en-US" sz="3600" dirty="0">
                <a:latin typeface="Century Gothic"/>
              </a:rPr>
              <a:t>Step 2 – Don the N95 (cont.)</a:t>
            </a:r>
            <a:endParaRPr lang="en-US" sz="3600" dirty="0"/>
          </a:p>
        </p:txBody>
      </p:sp>
      <p:sp>
        <p:nvSpPr>
          <p:cNvPr id="3" name="Content Placeholder 2">
            <a:extLst>
              <a:ext uri="{FF2B5EF4-FFF2-40B4-BE49-F238E27FC236}">
                <a16:creationId xmlns:a16="http://schemas.microsoft.com/office/drawing/2014/main" id="{2E0A8D7F-3733-4E59-AE25-2A9D994F0093}"/>
              </a:ext>
            </a:extLst>
          </p:cNvPr>
          <p:cNvSpPr>
            <a:spLocks noGrp="1"/>
          </p:cNvSpPr>
          <p:nvPr>
            <p:ph idx="4294967295"/>
          </p:nvPr>
        </p:nvSpPr>
        <p:spPr>
          <a:xfrm>
            <a:off x="0" y="1528763"/>
            <a:ext cx="8321675" cy="4497387"/>
          </a:xfrm>
        </p:spPr>
        <p:txBody>
          <a:bodyPr vert="horz" lIns="91440" tIns="45720" rIns="91440" bIns="45720" rtlCol="0" anchor="t">
            <a:normAutofit/>
          </a:bodyPr>
          <a:lstStyle/>
          <a:p>
            <a:pPr marL="0" indent="0">
              <a:spcBef>
                <a:spcPts val="600"/>
              </a:spcBef>
              <a:buNone/>
            </a:pPr>
            <a:r>
              <a:rPr lang="en-US" sz="2400" b="1" dirty="0">
                <a:latin typeface="Calibri" panose="020F0502020204030204" pitchFamily="34" charset="0"/>
                <a:ea typeface="+mn-lt"/>
                <a:cs typeface="Calibri" panose="020F0502020204030204" pitchFamily="34" charset="0"/>
              </a:rPr>
              <a:t>   This example shows donning the 3M 1860 (cone-shape)</a:t>
            </a:r>
            <a:endParaRPr lang="en-US" sz="2400" b="1"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BFB9530-F91A-45ED-9DF5-886EEABB6B45}"/>
              </a:ext>
            </a:extLst>
          </p:cNvPr>
          <p:cNvGrpSpPr/>
          <p:nvPr/>
        </p:nvGrpSpPr>
        <p:grpSpPr>
          <a:xfrm>
            <a:off x="128227" y="1916724"/>
            <a:ext cx="8821973" cy="3412890"/>
            <a:chOff x="903189" y="2694828"/>
            <a:chExt cx="7211114" cy="2576152"/>
          </a:xfrm>
        </p:grpSpPr>
        <p:pic>
          <p:nvPicPr>
            <p:cNvPr id="5" name="Picture 4">
              <a:extLst>
                <a:ext uri="{FF2B5EF4-FFF2-40B4-BE49-F238E27FC236}">
                  <a16:creationId xmlns:a16="http://schemas.microsoft.com/office/drawing/2014/main" id="{49890F27-7340-4A38-A7E2-E4D4323893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189" y="2719996"/>
              <a:ext cx="1353449" cy="1547443"/>
            </a:xfrm>
            <a:prstGeom prst="rect">
              <a:avLst/>
            </a:prstGeom>
          </p:spPr>
        </p:pic>
        <p:pic>
          <p:nvPicPr>
            <p:cNvPr id="6" name="Picture 5">
              <a:extLst>
                <a:ext uri="{FF2B5EF4-FFF2-40B4-BE49-F238E27FC236}">
                  <a16:creationId xmlns:a16="http://schemas.microsoft.com/office/drawing/2014/main" id="{96070196-BF69-4D18-BFFB-D4F89E6FE49E}"/>
                </a:ext>
              </a:extLst>
            </p:cNvPr>
            <p:cNvPicPr>
              <a:picLocks noChangeAspect="1"/>
            </p:cNvPicPr>
            <p:nvPr/>
          </p:nvPicPr>
          <p:blipFill>
            <a:blip r:embed="rId3"/>
            <a:stretch>
              <a:fillRect/>
            </a:stretch>
          </p:blipFill>
          <p:spPr>
            <a:xfrm>
              <a:off x="2256638" y="2719995"/>
              <a:ext cx="1441642" cy="1418009"/>
            </a:xfrm>
            <a:prstGeom prst="rect">
              <a:avLst/>
            </a:prstGeom>
          </p:spPr>
        </p:pic>
        <p:pic>
          <p:nvPicPr>
            <p:cNvPr id="7" name="Picture 6">
              <a:extLst>
                <a:ext uri="{FF2B5EF4-FFF2-40B4-BE49-F238E27FC236}">
                  <a16:creationId xmlns:a16="http://schemas.microsoft.com/office/drawing/2014/main" id="{073366B8-BA12-4B7E-B43F-EA01BD4FB1E6}"/>
                </a:ext>
              </a:extLst>
            </p:cNvPr>
            <p:cNvPicPr>
              <a:picLocks noChangeAspect="1"/>
            </p:cNvPicPr>
            <p:nvPr/>
          </p:nvPicPr>
          <p:blipFill>
            <a:blip r:embed="rId4"/>
            <a:stretch>
              <a:fillRect/>
            </a:stretch>
          </p:blipFill>
          <p:spPr>
            <a:xfrm>
              <a:off x="3685973" y="2719995"/>
              <a:ext cx="1453949" cy="1629753"/>
            </a:xfrm>
            <a:prstGeom prst="rect">
              <a:avLst/>
            </a:prstGeom>
          </p:spPr>
        </p:pic>
        <p:pic>
          <p:nvPicPr>
            <p:cNvPr id="8" name="Picture 7">
              <a:extLst>
                <a:ext uri="{FF2B5EF4-FFF2-40B4-BE49-F238E27FC236}">
                  <a16:creationId xmlns:a16="http://schemas.microsoft.com/office/drawing/2014/main" id="{5904C21A-5D87-4C40-8941-71772842AB66}"/>
                </a:ext>
              </a:extLst>
            </p:cNvPr>
            <p:cNvPicPr>
              <a:picLocks noChangeAspect="1"/>
            </p:cNvPicPr>
            <p:nvPr/>
          </p:nvPicPr>
          <p:blipFill>
            <a:blip r:embed="rId5"/>
            <a:stretch>
              <a:fillRect/>
            </a:stretch>
          </p:blipFill>
          <p:spPr>
            <a:xfrm>
              <a:off x="5127615" y="2719995"/>
              <a:ext cx="1562761" cy="1934607"/>
            </a:xfrm>
            <a:prstGeom prst="rect">
              <a:avLst/>
            </a:prstGeom>
          </p:spPr>
        </p:pic>
        <p:pic>
          <p:nvPicPr>
            <p:cNvPr id="9" name="Picture 8">
              <a:extLst>
                <a:ext uri="{FF2B5EF4-FFF2-40B4-BE49-F238E27FC236}">
                  <a16:creationId xmlns:a16="http://schemas.microsoft.com/office/drawing/2014/main" id="{540AA4BD-CBAE-4B8F-AA9F-D399926B761A}"/>
                </a:ext>
              </a:extLst>
            </p:cNvPr>
            <p:cNvPicPr>
              <a:picLocks noChangeAspect="1"/>
            </p:cNvPicPr>
            <p:nvPr/>
          </p:nvPicPr>
          <p:blipFill>
            <a:blip r:embed="rId6"/>
            <a:stretch>
              <a:fillRect/>
            </a:stretch>
          </p:blipFill>
          <p:spPr>
            <a:xfrm>
              <a:off x="6589953" y="2694828"/>
              <a:ext cx="1524350" cy="2576152"/>
            </a:xfrm>
            <a:prstGeom prst="rect">
              <a:avLst/>
            </a:prstGeom>
          </p:spPr>
        </p:pic>
      </p:grpSp>
      <p:sp>
        <p:nvSpPr>
          <p:cNvPr id="12" name="TextBox 11">
            <a:extLst>
              <a:ext uri="{FF2B5EF4-FFF2-40B4-BE49-F238E27FC236}">
                <a16:creationId xmlns:a16="http://schemas.microsoft.com/office/drawing/2014/main" id="{826C0AAF-3207-492B-A493-096C9E3F95D2}"/>
              </a:ext>
            </a:extLst>
          </p:cNvPr>
          <p:cNvSpPr txBox="1"/>
          <p:nvPr/>
        </p:nvSpPr>
        <p:spPr>
          <a:xfrm>
            <a:off x="616441" y="4296091"/>
            <a:ext cx="4944304" cy="1138773"/>
          </a:xfrm>
          <a:prstGeom prst="rect">
            <a:avLst/>
          </a:prstGeom>
          <a:solidFill>
            <a:schemeClr val="accent1">
              <a:lumMod val="20000"/>
              <a:lumOff val="80000"/>
            </a:schemeClr>
          </a:solidFill>
          <a:ln w="28575">
            <a:solidFill>
              <a:schemeClr val="accent5">
                <a:lumMod val="60000"/>
                <a:lumOff val="40000"/>
              </a:schemeClr>
            </a:solidFill>
          </a:ln>
        </p:spPr>
        <p:txBody>
          <a:bodyPr wrap="square" lIns="91440" tIns="45720" rIns="91440" bIns="45720" rtlCol="0" anchor="t">
            <a:spAutoFit/>
          </a:bodyPr>
          <a:lstStyle/>
          <a:p>
            <a:r>
              <a:rPr lang="en-US" b="1"/>
              <a:t>Note: </a:t>
            </a:r>
            <a:r>
              <a:rPr lang="en-US"/>
              <a:t>This technique can also be used with the 3M 8210, and BYD* N95s (see the Resource slide).</a:t>
            </a:r>
          </a:p>
          <a:p>
            <a:r>
              <a:rPr lang="en-US" sz="1600">
                <a:cs typeface="Calibri"/>
              </a:rPr>
              <a:t>* </a:t>
            </a:r>
            <a:r>
              <a:rPr lang="en-US" sz="1600">
                <a:ea typeface="+mn-lt"/>
                <a:cs typeface="+mn-lt"/>
              </a:rPr>
              <a:t>For foldable respirators such as BYD, unfold and flatten the metal nose piece first.</a:t>
            </a:r>
          </a:p>
        </p:txBody>
      </p:sp>
      <p:sp>
        <p:nvSpPr>
          <p:cNvPr id="11" name="TextBox 10">
            <a:extLst>
              <a:ext uri="{FF2B5EF4-FFF2-40B4-BE49-F238E27FC236}">
                <a16:creationId xmlns:a16="http://schemas.microsoft.com/office/drawing/2014/main" id="{AB18F7A7-F76F-43AF-BE85-12263E0E0819}"/>
              </a:ext>
            </a:extLst>
          </p:cNvPr>
          <p:cNvSpPr txBox="1"/>
          <p:nvPr/>
        </p:nvSpPr>
        <p:spPr>
          <a:xfrm>
            <a:off x="128227" y="5922009"/>
            <a:ext cx="8321675" cy="738664"/>
          </a:xfrm>
          <a:prstGeom prst="rect">
            <a:avLst/>
          </a:prstGeom>
          <a:noFill/>
        </p:spPr>
        <p:txBody>
          <a:bodyPr wrap="square" rtlCol="0">
            <a:spAutoFit/>
          </a:bodyPr>
          <a:lstStyle/>
          <a:p>
            <a:endParaRPr lang="en-US" sz="1200" dirty="0">
              <a:cs typeface="Calibri"/>
            </a:endParaRPr>
          </a:p>
          <a:p>
            <a:r>
              <a:rPr lang="en-US" sz="1200" dirty="0">
                <a:cs typeface="Calibri"/>
              </a:rPr>
              <a:t>3M 1860/186s, </a:t>
            </a:r>
            <a:r>
              <a:rPr lang="en-US" sz="1200" u="sng" dirty="0">
                <a:hlinkClick r:id="rId7"/>
              </a:rPr>
              <a:t>https://multimedia.3m.com/mws/media/811783O/1860-and-1860s-wear-it-right-poster.pdf</a:t>
            </a:r>
            <a:r>
              <a:rPr lang="en-US" sz="1200" dirty="0"/>
              <a:t>, accessed 5/23/2023</a:t>
            </a:r>
            <a:endParaRPr lang="en-US" sz="1200" dirty="0">
              <a:cs typeface="Calibri"/>
            </a:endParaRPr>
          </a:p>
          <a:p>
            <a:endParaRPr lang="en-US" dirty="0"/>
          </a:p>
        </p:txBody>
      </p:sp>
    </p:spTree>
    <p:extLst>
      <p:ext uri="{BB962C8B-B14F-4D97-AF65-F5344CB8AC3E}">
        <p14:creationId xmlns:p14="http://schemas.microsoft.com/office/powerpoint/2010/main" val="2605557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2695-3BA7-4E11-A782-754870B1A8EE}"/>
              </a:ext>
            </a:extLst>
          </p:cNvPr>
          <p:cNvSpPr>
            <a:spLocks noGrp="1"/>
          </p:cNvSpPr>
          <p:nvPr>
            <p:ph type="title" idx="4294967295"/>
          </p:nvPr>
        </p:nvSpPr>
        <p:spPr>
          <a:xfrm>
            <a:off x="433710" y="181281"/>
            <a:ext cx="7886700" cy="1325562"/>
          </a:xfrm>
        </p:spPr>
        <p:txBody>
          <a:bodyPr>
            <a:normAutofit/>
          </a:bodyPr>
          <a:lstStyle/>
          <a:p>
            <a:pPr algn="ctr"/>
            <a:r>
              <a:rPr lang="en-US" sz="3600" dirty="0">
                <a:latin typeface="Century Gothic"/>
              </a:rPr>
              <a:t>Step 2 – Don the N95 (cont.)</a:t>
            </a:r>
            <a:endParaRPr lang="en-US" sz="3600" dirty="0"/>
          </a:p>
        </p:txBody>
      </p:sp>
      <p:sp>
        <p:nvSpPr>
          <p:cNvPr id="3" name="Content Placeholder 2">
            <a:extLst>
              <a:ext uri="{FF2B5EF4-FFF2-40B4-BE49-F238E27FC236}">
                <a16:creationId xmlns:a16="http://schemas.microsoft.com/office/drawing/2014/main" id="{2E0A8D7F-3733-4E59-AE25-2A9D994F0093}"/>
              </a:ext>
            </a:extLst>
          </p:cNvPr>
          <p:cNvSpPr>
            <a:spLocks noGrp="1"/>
          </p:cNvSpPr>
          <p:nvPr>
            <p:ph idx="4294967295"/>
          </p:nvPr>
        </p:nvSpPr>
        <p:spPr>
          <a:xfrm>
            <a:off x="1257300" y="1227138"/>
            <a:ext cx="7886700" cy="4351337"/>
          </a:xfrm>
        </p:spPr>
        <p:txBody>
          <a:bodyPr vert="horz" lIns="91440" tIns="45720" rIns="91440" bIns="45720" rtlCol="0" anchor="t">
            <a:normAutofit/>
          </a:bodyPr>
          <a:lstStyle/>
          <a:p>
            <a:pPr marL="0" indent="0">
              <a:buNone/>
            </a:pPr>
            <a:r>
              <a:rPr lang="en-US" sz="2400" b="1">
                <a:latin typeface="Calibri" panose="020F0502020204030204" pitchFamily="34" charset="0"/>
                <a:ea typeface="+mn-lt"/>
                <a:cs typeface="Calibri" panose="020F0502020204030204" pitchFamily="34" charset="0"/>
              </a:rPr>
              <a:t>Three-Panel N95 (such as the 3M 9205+, 1870+, 9210+)</a:t>
            </a:r>
            <a:endParaRPr lang="en-US" sz="240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EAB1EE09-6523-4D96-B8F4-2CEF2C4692F0}"/>
              </a:ext>
            </a:extLst>
          </p:cNvPr>
          <p:cNvGrpSpPr/>
          <p:nvPr/>
        </p:nvGrpSpPr>
        <p:grpSpPr>
          <a:xfrm>
            <a:off x="465992" y="1599677"/>
            <a:ext cx="7928477" cy="4414261"/>
            <a:chOff x="1058061" y="1600637"/>
            <a:chExt cx="7200212" cy="4504973"/>
          </a:xfrm>
        </p:grpSpPr>
        <p:pic>
          <p:nvPicPr>
            <p:cNvPr id="5" name="Picture 4">
              <a:extLst>
                <a:ext uri="{FF2B5EF4-FFF2-40B4-BE49-F238E27FC236}">
                  <a16:creationId xmlns:a16="http://schemas.microsoft.com/office/drawing/2014/main" id="{861AE8C4-3BEA-4F93-B0BC-5589CED198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061" y="1671359"/>
              <a:ext cx="2338433" cy="1631820"/>
            </a:xfrm>
            <a:prstGeom prst="rect">
              <a:avLst/>
            </a:prstGeom>
          </p:spPr>
        </p:pic>
        <p:pic>
          <p:nvPicPr>
            <p:cNvPr id="6" name="Picture 5">
              <a:extLst>
                <a:ext uri="{FF2B5EF4-FFF2-40B4-BE49-F238E27FC236}">
                  <a16:creationId xmlns:a16="http://schemas.microsoft.com/office/drawing/2014/main" id="{B58436B7-C998-40B1-92B0-B1E70CE650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9350" y="3304988"/>
              <a:ext cx="1989267" cy="2055577"/>
            </a:xfrm>
            <a:prstGeom prst="rect">
              <a:avLst/>
            </a:prstGeom>
          </p:spPr>
        </p:pic>
        <p:pic>
          <p:nvPicPr>
            <p:cNvPr id="7" name="Picture 6">
              <a:extLst>
                <a:ext uri="{FF2B5EF4-FFF2-40B4-BE49-F238E27FC236}">
                  <a16:creationId xmlns:a16="http://schemas.microsoft.com/office/drawing/2014/main" id="{C39287B8-01A7-4CBC-9DCD-07A143A342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6760" y="3303179"/>
              <a:ext cx="1914766" cy="1614614"/>
            </a:xfrm>
            <a:prstGeom prst="rect">
              <a:avLst/>
            </a:prstGeom>
          </p:spPr>
        </p:pic>
        <p:pic>
          <p:nvPicPr>
            <p:cNvPr id="8" name="Picture 7">
              <a:extLst>
                <a:ext uri="{FF2B5EF4-FFF2-40B4-BE49-F238E27FC236}">
                  <a16:creationId xmlns:a16="http://schemas.microsoft.com/office/drawing/2014/main" id="{B4D6B68F-2894-4533-B049-88025BB49B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56517" y="4918253"/>
              <a:ext cx="1777267" cy="1187357"/>
            </a:xfrm>
            <a:prstGeom prst="rect">
              <a:avLst/>
            </a:prstGeom>
          </p:spPr>
        </p:pic>
        <p:pic>
          <p:nvPicPr>
            <p:cNvPr id="9" name="Picture 8">
              <a:extLst>
                <a:ext uri="{FF2B5EF4-FFF2-40B4-BE49-F238E27FC236}">
                  <a16:creationId xmlns:a16="http://schemas.microsoft.com/office/drawing/2014/main" id="{B53A49C2-70DC-436A-83DC-E75B6ED273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80327" y="1619577"/>
              <a:ext cx="2177946" cy="1690202"/>
            </a:xfrm>
            <a:prstGeom prst="rect">
              <a:avLst/>
            </a:prstGeom>
          </p:spPr>
        </p:pic>
        <p:pic>
          <p:nvPicPr>
            <p:cNvPr id="10" name="Picture 9">
              <a:extLst>
                <a:ext uri="{FF2B5EF4-FFF2-40B4-BE49-F238E27FC236}">
                  <a16:creationId xmlns:a16="http://schemas.microsoft.com/office/drawing/2014/main" id="{F839C4B1-7A81-4D97-B057-96D80E4F86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96494" y="1600637"/>
              <a:ext cx="2301704" cy="1760424"/>
            </a:xfrm>
            <a:prstGeom prst="rect">
              <a:avLst/>
            </a:prstGeom>
          </p:spPr>
        </p:pic>
        <p:pic>
          <p:nvPicPr>
            <p:cNvPr id="11" name="Picture 10">
              <a:extLst>
                <a:ext uri="{FF2B5EF4-FFF2-40B4-BE49-F238E27FC236}">
                  <a16:creationId xmlns:a16="http://schemas.microsoft.com/office/drawing/2014/main" id="{FE74A902-9441-4D46-958B-8351BBA32065}"/>
                </a:ext>
              </a:extLst>
            </p:cNvPr>
            <p:cNvPicPr>
              <a:picLocks noChangeAspect="1"/>
            </p:cNvPicPr>
            <p:nvPr/>
          </p:nvPicPr>
          <p:blipFill>
            <a:blip r:embed="rId8"/>
            <a:stretch>
              <a:fillRect/>
            </a:stretch>
          </p:blipFill>
          <p:spPr>
            <a:xfrm>
              <a:off x="4030088" y="4918253"/>
              <a:ext cx="1243101" cy="1187357"/>
            </a:xfrm>
            <a:prstGeom prst="rect">
              <a:avLst/>
            </a:prstGeom>
          </p:spPr>
        </p:pic>
      </p:grpSp>
      <p:sp>
        <p:nvSpPr>
          <p:cNvPr id="4" name="TextBox 3">
            <a:extLst>
              <a:ext uri="{FF2B5EF4-FFF2-40B4-BE49-F238E27FC236}">
                <a16:creationId xmlns:a16="http://schemas.microsoft.com/office/drawing/2014/main" id="{9E13318A-1F31-4B4B-AA41-0AB306565ACB}"/>
              </a:ext>
            </a:extLst>
          </p:cNvPr>
          <p:cNvSpPr txBox="1"/>
          <p:nvPr/>
        </p:nvSpPr>
        <p:spPr>
          <a:xfrm>
            <a:off x="128058" y="6179903"/>
            <a:ext cx="9212767" cy="400110"/>
          </a:xfrm>
          <a:prstGeom prst="rect">
            <a:avLst/>
          </a:prstGeom>
          <a:noFill/>
        </p:spPr>
        <p:txBody>
          <a:bodyPr wrap="square" rtlCol="0">
            <a:spAutoFit/>
          </a:bodyPr>
          <a:lstStyle/>
          <a:p>
            <a:endParaRPr lang="en-US" sz="1000" dirty="0"/>
          </a:p>
          <a:p>
            <a:r>
              <a:rPr lang="en-US" sz="1000" dirty="0"/>
              <a:t>3M Aura Series Respirators Application, </a:t>
            </a:r>
            <a:r>
              <a:rPr lang="en-US" sz="1000" u="sng" dirty="0">
                <a:hlinkClick r:id="rId9"/>
              </a:rPr>
              <a:t>https://multimedia.3m.com/mws/media/827914O/3m-wear-it-right-aura-particulate-resp-english-poster.pdf</a:t>
            </a:r>
            <a:r>
              <a:rPr lang="en-US" sz="1000" dirty="0"/>
              <a:t>, accessed 5/23/2023</a:t>
            </a:r>
          </a:p>
        </p:txBody>
      </p:sp>
    </p:spTree>
    <p:extLst>
      <p:ext uri="{BB962C8B-B14F-4D97-AF65-F5344CB8AC3E}">
        <p14:creationId xmlns:p14="http://schemas.microsoft.com/office/powerpoint/2010/main" val="1939397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2695-3BA7-4E11-A782-754870B1A8EE}"/>
              </a:ext>
            </a:extLst>
          </p:cNvPr>
          <p:cNvSpPr>
            <a:spLocks noGrp="1"/>
          </p:cNvSpPr>
          <p:nvPr>
            <p:ph type="title" idx="4294967295"/>
          </p:nvPr>
        </p:nvSpPr>
        <p:spPr>
          <a:xfrm>
            <a:off x="5215" y="220660"/>
            <a:ext cx="9125197" cy="1325563"/>
          </a:xfrm>
        </p:spPr>
        <p:txBody>
          <a:bodyPr>
            <a:normAutofit/>
          </a:bodyPr>
          <a:lstStyle/>
          <a:p>
            <a:pPr algn="ctr"/>
            <a:r>
              <a:rPr lang="en-US" sz="3600" dirty="0">
                <a:latin typeface="Century Gothic"/>
              </a:rPr>
              <a:t>Step 2 – Don the N95 (cont.)</a:t>
            </a:r>
            <a:endParaRPr lang="en-US" sz="3600" dirty="0"/>
          </a:p>
        </p:txBody>
      </p:sp>
      <p:sp>
        <p:nvSpPr>
          <p:cNvPr id="7" name="TextBox 6">
            <a:extLst>
              <a:ext uri="{FF2B5EF4-FFF2-40B4-BE49-F238E27FC236}">
                <a16:creationId xmlns:a16="http://schemas.microsoft.com/office/drawing/2014/main" id="{1DB4BBEC-14F4-4E3D-9B1A-FDF94CAE155A}"/>
              </a:ext>
            </a:extLst>
          </p:cNvPr>
          <p:cNvSpPr txBox="1"/>
          <p:nvPr/>
        </p:nvSpPr>
        <p:spPr>
          <a:xfrm>
            <a:off x="258419" y="1223562"/>
            <a:ext cx="8618790" cy="430887"/>
          </a:xfrm>
          <a:prstGeom prst="rect">
            <a:avLst/>
          </a:prstGeom>
          <a:noFill/>
        </p:spPr>
        <p:txBody>
          <a:bodyPr wrap="square" lIns="91440" tIns="45720" rIns="91440" bIns="45720" rtlCol="0" anchor="t">
            <a:spAutoFit/>
          </a:bodyPr>
          <a:lstStyle/>
          <a:p>
            <a:r>
              <a:rPr lang="en-US" sz="2200" b="1"/>
              <a:t>Duckbill type of N95 such as the Halyard (formerly Kimberly Clark) N95</a:t>
            </a:r>
            <a:endParaRPr lang="en-US" sz="2200" b="1">
              <a:cs typeface="Calibri"/>
            </a:endParaRPr>
          </a:p>
        </p:txBody>
      </p:sp>
      <p:pic>
        <p:nvPicPr>
          <p:cNvPr id="9" name="Picture 8">
            <a:extLst>
              <a:ext uri="{FF2B5EF4-FFF2-40B4-BE49-F238E27FC236}">
                <a16:creationId xmlns:a16="http://schemas.microsoft.com/office/drawing/2014/main" id="{C5578DEA-26B4-4891-BCCC-FBC3D53F2608}"/>
              </a:ext>
            </a:extLst>
          </p:cNvPr>
          <p:cNvPicPr>
            <a:picLocks noChangeAspect="1"/>
          </p:cNvPicPr>
          <p:nvPr/>
        </p:nvPicPr>
        <p:blipFill>
          <a:blip r:embed="rId2"/>
          <a:stretch>
            <a:fillRect/>
          </a:stretch>
        </p:blipFill>
        <p:spPr>
          <a:xfrm>
            <a:off x="258419" y="1734912"/>
            <a:ext cx="8825218" cy="1110040"/>
          </a:xfrm>
          <a:prstGeom prst="rect">
            <a:avLst/>
          </a:prstGeom>
        </p:spPr>
      </p:pic>
      <p:pic>
        <p:nvPicPr>
          <p:cNvPr id="11" name="Picture 10">
            <a:extLst>
              <a:ext uri="{FF2B5EF4-FFF2-40B4-BE49-F238E27FC236}">
                <a16:creationId xmlns:a16="http://schemas.microsoft.com/office/drawing/2014/main" id="{046EBE6A-5002-44BB-A5D4-3DA8A497518C}"/>
              </a:ext>
            </a:extLst>
          </p:cNvPr>
          <p:cNvPicPr>
            <a:picLocks noChangeAspect="1"/>
          </p:cNvPicPr>
          <p:nvPr/>
        </p:nvPicPr>
        <p:blipFill>
          <a:blip r:embed="rId3"/>
          <a:stretch>
            <a:fillRect/>
          </a:stretch>
        </p:blipFill>
        <p:spPr>
          <a:xfrm>
            <a:off x="80682" y="3696422"/>
            <a:ext cx="8459381" cy="1484413"/>
          </a:xfrm>
          <a:prstGeom prst="rect">
            <a:avLst/>
          </a:prstGeom>
        </p:spPr>
      </p:pic>
      <p:sp>
        <p:nvSpPr>
          <p:cNvPr id="13" name="TextBox 12">
            <a:extLst>
              <a:ext uri="{FF2B5EF4-FFF2-40B4-BE49-F238E27FC236}">
                <a16:creationId xmlns:a16="http://schemas.microsoft.com/office/drawing/2014/main" id="{A2DA4D09-B419-4595-B919-151FBD6F73E0}"/>
              </a:ext>
            </a:extLst>
          </p:cNvPr>
          <p:cNvSpPr txBox="1"/>
          <p:nvPr/>
        </p:nvSpPr>
        <p:spPr>
          <a:xfrm>
            <a:off x="258419" y="2788844"/>
            <a:ext cx="989901" cy="646331"/>
          </a:xfrm>
          <a:prstGeom prst="rect">
            <a:avLst/>
          </a:prstGeom>
          <a:noFill/>
        </p:spPr>
        <p:txBody>
          <a:bodyPr wrap="square" rtlCol="0">
            <a:spAutoFit/>
          </a:bodyPr>
          <a:lstStyle/>
          <a:p>
            <a:r>
              <a:rPr lang="en-US" sz="1200"/>
              <a:t>Separate the edges to fully open it.</a:t>
            </a:r>
          </a:p>
        </p:txBody>
      </p:sp>
      <p:sp>
        <p:nvSpPr>
          <p:cNvPr id="15" name="TextBox 14">
            <a:extLst>
              <a:ext uri="{FF2B5EF4-FFF2-40B4-BE49-F238E27FC236}">
                <a16:creationId xmlns:a16="http://schemas.microsoft.com/office/drawing/2014/main" id="{89FC147C-FA8D-4218-8ABE-79DF7F0C7FA7}"/>
              </a:ext>
            </a:extLst>
          </p:cNvPr>
          <p:cNvSpPr txBox="1"/>
          <p:nvPr/>
        </p:nvSpPr>
        <p:spPr>
          <a:xfrm>
            <a:off x="2055062" y="2788844"/>
            <a:ext cx="1183088" cy="830997"/>
          </a:xfrm>
          <a:prstGeom prst="rect">
            <a:avLst/>
          </a:prstGeom>
          <a:noFill/>
        </p:spPr>
        <p:txBody>
          <a:bodyPr wrap="square" rtlCol="0">
            <a:spAutoFit/>
          </a:bodyPr>
          <a:lstStyle/>
          <a:p>
            <a:r>
              <a:rPr lang="en-US" sz="1200"/>
              <a:t>Slightly bend the nose wire to form a gentle curve.</a:t>
            </a:r>
          </a:p>
        </p:txBody>
      </p:sp>
      <p:sp>
        <p:nvSpPr>
          <p:cNvPr id="17" name="TextBox 16">
            <a:extLst>
              <a:ext uri="{FF2B5EF4-FFF2-40B4-BE49-F238E27FC236}">
                <a16:creationId xmlns:a16="http://schemas.microsoft.com/office/drawing/2014/main" id="{9475B49E-37F9-4CD6-8045-F7792D02AEA4}"/>
              </a:ext>
            </a:extLst>
          </p:cNvPr>
          <p:cNvSpPr txBox="1"/>
          <p:nvPr/>
        </p:nvSpPr>
        <p:spPr>
          <a:xfrm>
            <a:off x="3894129" y="2788844"/>
            <a:ext cx="1183088" cy="646331"/>
          </a:xfrm>
          <a:prstGeom prst="rect">
            <a:avLst/>
          </a:prstGeom>
          <a:noFill/>
        </p:spPr>
        <p:txBody>
          <a:bodyPr wrap="square" rtlCol="0">
            <a:spAutoFit/>
          </a:bodyPr>
          <a:lstStyle/>
          <a:p>
            <a:r>
              <a:rPr lang="en-US" sz="1200"/>
              <a:t>Hold it upside down to expose the two straps.</a:t>
            </a:r>
          </a:p>
        </p:txBody>
      </p:sp>
      <p:sp>
        <p:nvSpPr>
          <p:cNvPr id="19" name="TextBox 18">
            <a:extLst>
              <a:ext uri="{FF2B5EF4-FFF2-40B4-BE49-F238E27FC236}">
                <a16:creationId xmlns:a16="http://schemas.microsoft.com/office/drawing/2014/main" id="{698C4373-7CFC-4286-9133-49ABB2443C1B}"/>
              </a:ext>
            </a:extLst>
          </p:cNvPr>
          <p:cNvSpPr txBox="1"/>
          <p:nvPr/>
        </p:nvSpPr>
        <p:spPr>
          <a:xfrm>
            <a:off x="5732914" y="2782669"/>
            <a:ext cx="1083538" cy="1015663"/>
          </a:xfrm>
          <a:prstGeom prst="rect">
            <a:avLst/>
          </a:prstGeom>
          <a:noFill/>
        </p:spPr>
        <p:txBody>
          <a:bodyPr wrap="square" rtlCol="0">
            <a:spAutoFit/>
          </a:bodyPr>
          <a:lstStyle/>
          <a:p>
            <a:r>
              <a:rPr lang="en-US" sz="1200"/>
              <a:t>Use your index fingers and thumbs, separate the straps.</a:t>
            </a:r>
          </a:p>
        </p:txBody>
      </p:sp>
      <p:sp>
        <p:nvSpPr>
          <p:cNvPr id="21" name="TextBox 20">
            <a:extLst>
              <a:ext uri="{FF2B5EF4-FFF2-40B4-BE49-F238E27FC236}">
                <a16:creationId xmlns:a16="http://schemas.microsoft.com/office/drawing/2014/main" id="{D1E04183-2DBD-4EA1-B777-9A66E5BCD9E2}"/>
              </a:ext>
            </a:extLst>
          </p:cNvPr>
          <p:cNvSpPr txBox="1"/>
          <p:nvPr/>
        </p:nvSpPr>
        <p:spPr>
          <a:xfrm>
            <a:off x="7551485" y="2782668"/>
            <a:ext cx="1083537" cy="830997"/>
          </a:xfrm>
          <a:prstGeom prst="rect">
            <a:avLst/>
          </a:prstGeom>
          <a:noFill/>
        </p:spPr>
        <p:txBody>
          <a:bodyPr wrap="square" rtlCol="0">
            <a:spAutoFit/>
          </a:bodyPr>
          <a:lstStyle/>
          <a:p>
            <a:r>
              <a:rPr lang="en-US" sz="1200"/>
              <a:t>Hook the respirator under your chin.</a:t>
            </a:r>
          </a:p>
        </p:txBody>
      </p:sp>
      <p:sp>
        <p:nvSpPr>
          <p:cNvPr id="23" name="TextBox 22">
            <a:extLst>
              <a:ext uri="{FF2B5EF4-FFF2-40B4-BE49-F238E27FC236}">
                <a16:creationId xmlns:a16="http://schemas.microsoft.com/office/drawing/2014/main" id="{3CAE91CF-4EA9-416C-AC7D-91E917CC256B}"/>
              </a:ext>
            </a:extLst>
          </p:cNvPr>
          <p:cNvSpPr txBox="1"/>
          <p:nvPr/>
        </p:nvSpPr>
        <p:spPr>
          <a:xfrm>
            <a:off x="599406" y="5098024"/>
            <a:ext cx="1268131" cy="461665"/>
          </a:xfrm>
          <a:prstGeom prst="rect">
            <a:avLst/>
          </a:prstGeom>
          <a:noFill/>
        </p:spPr>
        <p:txBody>
          <a:bodyPr wrap="square" rtlCol="0">
            <a:spAutoFit/>
          </a:bodyPr>
          <a:lstStyle/>
          <a:p>
            <a:r>
              <a:rPr lang="en-US" sz="1200"/>
              <a:t>Pull the straps up over your head.</a:t>
            </a:r>
          </a:p>
        </p:txBody>
      </p:sp>
      <p:sp>
        <p:nvSpPr>
          <p:cNvPr id="25" name="TextBox 24">
            <a:extLst>
              <a:ext uri="{FF2B5EF4-FFF2-40B4-BE49-F238E27FC236}">
                <a16:creationId xmlns:a16="http://schemas.microsoft.com/office/drawing/2014/main" id="{6BCB065D-0A77-418A-9A3B-62F9433E071D}"/>
              </a:ext>
            </a:extLst>
          </p:cNvPr>
          <p:cNvSpPr txBox="1"/>
          <p:nvPr/>
        </p:nvSpPr>
        <p:spPr>
          <a:xfrm>
            <a:off x="2823881" y="5098024"/>
            <a:ext cx="1350629" cy="1015663"/>
          </a:xfrm>
          <a:prstGeom prst="rect">
            <a:avLst/>
          </a:prstGeom>
          <a:noFill/>
        </p:spPr>
        <p:txBody>
          <a:bodyPr wrap="square" rtlCol="0">
            <a:spAutoFit/>
          </a:bodyPr>
          <a:lstStyle/>
          <a:p>
            <a:r>
              <a:rPr lang="en-US" sz="1200"/>
              <a:t>Release the lower strap from your thumbs and position it at the base of your neck.</a:t>
            </a:r>
          </a:p>
        </p:txBody>
      </p:sp>
      <p:sp>
        <p:nvSpPr>
          <p:cNvPr id="27" name="TextBox 26">
            <a:extLst>
              <a:ext uri="{FF2B5EF4-FFF2-40B4-BE49-F238E27FC236}">
                <a16:creationId xmlns:a16="http://schemas.microsoft.com/office/drawing/2014/main" id="{F4AC725A-84C9-4972-90B0-7D831D1DD571}"/>
              </a:ext>
            </a:extLst>
          </p:cNvPr>
          <p:cNvSpPr txBox="1"/>
          <p:nvPr/>
        </p:nvSpPr>
        <p:spPr>
          <a:xfrm>
            <a:off x="5048356" y="5098023"/>
            <a:ext cx="1268131" cy="830997"/>
          </a:xfrm>
          <a:prstGeom prst="rect">
            <a:avLst/>
          </a:prstGeom>
          <a:noFill/>
        </p:spPr>
        <p:txBody>
          <a:bodyPr wrap="square" rtlCol="0">
            <a:spAutoFit/>
          </a:bodyPr>
          <a:lstStyle/>
          <a:p>
            <a:r>
              <a:rPr lang="en-US" sz="1200"/>
              <a:t>Position the remaining strap on the crown of your head.</a:t>
            </a:r>
          </a:p>
        </p:txBody>
      </p:sp>
      <p:sp>
        <p:nvSpPr>
          <p:cNvPr id="29" name="TextBox 28">
            <a:extLst>
              <a:ext uri="{FF2B5EF4-FFF2-40B4-BE49-F238E27FC236}">
                <a16:creationId xmlns:a16="http://schemas.microsoft.com/office/drawing/2014/main" id="{2CFBCD47-F9E5-4DBC-B32F-D365278F21E7}"/>
              </a:ext>
            </a:extLst>
          </p:cNvPr>
          <p:cNvSpPr txBox="1"/>
          <p:nvPr/>
        </p:nvSpPr>
        <p:spPr>
          <a:xfrm>
            <a:off x="7271438" y="5098022"/>
            <a:ext cx="1268131" cy="1015663"/>
          </a:xfrm>
          <a:prstGeom prst="rect">
            <a:avLst/>
          </a:prstGeom>
          <a:noFill/>
        </p:spPr>
        <p:txBody>
          <a:bodyPr wrap="square" rtlCol="0">
            <a:spAutoFit/>
          </a:bodyPr>
          <a:lstStyle/>
          <a:p>
            <a:r>
              <a:rPr lang="en-US" sz="1200"/>
              <a:t>Form the nose wire across your nose and cheeks, using both hands.</a:t>
            </a:r>
          </a:p>
        </p:txBody>
      </p:sp>
      <p:sp>
        <p:nvSpPr>
          <p:cNvPr id="6" name="TextBox 5">
            <a:extLst>
              <a:ext uri="{FF2B5EF4-FFF2-40B4-BE49-F238E27FC236}">
                <a16:creationId xmlns:a16="http://schemas.microsoft.com/office/drawing/2014/main" id="{C79AC5CB-F7E4-4CCA-8908-D31E15AC4AC2}"/>
              </a:ext>
            </a:extLst>
          </p:cNvPr>
          <p:cNvSpPr txBox="1"/>
          <p:nvPr/>
        </p:nvSpPr>
        <p:spPr>
          <a:xfrm>
            <a:off x="300385" y="6032305"/>
            <a:ext cx="8783252" cy="800219"/>
          </a:xfrm>
          <a:prstGeom prst="rect">
            <a:avLst/>
          </a:prstGeom>
          <a:noFill/>
        </p:spPr>
        <p:txBody>
          <a:bodyPr wrap="square" rtlCol="0">
            <a:spAutoFit/>
          </a:bodyPr>
          <a:lstStyle/>
          <a:p>
            <a:endParaRPr lang="en-US" sz="1600" dirty="0"/>
          </a:p>
          <a:p>
            <a:r>
              <a:rPr lang="en-US" sz="1000" dirty="0"/>
              <a:t>Halyard N95, Qualitative Fit Test Instructions, </a:t>
            </a:r>
            <a:r>
              <a:rPr lang="en-US" sz="1000" u="sng" dirty="0">
                <a:hlinkClick r:id="rId4"/>
              </a:rPr>
              <a:t>https://www.halyardhealth.com/wp-content/uploads/c15445_respirator_fit_test_instructions_brochure.pdf#:~:text=To%20User%20Seal%20Check%20a,her%20face%20and%20the%20respirator</a:t>
            </a:r>
            <a:r>
              <a:rPr lang="en-US" sz="1000" dirty="0"/>
              <a:t>, accessed 5/23/2023</a:t>
            </a:r>
          </a:p>
        </p:txBody>
      </p:sp>
    </p:spTree>
    <p:extLst>
      <p:ext uri="{BB962C8B-B14F-4D97-AF65-F5344CB8AC3E}">
        <p14:creationId xmlns:p14="http://schemas.microsoft.com/office/powerpoint/2010/main" val="630168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a:xfrm>
            <a:off x="521133" y="1606082"/>
            <a:ext cx="8127495" cy="4662833"/>
          </a:xfrm>
        </p:spPr>
        <p:txBody>
          <a:bodyPr vert="horz" lIns="91440" tIns="45720" rIns="91440" bIns="45720" rtlCol="0" anchor="t">
            <a:normAutofit/>
          </a:bodyPr>
          <a:lstStyle/>
          <a:p>
            <a:pPr>
              <a:spcBef>
                <a:spcPts val="1000"/>
              </a:spcBef>
            </a:pPr>
            <a:r>
              <a:rPr lang="en-US" sz="2200" dirty="0">
                <a:latin typeface="Calibri" panose="020F0502020204030204" pitchFamily="34" charset="0"/>
                <a:ea typeface="+mn-lt"/>
                <a:cs typeface="Calibri" panose="020F0502020204030204" pitchFamily="34" charset="0"/>
              </a:rPr>
              <a:t>The purpose of the seal check is to see if air leaks when you put on your N95 </a:t>
            </a:r>
            <a:endParaRPr lang="en-US" sz="2200" dirty="0">
              <a:latin typeface="Calibri" panose="020F0502020204030204" pitchFamily="34" charset="0"/>
              <a:cs typeface="Calibri" panose="020F0502020204030204" pitchFamily="34" charset="0"/>
            </a:endParaRPr>
          </a:p>
          <a:p>
            <a:pPr>
              <a:spcBef>
                <a:spcPts val="1000"/>
              </a:spcBef>
            </a:pPr>
            <a:r>
              <a:rPr lang="en-US" sz="2200" dirty="0">
                <a:latin typeface="Calibri" panose="020F0502020204030204" pitchFamily="34" charset="0"/>
                <a:cs typeface="Calibri" panose="020F0502020204030204" pitchFamily="34" charset="0"/>
              </a:rPr>
              <a:t>To perform the seal check, place the palms of your hands on the respirator to cover the breathing area. By blocking the filter, air will be forced out toward your eyes and face if there is a leak. </a:t>
            </a:r>
            <a:endParaRPr lang="en-US" sz="2200" dirty="0">
              <a:latin typeface="Calibri" panose="020F0502020204030204" pitchFamily="34" charset="0"/>
              <a:ea typeface="+mn-lt"/>
              <a:cs typeface="Calibri" panose="020F0502020204030204" pitchFamily="34" charset="0"/>
            </a:endParaRPr>
          </a:p>
          <a:p>
            <a:pPr marL="518795" lvl="1">
              <a:spcBef>
                <a:spcPts val="500"/>
              </a:spcBef>
            </a:pPr>
            <a:r>
              <a:rPr lang="en-US" sz="2000" dirty="0">
                <a:latin typeface="Calibri" panose="020F0502020204030204" pitchFamily="34" charset="0"/>
                <a:cs typeface="Calibri" panose="020F0502020204030204" pitchFamily="34" charset="0"/>
              </a:rPr>
              <a:t>Adjust the placement and metal nose piece until there are no air leaks</a:t>
            </a:r>
            <a:endParaRPr lang="en-US" sz="2000" dirty="0">
              <a:latin typeface="Calibri" panose="020F0502020204030204" pitchFamily="34" charset="0"/>
              <a:ea typeface="+mn-lt"/>
              <a:cs typeface="Calibri" panose="020F0502020204030204" pitchFamily="34" charset="0"/>
            </a:endParaRPr>
          </a:p>
          <a:p>
            <a:pPr>
              <a:spcBef>
                <a:spcPts val="1000"/>
              </a:spcBef>
            </a:pPr>
            <a:r>
              <a:rPr lang="en-US" sz="2200" dirty="0">
                <a:latin typeface="Calibri" panose="020F0502020204030204" pitchFamily="34" charset="0"/>
                <a:ea typeface="+mn-lt"/>
                <a:cs typeface="Calibri" panose="020F0502020204030204" pitchFamily="34" charset="0"/>
              </a:rPr>
              <a:t>Perform a positive seal check and a negative seal check (check with respirator manufacturer) </a:t>
            </a:r>
            <a:r>
              <a:rPr lang="en-US" sz="2200" i="1" dirty="0">
                <a:latin typeface="Calibri" panose="020F0502020204030204" pitchFamily="34" charset="0"/>
                <a:ea typeface="+mn-lt"/>
                <a:cs typeface="Calibri" panose="020F0502020204030204" pitchFamily="34" charset="0"/>
              </a:rPr>
              <a:t>each time </a:t>
            </a:r>
            <a:r>
              <a:rPr lang="en-US" sz="2200" u="sng" dirty="0">
                <a:latin typeface="Calibri" panose="020F0502020204030204" pitchFamily="34" charset="0"/>
                <a:ea typeface="+mn-lt"/>
                <a:cs typeface="Calibri" panose="020F0502020204030204" pitchFamily="34" charset="0"/>
              </a:rPr>
              <a:t>BEFORE</a:t>
            </a:r>
            <a:r>
              <a:rPr lang="en-US" sz="2200" dirty="0">
                <a:latin typeface="Calibri" panose="020F0502020204030204" pitchFamily="34" charset="0"/>
                <a:ea typeface="+mn-lt"/>
                <a:cs typeface="Calibri" panose="020F0502020204030204" pitchFamily="34" charset="0"/>
              </a:rPr>
              <a:t> entering the patient’s room</a:t>
            </a:r>
          </a:p>
          <a:p>
            <a:pPr>
              <a:spcBef>
                <a:spcPts val="1000"/>
              </a:spcBef>
            </a:pPr>
            <a:r>
              <a:rPr lang="en-US" sz="2200" dirty="0">
                <a:latin typeface="Calibri" panose="020F0502020204030204" pitchFamily="34" charset="0"/>
                <a:ea typeface="+mn-lt"/>
                <a:cs typeface="Calibri" panose="020F0502020204030204" pitchFamily="34" charset="0"/>
              </a:rPr>
              <a:t>The seal check is </a:t>
            </a:r>
            <a:r>
              <a:rPr lang="en-US" sz="2200" u="sng" dirty="0">
                <a:latin typeface="Calibri" panose="020F0502020204030204" pitchFamily="34" charset="0"/>
                <a:ea typeface="+mn-lt"/>
                <a:cs typeface="Calibri" panose="020F0502020204030204" pitchFamily="34" charset="0"/>
              </a:rPr>
              <a:t>NOT</a:t>
            </a:r>
            <a:r>
              <a:rPr lang="en-US" sz="2200" dirty="0">
                <a:latin typeface="Calibri" panose="020F0502020204030204" pitchFamily="34" charset="0"/>
                <a:ea typeface="+mn-lt"/>
                <a:cs typeface="Calibri" panose="020F0502020204030204" pitchFamily="34" charset="0"/>
              </a:rPr>
              <a:t> the same as a fit test!</a:t>
            </a:r>
          </a:p>
          <a:p>
            <a:endParaRPr lang="en-US" dirty="0">
              <a:cs typeface="Calibri"/>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dirty="0">
                <a:latin typeface="Century Gothic"/>
              </a:rPr>
              <a:t>Step 3 – Perform a Seal Check</a:t>
            </a:r>
            <a:endParaRPr lang="en-US" sz="3600" dirty="0"/>
          </a:p>
        </p:txBody>
      </p:sp>
      <p:sp>
        <p:nvSpPr>
          <p:cNvPr id="5" name="Text Placeholder 1">
            <a:extLst>
              <a:ext uri="{FF2B5EF4-FFF2-40B4-BE49-F238E27FC236}">
                <a16:creationId xmlns:a16="http://schemas.microsoft.com/office/drawing/2014/main" id="{4BB2D142-C43C-4924-901C-B4439BB000C6}"/>
              </a:ext>
            </a:extLst>
          </p:cNvPr>
          <p:cNvSpPr txBox="1">
            <a:spLocks/>
          </p:cNvSpPr>
          <p:nvPr/>
        </p:nvSpPr>
        <p:spPr>
          <a:xfrm>
            <a:off x="495371" y="5390336"/>
            <a:ext cx="8127496" cy="1240523"/>
          </a:xfrm>
          <a:prstGeom prst="rect">
            <a:avLst/>
          </a:prstGeom>
          <a:solidFill>
            <a:srgbClr val="FFC000"/>
          </a:solidFill>
          <a:ln>
            <a:solidFill>
              <a:schemeClr val="tx1"/>
            </a:solidFill>
          </a:ln>
        </p:spPr>
        <p:txBody>
          <a:bodyPr vert="horz" lIns="91440" tIns="45720" rIns="91440" bIns="45720" rtlCol="0" anchor="t">
            <a:noAutofit/>
          </a:bodyPr>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200" kern="1200" baseline="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200" kern="1200">
                <a:solidFill>
                  <a:schemeClr val="tx1"/>
                </a:solidFill>
                <a:latin typeface="+mn-lt"/>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2000" kern="1200">
                <a:solidFill>
                  <a:schemeClr val="tx1"/>
                </a:solidFill>
                <a:latin typeface="+mn-lt"/>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solidFill>
                <a:latin typeface="+mn-lt"/>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b="1" i="1" dirty="0"/>
              <a:t>Remember!  </a:t>
            </a:r>
            <a:r>
              <a:rPr lang="en-US" dirty="0"/>
              <a:t>Do a seal check </a:t>
            </a:r>
            <a:r>
              <a:rPr lang="en-US" u="sng" dirty="0"/>
              <a:t>each time you don </a:t>
            </a:r>
            <a:r>
              <a:rPr lang="en-US" dirty="0"/>
              <a:t>an N95!  </a:t>
            </a:r>
            <a:br>
              <a:rPr lang="en-US" b="1" dirty="0"/>
            </a:br>
            <a:r>
              <a:rPr lang="en-US" dirty="0"/>
              <a:t>The N95 seal helps keep the hazard from entering your </a:t>
            </a:r>
            <a:br>
              <a:rPr lang="en-US" dirty="0"/>
            </a:br>
            <a:r>
              <a:rPr lang="en-US" dirty="0"/>
              <a:t>breathing space. </a:t>
            </a:r>
            <a:r>
              <a:rPr lang="en-US" b="1" dirty="0"/>
              <a:t>Do not skip this step!</a:t>
            </a:r>
            <a:endParaRPr lang="en-US" b="1" dirty="0">
              <a:cs typeface="Calibri"/>
            </a:endParaRPr>
          </a:p>
        </p:txBody>
      </p:sp>
    </p:spTree>
    <p:extLst>
      <p:ext uri="{BB962C8B-B14F-4D97-AF65-F5344CB8AC3E}">
        <p14:creationId xmlns:p14="http://schemas.microsoft.com/office/powerpoint/2010/main" val="262615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2695-3BA7-4E11-A782-754870B1A8EE}"/>
              </a:ext>
            </a:extLst>
          </p:cNvPr>
          <p:cNvSpPr>
            <a:spLocks noGrp="1"/>
          </p:cNvSpPr>
          <p:nvPr>
            <p:ph type="title" idx="4294967295"/>
          </p:nvPr>
        </p:nvSpPr>
        <p:spPr>
          <a:xfrm>
            <a:off x="-13316" y="74838"/>
            <a:ext cx="9170631" cy="1325562"/>
          </a:xfrm>
        </p:spPr>
        <p:txBody>
          <a:bodyPr>
            <a:normAutofit/>
          </a:bodyPr>
          <a:lstStyle/>
          <a:p>
            <a:pPr algn="ctr"/>
            <a:r>
              <a:rPr lang="en-US" sz="3200" dirty="0">
                <a:latin typeface="Century Gothic"/>
              </a:rPr>
              <a:t>Positive and Negative Pressure Seal Check </a:t>
            </a:r>
            <a:endParaRPr lang="en-US" sz="3200" dirty="0">
              <a:cs typeface="Calibri Light"/>
            </a:endParaRPr>
          </a:p>
        </p:txBody>
      </p:sp>
      <p:pic>
        <p:nvPicPr>
          <p:cNvPr id="4" name="Picture 3">
            <a:extLst>
              <a:ext uri="{FF2B5EF4-FFF2-40B4-BE49-F238E27FC236}">
                <a16:creationId xmlns:a16="http://schemas.microsoft.com/office/drawing/2014/main" id="{687B9559-EB9C-4429-9E99-50113610FB94}"/>
              </a:ext>
            </a:extLst>
          </p:cNvPr>
          <p:cNvPicPr>
            <a:picLocks noChangeAspect="1"/>
          </p:cNvPicPr>
          <p:nvPr/>
        </p:nvPicPr>
        <p:blipFill>
          <a:blip r:embed="rId2"/>
          <a:stretch>
            <a:fillRect/>
          </a:stretch>
        </p:blipFill>
        <p:spPr>
          <a:xfrm>
            <a:off x="3585117" y="1237606"/>
            <a:ext cx="1973766" cy="1644805"/>
          </a:xfrm>
          <a:prstGeom prst="rect">
            <a:avLst/>
          </a:prstGeom>
        </p:spPr>
      </p:pic>
      <p:sp>
        <p:nvSpPr>
          <p:cNvPr id="5" name="TextBox 4">
            <a:extLst>
              <a:ext uri="{FF2B5EF4-FFF2-40B4-BE49-F238E27FC236}">
                <a16:creationId xmlns:a16="http://schemas.microsoft.com/office/drawing/2014/main" id="{E180316C-A33E-4775-A5DC-6502BD593D77}"/>
              </a:ext>
            </a:extLst>
          </p:cNvPr>
          <p:cNvSpPr txBox="1"/>
          <p:nvPr/>
        </p:nvSpPr>
        <p:spPr>
          <a:xfrm>
            <a:off x="417250" y="3440991"/>
            <a:ext cx="3994952" cy="3077766"/>
          </a:xfrm>
          <a:prstGeom prst="rect">
            <a:avLst/>
          </a:prstGeom>
          <a:noFill/>
          <a:ln w="3175">
            <a:solidFill>
              <a:schemeClr val="tx1"/>
            </a:solidFill>
          </a:ln>
        </p:spPr>
        <p:txBody>
          <a:bodyPr wrap="square" lIns="91440" tIns="45720" rIns="91440" bIns="45720" rtlCol="0" anchor="t">
            <a:spAutoFit/>
          </a:bodyPr>
          <a:lstStyle/>
          <a:p>
            <a:pPr algn="ctr"/>
            <a:r>
              <a:rPr lang="en-US" sz="2400" u="sng"/>
              <a:t>Positive Pressure </a:t>
            </a:r>
          </a:p>
          <a:p>
            <a:pPr marL="285750" indent="-285750">
              <a:buFont typeface="Arial" panose="020B0604020202020204" pitchFamily="34" charset="0"/>
              <a:buChar char="•"/>
            </a:pPr>
            <a:r>
              <a:rPr lang="en-US" sz="1700"/>
              <a:t>Cover the respirator as indicated by the manufacturer</a:t>
            </a:r>
          </a:p>
          <a:p>
            <a:pPr marL="285750" indent="-285750">
              <a:buFont typeface="Arial" panose="020B0604020202020204" pitchFamily="34" charset="0"/>
              <a:buChar char="•"/>
            </a:pPr>
            <a:r>
              <a:rPr lang="en-US" sz="1700"/>
              <a:t>Take a deep breath in and blow it out quickly</a:t>
            </a:r>
          </a:p>
          <a:p>
            <a:pPr marL="285750" indent="-285750">
              <a:buFont typeface="Arial" panose="020B0604020202020204" pitchFamily="34" charset="0"/>
              <a:buChar char="•"/>
            </a:pPr>
            <a:r>
              <a:rPr lang="en-US" sz="1700"/>
              <a:t>If you feel air blowing out on your eyes or anywhere else on your face, you must readjust your seal and check it again</a:t>
            </a:r>
          </a:p>
          <a:p>
            <a:pPr marL="285750" indent="-285750">
              <a:buFont typeface="Arial" panose="020B0604020202020204" pitchFamily="34" charset="0"/>
              <a:buChar char="•"/>
            </a:pPr>
            <a:r>
              <a:rPr lang="en-US" sz="1700"/>
              <a:t>Be sure to block the exhalation valve if your respirator has one</a:t>
            </a:r>
          </a:p>
        </p:txBody>
      </p:sp>
      <p:sp>
        <p:nvSpPr>
          <p:cNvPr id="7" name="TextBox 6">
            <a:extLst>
              <a:ext uri="{FF2B5EF4-FFF2-40B4-BE49-F238E27FC236}">
                <a16:creationId xmlns:a16="http://schemas.microsoft.com/office/drawing/2014/main" id="{9EA644E0-1616-4EA0-B48C-0CABB6B4D955}"/>
              </a:ext>
            </a:extLst>
          </p:cNvPr>
          <p:cNvSpPr txBox="1"/>
          <p:nvPr/>
        </p:nvSpPr>
        <p:spPr>
          <a:xfrm>
            <a:off x="4802819" y="3423235"/>
            <a:ext cx="3879545" cy="2816156"/>
          </a:xfrm>
          <a:prstGeom prst="rect">
            <a:avLst/>
          </a:prstGeom>
          <a:noFill/>
          <a:ln w="3175">
            <a:solidFill>
              <a:schemeClr val="tx1"/>
            </a:solidFill>
          </a:ln>
        </p:spPr>
        <p:txBody>
          <a:bodyPr wrap="square" lIns="91440" tIns="45720" rIns="91440" bIns="45720" rtlCol="0" anchor="t">
            <a:spAutoFit/>
          </a:bodyPr>
          <a:lstStyle/>
          <a:p>
            <a:pPr algn="ctr"/>
            <a:r>
              <a:rPr lang="en-US" sz="2400" u="sng"/>
              <a:t>Negative Pressure </a:t>
            </a:r>
          </a:p>
          <a:p>
            <a:pPr marL="285750" indent="-285750">
              <a:buFont typeface="Arial" panose="020B0604020202020204" pitchFamily="34" charset="0"/>
              <a:buChar char="•"/>
            </a:pPr>
            <a:r>
              <a:rPr lang="en-US" sz="1700"/>
              <a:t>Cover the respirator as indicated by the manufacturer</a:t>
            </a:r>
            <a:endParaRPr lang="en-US" sz="1700">
              <a:cs typeface="Calibri"/>
            </a:endParaRPr>
          </a:p>
          <a:p>
            <a:pPr marL="285750" indent="-285750">
              <a:buFont typeface="Arial" panose="020B0604020202020204" pitchFamily="34" charset="0"/>
              <a:buChar char="•"/>
            </a:pPr>
            <a:r>
              <a:rPr lang="en-US" sz="1700"/>
              <a:t>Exhale gently, then take a quick deep breath in </a:t>
            </a:r>
            <a:endParaRPr lang="en-US" sz="1700">
              <a:cs typeface="Calibri"/>
            </a:endParaRPr>
          </a:p>
          <a:p>
            <a:pPr marL="285750" indent="-285750">
              <a:buFont typeface="Arial" panose="020B0604020202020204" pitchFamily="34" charset="0"/>
              <a:buChar char="•"/>
            </a:pPr>
            <a:r>
              <a:rPr lang="en-US" sz="1700"/>
              <a:t>Your respirator should either press against your face or collapse</a:t>
            </a:r>
            <a:endParaRPr lang="en-US" sz="1700">
              <a:cs typeface="Calibri"/>
            </a:endParaRPr>
          </a:p>
          <a:p>
            <a:pPr marL="285750" indent="-285750">
              <a:buFont typeface="Arial" panose="020B0604020202020204" pitchFamily="34" charset="0"/>
              <a:buChar char="•"/>
            </a:pPr>
            <a:r>
              <a:rPr lang="en-US" sz="1700"/>
              <a:t>If it does not press against your face or collapse, you must readjust your seal and check it again</a:t>
            </a:r>
            <a:endParaRPr lang="en-US" sz="1700">
              <a:cs typeface="Calibri"/>
            </a:endParaRPr>
          </a:p>
        </p:txBody>
      </p:sp>
      <p:sp>
        <p:nvSpPr>
          <p:cNvPr id="6" name="TextBox 5">
            <a:extLst>
              <a:ext uri="{FF2B5EF4-FFF2-40B4-BE49-F238E27FC236}">
                <a16:creationId xmlns:a16="http://schemas.microsoft.com/office/drawing/2014/main" id="{ED66045D-89A5-4ACD-B739-6F49065E8818}"/>
              </a:ext>
            </a:extLst>
          </p:cNvPr>
          <p:cNvSpPr txBox="1"/>
          <p:nvPr/>
        </p:nvSpPr>
        <p:spPr>
          <a:xfrm>
            <a:off x="1950867" y="2847928"/>
            <a:ext cx="5703903" cy="584775"/>
          </a:xfrm>
          <a:prstGeom prst="rect">
            <a:avLst/>
          </a:prstGeom>
          <a:noFill/>
        </p:spPr>
        <p:txBody>
          <a:bodyPr wrap="square" rtlCol="0">
            <a:spAutoFit/>
          </a:bodyPr>
          <a:lstStyle/>
          <a:p>
            <a:r>
              <a:rPr lang="en-US" sz="1600" b="1" dirty="0"/>
              <a:t>NOTE: </a:t>
            </a:r>
            <a:r>
              <a:rPr lang="en-US" sz="1600" dirty="0"/>
              <a:t>Do not press the respirator against your face. Your hands are to block the air from passing through the filter.</a:t>
            </a:r>
          </a:p>
        </p:txBody>
      </p:sp>
      <p:sp>
        <p:nvSpPr>
          <p:cNvPr id="8" name="TextBox 7">
            <a:extLst>
              <a:ext uri="{FF2B5EF4-FFF2-40B4-BE49-F238E27FC236}">
                <a16:creationId xmlns:a16="http://schemas.microsoft.com/office/drawing/2014/main" id="{C93A2115-B81E-4919-9B2D-A38C2F5EAD1A}"/>
              </a:ext>
            </a:extLst>
          </p:cNvPr>
          <p:cNvSpPr txBox="1"/>
          <p:nvPr/>
        </p:nvSpPr>
        <p:spPr>
          <a:xfrm>
            <a:off x="0" y="6560596"/>
            <a:ext cx="9170631" cy="246221"/>
          </a:xfrm>
          <a:prstGeom prst="rect">
            <a:avLst/>
          </a:prstGeom>
          <a:noFill/>
        </p:spPr>
        <p:txBody>
          <a:bodyPr wrap="square" rtlCol="0">
            <a:spAutoFit/>
          </a:bodyPr>
          <a:lstStyle/>
          <a:p>
            <a:r>
              <a:rPr lang="en-US" sz="1000"/>
              <a:t>CDC, Filtering out Confusion: Frequently Asked Questions about Respiratory Protection, </a:t>
            </a:r>
            <a:r>
              <a:rPr lang="en-US" sz="1000">
                <a:hlinkClick r:id="rId3"/>
              </a:rPr>
              <a:t>https://www.cdc.gov/niosh/docs/2018-130/pdfs/2018-130.pdf</a:t>
            </a:r>
            <a:r>
              <a:rPr lang="en-US" sz="1000"/>
              <a:t>, accessed 5/23/2023</a:t>
            </a:r>
          </a:p>
        </p:txBody>
      </p:sp>
    </p:spTree>
    <p:extLst>
      <p:ext uri="{BB962C8B-B14F-4D97-AF65-F5344CB8AC3E}">
        <p14:creationId xmlns:p14="http://schemas.microsoft.com/office/powerpoint/2010/main" val="3040272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pPr algn="ctr"/>
            <a:r>
              <a:rPr lang="en-US" sz="3200" dirty="0">
                <a:latin typeface="Century Gothic"/>
              </a:rPr>
              <a:t>Step 3 – Perform a Seal Check (cont.)</a:t>
            </a:r>
            <a:endParaRPr lang="en-US" sz="3200" dirty="0"/>
          </a:p>
        </p:txBody>
      </p:sp>
      <p:grpSp>
        <p:nvGrpSpPr>
          <p:cNvPr id="21" name="Group 20">
            <a:extLst>
              <a:ext uri="{FF2B5EF4-FFF2-40B4-BE49-F238E27FC236}">
                <a16:creationId xmlns:a16="http://schemas.microsoft.com/office/drawing/2014/main" id="{3DE3EA1F-3AFF-4AC6-9B26-87AFC90FDAE3}"/>
              </a:ext>
            </a:extLst>
          </p:cNvPr>
          <p:cNvGrpSpPr/>
          <p:nvPr/>
        </p:nvGrpSpPr>
        <p:grpSpPr>
          <a:xfrm>
            <a:off x="202731" y="1634611"/>
            <a:ext cx="8760083" cy="5272432"/>
            <a:chOff x="296839" y="1173602"/>
            <a:chExt cx="8167856" cy="5236899"/>
          </a:xfrm>
        </p:grpSpPr>
        <p:grpSp>
          <p:nvGrpSpPr>
            <p:cNvPr id="5" name="Group 4">
              <a:extLst>
                <a:ext uri="{FF2B5EF4-FFF2-40B4-BE49-F238E27FC236}">
                  <a16:creationId xmlns:a16="http://schemas.microsoft.com/office/drawing/2014/main" id="{1BB8E9D3-7DC4-4FF9-B1E2-7C412B8551E5}"/>
                </a:ext>
              </a:extLst>
            </p:cNvPr>
            <p:cNvGrpSpPr/>
            <p:nvPr/>
          </p:nvGrpSpPr>
          <p:grpSpPr>
            <a:xfrm>
              <a:off x="296839" y="1173602"/>
              <a:ext cx="2908897" cy="4820889"/>
              <a:chOff x="296839" y="1173602"/>
              <a:chExt cx="2908897" cy="4820889"/>
            </a:xfrm>
          </p:grpSpPr>
          <p:pic>
            <p:nvPicPr>
              <p:cNvPr id="16" name="Picture 15">
                <a:extLst>
                  <a:ext uri="{FF2B5EF4-FFF2-40B4-BE49-F238E27FC236}">
                    <a16:creationId xmlns:a16="http://schemas.microsoft.com/office/drawing/2014/main" id="{D444238C-3089-4E62-AE46-3566E67B72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4624" y="2570883"/>
                <a:ext cx="1941837" cy="2219635"/>
              </a:xfrm>
              <a:prstGeom prst="rect">
                <a:avLst/>
              </a:prstGeom>
            </p:spPr>
          </p:pic>
          <p:sp>
            <p:nvSpPr>
              <p:cNvPr id="17" name="TextBox 16">
                <a:extLst>
                  <a:ext uri="{FF2B5EF4-FFF2-40B4-BE49-F238E27FC236}">
                    <a16:creationId xmlns:a16="http://schemas.microsoft.com/office/drawing/2014/main" id="{03C394FB-084D-4DAB-9915-EBC1B1422201}"/>
                  </a:ext>
                </a:extLst>
              </p:cNvPr>
              <p:cNvSpPr txBox="1"/>
              <p:nvPr/>
            </p:nvSpPr>
            <p:spPr>
              <a:xfrm>
                <a:off x="647354" y="2014479"/>
                <a:ext cx="2207865" cy="523220"/>
              </a:xfrm>
              <a:prstGeom prst="rect">
                <a:avLst/>
              </a:prstGeom>
              <a:noFill/>
            </p:spPr>
            <p:txBody>
              <a:bodyPr wrap="square" lIns="91440" tIns="45720" rIns="91440" bIns="45720" rtlCol="0" anchor="t">
                <a:spAutoFit/>
              </a:bodyPr>
              <a:lstStyle/>
              <a:p>
                <a:pPr algn="ctr"/>
                <a:r>
                  <a:rPr lang="en-US" sz="1400"/>
                  <a:t>Cone shape respirator, such as the 3M 1860, BYD</a:t>
                </a:r>
              </a:p>
            </p:txBody>
          </p:sp>
          <p:pic>
            <p:nvPicPr>
              <p:cNvPr id="18" name="Picture 17">
                <a:extLst>
                  <a:ext uri="{FF2B5EF4-FFF2-40B4-BE49-F238E27FC236}">
                    <a16:creationId xmlns:a16="http://schemas.microsoft.com/office/drawing/2014/main" id="{61730D3D-CE47-4384-834B-69A08D905D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839" y="4856886"/>
                <a:ext cx="2908897" cy="1137605"/>
              </a:xfrm>
              <a:prstGeom prst="rect">
                <a:avLst/>
              </a:prstGeom>
            </p:spPr>
          </p:pic>
          <p:pic>
            <p:nvPicPr>
              <p:cNvPr id="19" name="Picture 18">
                <a:extLst>
                  <a:ext uri="{FF2B5EF4-FFF2-40B4-BE49-F238E27FC236}">
                    <a16:creationId xmlns:a16="http://schemas.microsoft.com/office/drawing/2014/main" id="{F8D0888C-1AA8-44EB-A5D6-5438A0A194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299" y="1302055"/>
                <a:ext cx="730051" cy="794013"/>
              </a:xfrm>
              <a:prstGeom prst="rect">
                <a:avLst/>
              </a:prstGeom>
            </p:spPr>
          </p:pic>
          <p:pic>
            <p:nvPicPr>
              <p:cNvPr id="20" name="Picture 19">
                <a:extLst>
                  <a:ext uri="{FF2B5EF4-FFF2-40B4-BE49-F238E27FC236}">
                    <a16:creationId xmlns:a16="http://schemas.microsoft.com/office/drawing/2014/main" id="{DA1C7656-5E2E-428C-AD7B-AB6A9FC7D7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3412" y="1173602"/>
                <a:ext cx="936199" cy="934037"/>
              </a:xfrm>
              <a:prstGeom prst="rect">
                <a:avLst/>
              </a:prstGeom>
            </p:spPr>
          </p:pic>
        </p:grpSp>
        <p:grpSp>
          <p:nvGrpSpPr>
            <p:cNvPr id="6" name="Group 5">
              <a:extLst>
                <a:ext uri="{FF2B5EF4-FFF2-40B4-BE49-F238E27FC236}">
                  <a16:creationId xmlns:a16="http://schemas.microsoft.com/office/drawing/2014/main" id="{C48E46F9-9A20-4289-9CF1-3E77512BC5C8}"/>
                </a:ext>
              </a:extLst>
            </p:cNvPr>
            <p:cNvGrpSpPr/>
            <p:nvPr/>
          </p:nvGrpSpPr>
          <p:grpSpPr>
            <a:xfrm>
              <a:off x="6522859" y="1299088"/>
              <a:ext cx="1941836" cy="5111413"/>
              <a:chOff x="6522859" y="1299088"/>
              <a:chExt cx="1941836" cy="5111413"/>
            </a:xfrm>
          </p:grpSpPr>
          <p:pic>
            <p:nvPicPr>
              <p:cNvPr id="12" name="Picture 11">
                <a:extLst>
                  <a:ext uri="{FF2B5EF4-FFF2-40B4-BE49-F238E27FC236}">
                    <a16:creationId xmlns:a16="http://schemas.microsoft.com/office/drawing/2014/main" id="{94E28C6C-5FB2-40BA-8CCF-8ACF24A6CCE5}"/>
                  </a:ext>
                </a:extLst>
              </p:cNvPr>
              <p:cNvPicPr>
                <a:picLocks noChangeAspect="1"/>
              </p:cNvPicPr>
              <p:nvPr/>
            </p:nvPicPr>
            <p:blipFill>
              <a:blip r:embed="rId6"/>
              <a:stretch>
                <a:fillRect/>
              </a:stretch>
            </p:blipFill>
            <p:spPr>
              <a:xfrm>
                <a:off x="6613905" y="2537699"/>
                <a:ext cx="1837504" cy="1821866"/>
              </a:xfrm>
              <a:prstGeom prst="rect">
                <a:avLst/>
              </a:prstGeom>
            </p:spPr>
          </p:pic>
          <p:sp>
            <p:nvSpPr>
              <p:cNvPr id="13" name="TextBox 12">
                <a:extLst>
                  <a:ext uri="{FF2B5EF4-FFF2-40B4-BE49-F238E27FC236}">
                    <a16:creationId xmlns:a16="http://schemas.microsoft.com/office/drawing/2014/main" id="{537A4950-1CD8-4D00-A26D-4199A94E48C7}"/>
                  </a:ext>
                </a:extLst>
              </p:cNvPr>
              <p:cNvSpPr txBox="1"/>
              <p:nvPr/>
            </p:nvSpPr>
            <p:spPr>
              <a:xfrm>
                <a:off x="6522859" y="2014479"/>
                <a:ext cx="1941836" cy="523220"/>
              </a:xfrm>
              <a:prstGeom prst="rect">
                <a:avLst/>
              </a:prstGeom>
              <a:noFill/>
            </p:spPr>
            <p:txBody>
              <a:bodyPr wrap="square" lIns="91440" tIns="45720" rIns="91440" bIns="45720" rtlCol="0" anchor="t">
                <a:spAutoFit/>
              </a:bodyPr>
              <a:lstStyle/>
              <a:p>
                <a:pPr algn="ctr"/>
                <a:r>
                  <a:rPr lang="en-US" sz="1400"/>
                  <a:t>“Duckbill”, such as the Halyard respirator</a:t>
                </a:r>
              </a:p>
            </p:txBody>
          </p:sp>
          <p:sp>
            <p:nvSpPr>
              <p:cNvPr id="14" name="TextBox 13">
                <a:extLst>
                  <a:ext uri="{FF2B5EF4-FFF2-40B4-BE49-F238E27FC236}">
                    <a16:creationId xmlns:a16="http://schemas.microsoft.com/office/drawing/2014/main" id="{66FC1FA0-9E14-4D4F-93C1-E4CF8BC79CB8}"/>
                  </a:ext>
                </a:extLst>
              </p:cNvPr>
              <p:cNvSpPr txBox="1"/>
              <p:nvPr/>
            </p:nvSpPr>
            <p:spPr>
              <a:xfrm>
                <a:off x="6613905" y="4317620"/>
                <a:ext cx="1837504" cy="2092881"/>
              </a:xfrm>
              <a:prstGeom prst="rect">
                <a:avLst/>
              </a:prstGeom>
              <a:noFill/>
            </p:spPr>
            <p:txBody>
              <a:bodyPr wrap="square" rtlCol="0">
                <a:spAutoFit/>
              </a:bodyPr>
              <a:lstStyle/>
              <a:p>
                <a:r>
                  <a:rPr lang="en-US" sz="1000"/>
                  <a:t>Forcefully or sharply inhale. The respirator should collapse as you breathe in. Now forcefully or sharply exhale. The respirator should expand or puff up when you breathe out. If air leaks when you are doing this readjust the nose wire, straps, and/or the respirator on your face. If you cannot get a proper seal, do not enter the patient’s room and see your supervisor.</a:t>
                </a:r>
              </a:p>
            </p:txBody>
          </p:sp>
          <p:pic>
            <p:nvPicPr>
              <p:cNvPr id="15" name="Picture 14">
                <a:extLst>
                  <a:ext uri="{FF2B5EF4-FFF2-40B4-BE49-F238E27FC236}">
                    <a16:creationId xmlns:a16="http://schemas.microsoft.com/office/drawing/2014/main" id="{2F3628AE-111B-470A-8C81-503736BE08A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901258" y="1299088"/>
                <a:ext cx="1048508" cy="722562"/>
              </a:xfrm>
              <a:prstGeom prst="rect">
                <a:avLst/>
              </a:prstGeom>
            </p:spPr>
          </p:pic>
        </p:grpSp>
        <p:grpSp>
          <p:nvGrpSpPr>
            <p:cNvPr id="7" name="Group 6">
              <a:extLst>
                <a:ext uri="{FF2B5EF4-FFF2-40B4-BE49-F238E27FC236}">
                  <a16:creationId xmlns:a16="http://schemas.microsoft.com/office/drawing/2014/main" id="{47D00008-E2B7-496A-BC03-778A6253B2B1}"/>
                </a:ext>
              </a:extLst>
            </p:cNvPr>
            <p:cNvGrpSpPr/>
            <p:nvPr/>
          </p:nvGrpSpPr>
          <p:grpSpPr>
            <a:xfrm>
              <a:off x="3724046" y="1395122"/>
              <a:ext cx="2016028" cy="4599369"/>
              <a:chOff x="3724046" y="1395122"/>
              <a:chExt cx="2016028" cy="4599369"/>
            </a:xfrm>
          </p:grpSpPr>
          <p:pic>
            <p:nvPicPr>
              <p:cNvPr id="8" name="Picture 7">
                <a:extLst>
                  <a:ext uri="{FF2B5EF4-FFF2-40B4-BE49-F238E27FC236}">
                    <a16:creationId xmlns:a16="http://schemas.microsoft.com/office/drawing/2014/main" id="{7F5ABF7D-A191-43B0-8314-D328EF1395F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39485" y="4239395"/>
                <a:ext cx="2000589" cy="1755096"/>
              </a:xfrm>
              <a:prstGeom prst="rect">
                <a:avLst/>
              </a:prstGeom>
            </p:spPr>
          </p:pic>
          <p:pic>
            <p:nvPicPr>
              <p:cNvPr id="9" name="Picture 8">
                <a:extLst>
                  <a:ext uri="{FF2B5EF4-FFF2-40B4-BE49-F238E27FC236}">
                    <a16:creationId xmlns:a16="http://schemas.microsoft.com/office/drawing/2014/main" id="{41B77BC2-05F7-45AE-A4B8-3F0C9EF904FE}"/>
                  </a:ext>
                </a:extLst>
              </p:cNvPr>
              <p:cNvPicPr>
                <a:picLocks noChangeAspect="1"/>
              </p:cNvPicPr>
              <p:nvPr/>
            </p:nvPicPr>
            <p:blipFill>
              <a:blip r:embed="rId9"/>
              <a:stretch>
                <a:fillRect/>
              </a:stretch>
            </p:blipFill>
            <p:spPr>
              <a:xfrm>
                <a:off x="3724046" y="2537699"/>
                <a:ext cx="1941836" cy="1663147"/>
              </a:xfrm>
              <a:prstGeom prst="rect">
                <a:avLst/>
              </a:prstGeom>
            </p:spPr>
          </p:pic>
          <p:sp>
            <p:nvSpPr>
              <p:cNvPr id="10" name="TextBox 9">
                <a:extLst>
                  <a:ext uri="{FF2B5EF4-FFF2-40B4-BE49-F238E27FC236}">
                    <a16:creationId xmlns:a16="http://schemas.microsoft.com/office/drawing/2014/main" id="{D5D6A7AC-FD93-4DC2-959B-C55342944915}"/>
                  </a:ext>
                </a:extLst>
              </p:cNvPr>
              <p:cNvSpPr txBox="1"/>
              <p:nvPr/>
            </p:nvSpPr>
            <p:spPr>
              <a:xfrm>
                <a:off x="3724046" y="2014479"/>
                <a:ext cx="1941836" cy="523220"/>
              </a:xfrm>
              <a:prstGeom prst="rect">
                <a:avLst/>
              </a:prstGeom>
              <a:noFill/>
            </p:spPr>
            <p:txBody>
              <a:bodyPr wrap="square" lIns="91440" tIns="45720" rIns="91440" bIns="45720" rtlCol="0" anchor="t">
                <a:spAutoFit/>
              </a:bodyPr>
              <a:lstStyle/>
              <a:p>
                <a:pPr algn="ctr"/>
                <a:r>
                  <a:rPr lang="en-US" sz="1400"/>
                  <a:t>3 panel respirator, such as the 3M 9205+</a:t>
                </a:r>
              </a:p>
            </p:txBody>
          </p:sp>
          <p:pic>
            <p:nvPicPr>
              <p:cNvPr id="11" name="Picture 10">
                <a:extLst>
                  <a:ext uri="{FF2B5EF4-FFF2-40B4-BE49-F238E27FC236}">
                    <a16:creationId xmlns:a16="http://schemas.microsoft.com/office/drawing/2014/main" id="{77A32289-FFA9-4233-9368-D10052AF55A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104329" y="1395122"/>
                <a:ext cx="1048508" cy="646520"/>
              </a:xfrm>
              <a:prstGeom prst="rect">
                <a:avLst/>
              </a:prstGeom>
            </p:spPr>
          </p:pic>
        </p:grpSp>
      </p:grpSp>
      <p:sp>
        <p:nvSpPr>
          <p:cNvPr id="23" name="TextBox 22">
            <a:extLst>
              <a:ext uri="{FF2B5EF4-FFF2-40B4-BE49-F238E27FC236}">
                <a16:creationId xmlns:a16="http://schemas.microsoft.com/office/drawing/2014/main" id="{7F28FFDC-BB1E-4D2A-92AA-8712A25E2675}"/>
              </a:ext>
            </a:extLst>
          </p:cNvPr>
          <p:cNvSpPr txBox="1"/>
          <p:nvPr/>
        </p:nvSpPr>
        <p:spPr>
          <a:xfrm>
            <a:off x="2155440" y="1278223"/>
            <a:ext cx="601196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Seal check with different style N95s:</a:t>
            </a:r>
            <a:endParaRPr lang="en-US" sz="2400" b="1" dirty="0">
              <a:cs typeface="Calibri"/>
            </a:endParaRPr>
          </a:p>
        </p:txBody>
      </p:sp>
      <p:sp>
        <p:nvSpPr>
          <p:cNvPr id="3" name="TextBox 2">
            <a:extLst>
              <a:ext uri="{FF2B5EF4-FFF2-40B4-BE49-F238E27FC236}">
                <a16:creationId xmlns:a16="http://schemas.microsoft.com/office/drawing/2014/main" id="{253AA623-DD1F-4972-B4BB-3396A3F2A756}"/>
              </a:ext>
            </a:extLst>
          </p:cNvPr>
          <p:cNvSpPr txBox="1"/>
          <p:nvPr/>
        </p:nvSpPr>
        <p:spPr>
          <a:xfrm>
            <a:off x="251555" y="6530329"/>
            <a:ext cx="6677450" cy="246221"/>
          </a:xfrm>
          <a:prstGeom prst="rect">
            <a:avLst/>
          </a:prstGeom>
          <a:noFill/>
        </p:spPr>
        <p:txBody>
          <a:bodyPr wrap="square" lIns="91440" tIns="45720" rIns="91440" bIns="45720" rtlCol="0" anchor="t">
            <a:spAutoFit/>
          </a:bodyPr>
          <a:lstStyle/>
          <a:p>
            <a:r>
              <a:rPr lang="en-US" sz="1000"/>
              <a:t>See Resource slide for photo credits for each photo on this slide. </a:t>
            </a:r>
          </a:p>
        </p:txBody>
      </p:sp>
    </p:spTree>
    <p:extLst>
      <p:ext uri="{BB962C8B-B14F-4D97-AF65-F5344CB8AC3E}">
        <p14:creationId xmlns:p14="http://schemas.microsoft.com/office/powerpoint/2010/main" val="2967828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p:txBody>
          <a:bodyPr vert="horz" lIns="91440" tIns="45720" rIns="91440" bIns="45720" rtlCol="0" anchor="t">
            <a:normAutofit/>
          </a:bodyPr>
          <a:lstStyle/>
          <a:p>
            <a:pPr>
              <a:spcBef>
                <a:spcPts val="1000"/>
              </a:spcBef>
            </a:pPr>
            <a:r>
              <a:rPr lang="en-US" sz="2400" dirty="0">
                <a:latin typeface="Calibri" panose="020F0502020204030204" pitchFamily="34" charset="0"/>
                <a:ea typeface="+mn-lt"/>
                <a:cs typeface="Calibri" panose="020F0502020204030204" pitchFamily="34" charset="0"/>
              </a:rPr>
              <a:t>If you wear glasses or safety glasses, be sure the legs of the eyewear go </a:t>
            </a:r>
            <a:r>
              <a:rPr lang="en-US" sz="2400" b="1" i="1" dirty="0">
                <a:latin typeface="Calibri" panose="020F0502020204030204" pitchFamily="34" charset="0"/>
                <a:ea typeface="+mn-lt"/>
                <a:cs typeface="Calibri" panose="020F0502020204030204" pitchFamily="34" charset="0"/>
              </a:rPr>
              <a:t>over</a:t>
            </a:r>
            <a:r>
              <a:rPr lang="en-US" sz="2400" dirty="0">
                <a:latin typeface="Calibri" panose="020F0502020204030204" pitchFamily="34" charset="0"/>
                <a:ea typeface="+mn-lt"/>
                <a:cs typeface="Calibri" panose="020F0502020204030204" pitchFamily="34" charset="0"/>
              </a:rPr>
              <a:t> the N95 straps (not under the straps)</a:t>
            </a:r>
            <a:endParaRPr lang="en-US" sz="2400" dirty="0">
              <a:latin typeface="Calibri" panose="020F0502020204030204" pitchFamily="34" charset="0"/>
              <a:cs typeface="Calibri" panose="020F0502020204030204" pitchFamily="34" charset="0"/>
            </a:endParaRPr>
          </a:p>
          <a:p>
            <a:pPr>
              <a:spcBef>
                <a:spcPts val="1000"/>
              </a:spcBef>
            </a:pPr>
            <a:r>
              <a:rPr lang="en-US" sz="2400" dirty="0">
                <a:latin typeface="Calibri" panose="020F0502020204030204" pitchFamily="34" charset="0"/>
                <a:ea typeface="+mn-lt"/>
                <a:cs typeface="Calibri" panose="020F0502020204030204" pitchFamily="34" charset="0"/>
              </a:rPr>
              <a:t>The same goes for face shields</a:t>
            </a: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dirty="0">
                <a:latin typeface="Century Gothic"/>
              </a:rPr>
              <a:t>Step 4 – Wearing the N95 with other PPE </a:t>
            </a:r>
            <a:endParaRPr lang="en-US" sz="3600" dirty="0"/>
          </a:p>
        </p:txBody>
      </p:sp>
      <p:grpSp>
        <p:nvGrpSpPr>
          <p:cNvPr id="16" name="Group 15">
            <a:extLst>
              <a:ext uri="{FF2B5EF4-FFF2-40B4-BE49-F238E27FC236}">
                <a16:creationId xmlns:a16="http://schemas.microsoft.com/office/drawing/2014/main" id="{970E393C-3A97-B9DC-CCC2-8CE3E1AA2349}"/>
              </a:ext>
            </a:extLst>
          </p:cNvPr>
          <p:cNvGrpSpPr/>
          <p:nvPr/>
        </p:nvGrpSpPr>
        <p:grpSpPr>
          <a:xfrm>
            <a:off x="920227" y="3189768"/>
            <a:ext cx="3371013" cy="3332982"/>
            <a:chOff x="1236573" y="3606115"/>
            <a:chExt cx="2961140" cy="2757347"/>
          </a:xfrm>
        </p:grpSpPr>
        <p:grpSp>
          <p:nvGrpSpPr>
            <p:cNvPr id="9" name="Group 8">
              <a:extLst>
                <a:ext uri="{FF2B5EF4-FFF2-40B4-BE49-F238E27FC236}">
                  <a16:creationId xmlns:a16="http://schemas.microsoft.com/office/drawing/2014/main" id="{17867E90-94B9-473D-8703-D04C627595F7}"/>
                </a:ext>
              </a:extLst>
            </p:cNvPr>
            <p:cNvGrpSpPr/>
            <p:nvPr/>
          </p:nvGrpSpPr>
          <p:grpSpPr>
            <a:xfrm>
              <a:off x="1299922" y="3719659"/>
              <a:ext cx="2832044" cy="2643803"/>
              <a:chOff x="4723001" y="3738022"/>
              <a:chExt cx="2642532" cy="2548609"/>
            </a:xfrm>
          </p:grpSpPr>
          <p:pic>
            <p:nvPicPr>
              <p:cNvPr id="5" name="Picture 4">
                <a:extLst>
                  <a:ext uri="{FF2B5EF4-FFF2-40B4-BE49-F238E27FC236}">
                    <a16:creationId xmlns:a16="http://schemas.microsoft.com/office/drawing/2014/main" id="{9A49B0D1-C00D-4615-9EDB-31012EE12B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40772" y="3738022"/>
                <a:ext cx="2609223" cy="1921079"/>
              </a:xfrm>
              <a:prstGeom prst="rect">
                <a:avLst/>
              </a:prstGeom>
              <a:noFill/>
              <a:ln>
                <a:solidFill>
                  <a:schemeClr val="bg1"/>
                </a:solidFill>
              </a:ln>
            </p:spPr>
          </p:pic>
          <p:sp>
            <p:nvSpPr>
              <p:cNvPr id="6" name="Oval 5">
                <a:extLst>
                  <a:ext uri="{FF2B5EF4-FFF2-40B4-BE49-F238E27FC236}">
                    <a16:creationId xmlns:a16="http://schemas.microsoft.com/office/drawing/2014/main" id="{E00C7CEE-C7F8-4861-91CB-F5FE11C14D3B}"/>
                  </a:ext>
                </a:extLst>
              </p:cNvPr>
              <p:cNvSpPr/>
              <p:nvPr/>
            </p:nvSpPr>
            <p:spPr>
              <a:xfrm>
                <a:off x="5729680" y="4429387"/>
                <a:ext cx="1359017" cy="6627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422726E-E3DA-4765-8BAD-CE9BB928CD3A}"/>
                  </a:ext>
                </a:extLst>
              </p:cNvPr>
              <p:cNvSpPr txBox="1"/>
              <p:nvPr/>
            </p:nvSpPr>
            <p:spPr>
              <a:xfrm>
                <a:off x="4723001" y="5018470"/>
                <a:ext cx="1577131" cy="830997"/>
              </a:xfrm>
              <a:prstGeom prst="rect">
                <a:avLst/>
              </a:prstGeom>
              <a:noFill/>
            </p:spPr>
            <p:txBody>
              <a:bodyPr wrap="square" rtlCol="0">
                <a:spAutoFit/>
              </a:bodyPr>
              <a:lstStyle/>
              <a:p>
                <a:pPr algn="ctr"/>
                <a:r>
                  <a:rPr lang="en-US" sz="4800" b="1">
                    <a:solidFill>
                      <a:srgbClr val="FF0000"/>
                    </a:solidFill>
                    <a:latin typeface="Arial Black" panose="020B0A04020102020204" pitchFamily="34" charset="0"/>
                  </a:rPr>
                  <a:t>YES</a:t>
                </a:r>
              </a:p>
            </p:txBody>
          </p:sp>
          <p:sp>
            <p:nvSpPr>
              <p:cNvPr id="8" name="TextBox 7">
                <a:extLst>
                  <a:ext uri="{FF2B5EF4-FFF2-40B4-BE49-F238E27FC236}">
                    <a16:creationId xmlns:a16="http://schemas.microsoft.com/office/drawing/2014/main" id="{5F438A57-BD4E-4C6B-8686-E3DC84CE6C99}"/>
                  </a:ext>
                </a:extLst>
              </p:cNvPr>
              <p:cNvSpPr txBox="1"/>
              <p:nvPr/>
            </p:nvSpPr>
            <p:spPr>
              <a:xfrm>
                <a:off x="4756311" y="5722912"/>
                <a:ext cx="2609222" cy="563719"/>
              </a:xfrm>
              <a:prstGeom prst="rect">
                <a:avLst/>
              </a:prstGeom>
              <a:noFill/>
            </p:spPr>
            <p:txBody>
              <a:bodyPr wrap="square" rtlCol="0">
                <a:spAutoFit/>
              </a:bodyPr>
              <a:lstStyle/>
              <a:p>
                <a:r>
                  <a:rPr lang="en-US" sz="800"/>
                  <a:t>Google images, OH&amp;S, </a:t>
                </a:r>
                <a:r>
                  <a:rPr lang="en-US" sz="800">
                    <a:hlinkClick r:id="rId3"/>
                  </a:rPr>
                  <a:t>https://ohsonline.com/articles/2020/06/01/the-eyes-are-a-gateway-for-covid19-safety-eyewear-can-help.aspx</a:t>
                </a:r>
                <a:r>
                  <a:rPr lang="en-US" sz="800"/>
                  <a:t>, accessed 5/23/2023</a:t>
                </a:r>
              </a:p>
            </p:txBody>
          </p:sp>
        </p:grpSp>
        <p:sp>
          <p:nvSpPr>
            <p:cNvPr id="11" name="Rectangle 10">
              <a:extLst>
                <a:ext uri="{FF2B5EF4-FFF2-40B4-BE49-F238E27FC236}">
                  <a16:creationId xmlns:a16="http://schemas.microsoft.com/office/drawing/2014/main" id="{B9414D8C-CE2E-4443-A24B-468736BAE454}"/>
                </a:ext>
              </a:extLst>
            </p:cNvPr>
            <p:cNvSpPr/>
            <p:nvPr/>
          </p:nvSpPr>
          <p:spPr>
            <a:xfrm>
              <a:off x="1236573" y="3606115"/>
              <a:ext cx="2961140" cy="272424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9D0A841-2D90-10D0-3BFE-8117E6394173}"/>
              </a:ext>
            </a:extLst>
          </p:cNvPr>
          <p:cNvGrpSpPr/>
          <p:nvPr/>
        </p:nvGrpSpPr>
        <p:grpSpPr>
          <a:xfrm>
            <a:off x="4627641" y="3189768"/>
            <a:ext cx="3282982" cy="3292974"/>
            <a:chOff x="4849162" y="3606112"/>
            <a:chExt cx="2648073" cy="2751143"/>
          </a:xfrm>
        </p:grpSpPr>
        <p:sp>
          <p:nvSpPr>
            <p:cNvPr id="13" name="Rectangle 12">
              <a:extLst>
                <a:ext uri="{FF2B5EF4-FFF2-40B4-BE49-F238E27FC236}">
                  <a16:creationId xmlns:a16="http://schemas.microsoft.com/office/drawing/2014/main" id="{D2C31D85-BD0A-4C2B-BB7B-8FD9A481290C}"/>
                </a:ext>
              </a:extLst>
            </p:cNvPr>
            <p:cNvSpPr/>
            <p:nvPr/>
          </p:nvSpPr>
          <p:spPr>
            <a:xfrm>
              <a:off x="4849162" y="3606112"/>
              <a:ext cx="2648073" cy="27511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01F460C-90E4-6A8F-3816-EE4755AA42BB}"/>
                </a:ext>
              </a:extLst>
            </p:cNvPr>
            <p:cNvGrpSpPr/>
            <p:nvPr/>
          </p:nvGrpSpPr>
          <p:grpSpPr>
            <a:xfrm>
              <a:off x="4907461" y="3654605"/>
              <a:ext cx="2552859" cy="2066383"/>
              <a:chOff x="4907461" y="3654605"/>
              <a:chExt cx="2552859" cy="2066383"/>
            </a:xfrm>
          </p:grpSpPr>
          <p:pic>
            <p:nvPicPr>
              <p:cNvPr id="15" name="Picture 9">
                <a:extLst>
                  <a:ext uri="{FF2B5EF4-FFF2-40B4-BE49-F238E27FC236}">
                    <a16:creationId xmlns:a16="http://schemas.microsoft.com/office/drawing/2014/main" id="{543BBACA-335A-4D84-AE35-F718B6F2CC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07461" y="3654605"/>
                <a:ext cx="2552859" cy="2040955"/>
              </a:xfrm>
              <a:prstGeom prst="rect">
                <a:avLst/>
              </a:prstGeom>
            </p:spPr>
          </p:pic>
          <p:sp>
            <p:nvSpPr>
              <p:cNvPr id="17" name="TextBox 16">
                <a:extLst>
                  <a:ext uri="{FF2B5EF4-FFF2-40B4-BE49-F238E27FC236}">
                    <a16:creationId xmlns:a16="http://schemas.microsoft.com/office/drawing/2014/main" id="{C8007295-5EDA-464F-B8F9-BB62B01EE80D}"/>
                  </a:ext>
                </a:extLst>
              </p:cNvPr>
              <p:cNvSpPr txBox="1"/>
              <p:nvPr/>
            </p:nvSpPr>
            <p:spPr>
              <a:xfrm>
                <a:off x="5069516" y="5003366"/>
                <a:ext cx="1914253" cy="717622"/>
              </a:xfrm>
              <a:prstGeom prst="rect">
                <a:avLst/>
              </a:prstGeom>
              <a:noFill/>
            </p:spPr>
            <p:txBody>
              <a:bodyPr wrap="square" rtlCol="0">
                <a:spAutoFit/>
              </a:bodyPr>
              <a:lstStyle/>
              <a:p>
                <a:pPr algn="ctr"/>
                <a:r>
                  <a:rPr lang="en-US" sz="4800" b="1">
                    <a:solidFill>
                      <a:srgbClr val="FF0000"/>
                    </a:solidFill>
                    <a:latin typeface="Arial Black" panose="020B0A04020102020204" pitchFamily="34" charset="0"/>
                  </a:rPr>
                  <a:t>NO</a:t>
                </a:r>
              </a:p>
            </p:txBody>
          </p:sp>
          <p:sp>
            <p:nvSpPr>
              <p:cNvPr id="19" name="Oval 18">
                <a:extLst>
                  <a:ext uri="{FF2B5EF4-FFF2-40B4-BE49-F238E27FC236}">
                    <a16:creationId xmlns:a16="http://schemas.microsoft.com/office/drawing/2014/main" id="{A617855B-EF55-43BB-9C8B-C2AFDFB40A03}"/>
                  </a:ext>
                </a:extLst>
              </p:cNvPr>
              <p:cNvSpPr/>
              <p:nvPr/>
            </p:nvSpPr>
            <p:spPr>
              <a:xfrm>
                <a:off x="5119876" y="3960918"/>
                <a:ext cx="1814089" cy="8968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1147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235807-D40B-4BCD-9251-95B721511166}"/>
              </a:ext>
            </a:extLst>
          </p:cNvPr>
          <p:cNvSpPr txBox="1"/>
          <p:nvPr/>
        </p:nvSpPr>
        <p:spPr>
          <a:xfrm>
            <a:off x="355106" y="1930892"/>
            <a:ext cx="843378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cs typeface="Calibri"/>
              </a:rPr>
              <a:t>Employee Respiratory Protection Program Training </a:t>
            </a:r>
          </a:p>
        </p:txBody>
      </p:sp>
    </p:spTree>
    <p:extLst>
      <p:ext uri="{BB962C8B-B14F-4D97-AF65-F5344CB8AC3E}">
        <p14:creationId xmlns:p14="http://schemas.microsoft.com/office/powerpoint/2010/main" val="1265768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2695-3BA7-4E11-A782-754870B1A8EE}"/>
              </a:ext>
            </a:extLst>
          </p:cNvPr>
          <p:cNvSpPr>
            <a:spLocks noGrp="1"/>
          </p:cNvSpPr>
          <p:nvPr>
            <p:ph type="title" idx="4294967295"/>
          </p:nvPr>
        </p:nvSpPr>
        <p:spPr>
          <a:xfrm>
            <a:off x="0" y="141288"/>
            <a:ext cx="9144000" cy="1325562"/>
          </a:xfrm>
        </p:spPr>
        <p:txBody>
          <a:bodyPr>
            <a:normAutofit/>
          </a:bodyPr>
          <a:lstStyle/>
          <a:p>
            <a:pPr algn="ctr"/>
            <a:r>
              <a:rPr lang="en-US" sz="3600" dirty="0">
                <a:latin typeface="Century Gothic"/>
              </a:rPr>
              <a:t>Step 5 – </a:t>
            </a:r>
            <a:r>
              <a:rPr lang="en-US" sz="3200" dirty="0">
                <a:latin typeface="Century Gothic"/>
              </a:rPr>
              <a:t>N95</a:t>
            </a:r>
            <a:r>
              <a:rPr lang="en-US" sz="3600" dirty="0">
                <a:latin typeface="Century Gothic"/>
              </a:rPr>
              <a:t> and Head Coverings</a:t>
            </a:r>
            <a:endParaRPr lang="en-US" sz="3600" dirty="0"/>
          </a:p>
        </p:txBody>
      </p:sp>
      <p:sp>
        <p:nvSpPr>
          <p:cNvPr id="7" name="Text Placeholder 1">
            <a:extLst>
              <a:ext uri="{FF2B5EF4-FFF2-40B4-BE49-F238E27FC236}">
                <a16:creationId xmlns:a16="http://schemas.microsoft.com/office/drawing/2014/main" id="{86926E3E-D4FF-4393-8329-0FC8B16B710E}"/>
              </a:ext>
            </a:extLst>
          </p:cNvPr>
          <p:cNvSpPr txBox="1">
            <a:spLocks/>
          </p:cNvSpPr>
          <p:nvPr/>
        </p:nvSpPr>
        <p:spPr>
          <a:xfrm>
            <a:off x="680325" y="1131768"/>
            <a:ext cx="7547106" cy="341434"/>
          </a:xfrm>
          <a:prstGeom prst="rect">
            <a:avLst/>
          </a:prstGeom>
        </p:spPr>
        <p:txBody>
          <a:bodyPr vert="horz" lIns="91440" tIns="45720" rIns="91440" bIns="45720" rtlCol="0" anchor="t">
            <a:noAutofit/>
          </a:bodyPr>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dirty="0">
                <a:solidFill>
                  <a:schemeClr val="tx1"/>
                </a:solidFill>
                <a:latin typeface="Calibri" panose="020F0502020204030204" pitchFamily="34" charset="0"/>
                <a:cs typeface="Calibri" panose="020F0502020204030204" pitchFamily="34" charset="0"/>
              </a:rPr>
              <a:t>The N95 straps must be on your hair, not your head cover!</a:t>
            </a:r>
          </a:p>
        </p:txBody>
      </p:sp>
      <p:grpSp>
        <p:nvGrpSpPr>
          <p:cNvPr id="14" name="Group 13">
            <a:extLst>
              <a:ext uri="{FF2B5EF4-FFF2-40B4-BE49-F238E27FC236}">
                <a16:creationId xmlns:a16="http://schemas.microsoft.com/office/drawing/2014/main" id="{CEAD2286-D1E5-4843-A6C1-5D49210B9B8D}"/>
              </a:ext>
            </a:extLst>
          </p:cNvPr>
          <p:cNvGrpSpPr/>
          <p:nvPr/>
        </p:nvGrpSpPr>
        <p:grpSpPr>
          <a:xfrm>
            <a:off x="1446354" y="4169678"/>
            <a:ext cx="6369385" cy="2429997"/>
            <a:chOff x="1725216" y="4173168"/>
            <a:chExt cx="5843013" cy="2205363"/>
          </a:xfrm>
        </p:grpSpPr>
        <p:sp>
          <p:nvSpPr>
            <p:cNvPr id="9" name="TextBox 8">
              <a:extLst>
                <a:ext uri="{FF2B5EF4-FFF2-40B4-BE49-F238E27FC236}">
                  <a16:creationId xmlns:a16="http://schemas.microsoft.com/office/drawing/2014/main" id="{50949639-B9A2-4A5F-8065-525E701BC7FD}"/>
                </a:ext>
              </a:extLst>
            </p:cNvPr>
            <p:cNvSpPr txBox="1"/>
            <p:nvPr/>
          </p:nvSpPr>
          <p:spPr>
            <a:xfrm>
              <a:off x="3695630" y="4687034"/>
              <a:ext cx="1577131" cy="830997"/>
            </a:xfrm>
            <a:prstGeom prst="rect">
              <a:avLst/>
            </a:prstGeom>
            <a:noFill/>
          </p:spPr>
          <p:txBody>
            <a:bodyPr wrap="square" rtlCol="0">
              <a:spAutoFit/>
            </a:bodyPr>
            <a:lstStyle/>
            <a:p>
              <a:pPr algn="ctr"/>
              <a:r>
                <a:rPr lang="en-US" sz="4800" b="1">
                  <a:solidFill>
                    <a:srgbClr val="FF0000"/>
                  </a:solidFill>
                  <a:latin typeface="Arial Black" panose="020B0A04020102020204" pitchFamily="34" charset="0"/>
                </a:rPr>
                <a:t>NO</a:t>
              </a:r>
            </a:p>
          </p:txBody>
        </p:sp>
        <p:pic>
          <p:nvPicPr>
            <p:cNvPr id="10" name="Picture 9">
              <a:extLst>
                <a:ext uri="{FF2B5EF4-FFF2-40B4-BE49-F238E27FC236}">
                  <a16:creationId xmlns:a16="http://schemas.microsoft.com/office/drawing/2014/main" id="{2FE8CFF8-18A6-4597-9313-723CDDD5AA5A}"/>
                </a:ext>
              </a:extLst>
            </p:cNvPr>
            <p:cNvPicPr>
              <a:picLocks noChangeAspect="1"/>
            </p:cNvPicPr>
            <p:nvPr/>
          </p:nvPicPr>
          <p:blipFill>
            <a:blip r:embed="rId2"/>
            <a:stretch>
              <a:fillRect/>
            </a:stretch>
          </p:blipFill>
          <p:spPr>
            <a:xfrm>
              <a:off x="1742743" y="4180064"/>
              <a:ext cx="2028555" cy="1734748"/>
            </a:xfrm>
            <a:prstGeom prst="rect">
              <a:avLst/>
            </a:prstGeom>
          </p:spPr>
        </p:pic>
        <p:sp>
          <p:nvSpPr>
            <p:cNvPr id="11" name="TextBox 10">
              <a:extLst>
                <a:ext uri="{FF2B5EF4-FFF2-40B4-BE49-F238E27FC236}">
                  <a16:creationId xmlns:a16="http://schemas.microsoft.com/office/drawing/2014/main" id="{860BBEC9-0225-4307-8313-8F50A7F3706B}"/>
                </a:ext>
              </a:extLst>
            </p:cNvPr>
            <p:cNvSpPr txBox="1"/>
            <p:nvPr/>
          </p:nvSpPr>
          <p:spPr>
            <a:xfrm>
              <a:off x="1725216" y="5911393"/>
              <a:ext cx="2056957" cy="461665"/>
            </a:xfrm>
            <a:prstGeom prst="rect">
              <a:avLst/>
            </a:prstGeom>
            <a:noFill/>
          </p:spPr>
          <p:txBody>
            <a:bodyPr wrap="square" rtlCol="0">
              <a:spAutoFit/>
            </a:bodyPr>
            <a:lstStyle/>
            <a:p>
              <a:r>
                <a:rPr lang="en-US" sz="800"/>
                <a:t>https://www.lazada.co.id/products/masker-kn95-n95-mask-5-ply-model-hijab-2-pcs-i4822856901.html</a:t>
              </a:r>
            </a:p>
          </p:txBody>
        </p:sp>
        <p:pic>
          <p:nvPicPr>
            <p:cNvPr id="12" name="Picture 11">
              <a:extLst>
                <a:ext uri="{FF2B5EF4-FFF2-40B4-BE49-F238E27FC236}">
                  <a16:creationId xmlns:a16="http://schemas.microsoft.com/office/drawing/2014/main" id="{E568D373-6830-40E5-85AE-333C96A576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68544" y="4173168"/>
              <a:ext cx="2299685" cy="1719289"/>
            </a:xfrm>
            <a:prstGeom prst="rect">
              <a:avLst/>
            </a:prstGeom>
          </p:spPr>
        </p:pic>
        <p:sp>
          <p:nvSpPr>
            <p:cNvPr id="13" name="TextBox 12">
              <a:extLst>
                <a:ext uri="{FF2B5EF4-FFF2-40B4-BE49-F238E27FC236}">
                  <a16:creationId xmlns:a16="http://schemas.microsoft.com/office/drawing/2014/main" id="{F9B97FB5-9D93-46A6-B989-8CC157B97408}"/>
                </a:ext>
              </a:extLst>
            </p:cNvPr>
            <p:cNvSpPr txBox="1"/>
            <p:nvPr/>
          </p:nvSpPr>
          <p:spPr>
            <a:xfrm>
              <a:off x="5246800" y="5916866"/>
              <a:ext cx="2156952" cy="461665"/>
            </a:xfrm>
            <a:prstGeom prst="rect">
              <a:avLst/>
            </a:prstGeom>
            <a:noFill/>
          </p:spPr>
          <p:txBody>
            <a:bodyPr wrap="square" rtlCol="0">
              <a:spAutoFit/>
            </a:bodyPr>
            <a:lstStyle/>
            <a:p>
              <a:r>
                <a:rPr lang="en-US" sz="800"/>
                <a:t>https://www.cardinalhealth.com/en/product-solutions/medical/infection-control/facial-protection/respirators.html</a:t>
              </a:r>
            </a:p>
          </p:txBody>
        </p:sp>
      </p:grpSp>
      <p:grpSp>
        <p:nvGrpSpPr>
          <p:cNvPr id="21" name="Group 20">
            <a:extLst>
              <a:ext uri="{FF2B5EF4-FFF2-40B4-BE49-F238E27FC236}">
                <a16:creationId xmlns:a16="http://schemas.microsoft.com/office/drawing/2014/main" id="{BCAEECA8-4169-4A0C-B96F-D2BC94CBD398}"/>
              </a:ext>
            </a:extLst>
          </p:cNvPr>
          <p:cNvGrpSpPr/>
          <p:nvPr/>
        </p:nvGrpSpPr>
        <p:grpSpPr>
          <a:xfrm>
            <a:off x="1363448" y="1753353"/>
            <a:ext cx="6421539" cy="2151188"/>
            <a:chOff x="1700732" y="1846530"/>
            <a:chExt cx="6004595" cy="2108055"/>
          </a:xfrm>
        </p:grpSpPr>
        <p:sp>
          <p:nvSpPr>
            <p:cNvPr id="16" name="TextBox 15">
              <a:extLst>
                <a:ext uri="{FF2B5EF4-FFF2-40B4-BE49-F238E27FC236}">
                  <a16:creationId xmlns:a16="http://schemas.microsoft.com/office/drawing/2014/main" id="{A74F4022-2813-4B6B-ACBF-E590FBA559A3}"/>
                </a:ext>
              </a:extLst>
            </p:cNvPr>
            <p:cNvSpPr txBox="1"/>
            <p:nvPr/>
          </p:nvSpPr>
          <p:spPr>
            <a:xfrm>
              <a:off x="3778880" y="2176509"/>
              <a:ext cx="1577131" cy="830997"/>
            </a:xfrm>
            <a:prstGeom prst="rect">
              <a:avLst/>
            </a:prstGeom>
            <a:noFill/>
          </p:spPr>
          <p:txBody>
            <a:bodyPr wrap="square" rtlCol="0">
              <a:spAutoFit/>
            </a:bodyPr>
            <a:lstStyle/>
            <a:p>
              <a:pPr algn="ctr"/>
              <a:r>
                <a:rPr lang="en-US" sz="4800" b="1">
                  <a:solidFill>
                    <a:srgbClr val="FF0000"/>
                  </a:solidFill>
                  <a:latin typeface="Arial Black" panose="020B0A04020102020204" pitchFamily="34" charset="0"/>
                </a:rPr>
                <a:t>YES</a:t>
              </a:r>
            </a:p>
          </p:txBody>
        </p:sp>
        <p:pic>
          <p:nvPicPr>
            <p:cNvPr id="17" name="Picture 16">
              <a:extLst>
                <a:ext uri="{FF2B5EF4-FFF2-40B4-BE49-F238E27FC236}">
                  <a16:creationId xmlns:a16="http://schemas.microsoft.com/office/drawing/2014/main" id="{15D49AB2-E1AA-418B-8AA3-674C7FC4719E}"/>
                </a:ext>
              </a:extLst>
            </p:cNvPr>
            <p:cNvPicPr>
              <a:picLocks noChangeAspect="1"/>
            </p:cNvPicPr>
            <p:nvPr/>
          </p:nvPicPr>
          <p:blipFill>
            <a:blip r:embed="rId4"/>
            <a:stretch>
              <a:fillRect/>
            </a:stretch>
          </p:blipFill>
          <p:spPr>
            <a:xfrm>
              <a:off x="1753065" y="1846530"/>
              <a:ext cx="2029108" cy="1724266"/>
            </a:xfrm>
            <a:prstGeom prst="rect">
              <a:avLst/>
            </a:prstGeom>
          </p:spPr>
        </p:pic>
        <p:sp>
          <p:nvSpPr>
            <p:cNvPr id="18" name="TextBox 17">
              <a:extLst>
                <a:ext uri="{FF2B5EF4-FFF2-40B4-BE49-F238E27FC236}">
                  <a16:creationId xmlns:a16="http://schemas.microsoft.com/office/drawing/2014/main" id="{F646F46B-085B-48ED-BBBD-39AF0253F533}"/>
                </a:ext>
              </a:extLst>
            </p:cNvPr>
            <p:cNvSpPr txBox="1"/>
            <p:nvPr/>
          </p:nvSpPr>
          <p:spPr>
            <a:xfrm>
              <a:off x="1700732" y="3616031"/>
              <a:ext cx="2261155" cy="338554"/>
            </a:xfrm>
            <a:prstGeom prst="rect">
              <a:avLst/>
            </a:prstGeom>
            <a:noFill/>
          </p:spPr>
          <p:txBody>
            <a:bodyPr wrap="square" rtlCol="0">
              <a:spAutoFit/>
            </a:bodyPr>
            <a:lstStyle/>
            <a:p>
              <a:r>
                <a:rPr lang="en-US" sz="800"/>
                <a:t>https://www.sefamerve.com/en/mask/ffp2-n95-yuz-maskesi-1-adet-1001-01--586145</a:t>
              </a:r>
            </a:p>
          </p:txBody>
        </p:sp>
        <p:pic>
          <p:nvPicPr>
            <p:cNvPr id="19" name="Picture 18">
              <a:extLst>
                <a:ext uri="{FF2B5EF4-FFF2-40B4-BE49-F238E27FC236}">
                  <a16:creationId xmlns:a16="http://schemas.microsoft.com/office/drawing/2014/main" id="{D655D12D-D7FB-4E7E-87C7-88390EADCE0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83358" y="1954614"/>
              <a:ext cx="2217766" cy="1562046"/>
            </a:xfrm>
            <a:prstGeom prst="rect">
              <a:avLst/>
            </a:prstGeom>
          </p:spPr>
        </p:pic>
        <p:sp>
          <p:nvSpPr>
            <p:cNvPr id="20" name="TextBox 19">
              <a:extLst>
                <a:ext uri="{FF2B5EF4-FFF2-40B4-BE49-F238E27FC236}">
                  <a16:creationId xmlns:a16="http://schemas.microsoft.com/office/drawing/2014/main" id="{C76CAD80-CC3D-41EA-818E-0B0914A62558}"/>
                </a:ext>
              </a:extLst>
            </p:cNvPr>
            <p:cNvSpPr txBox="1"/>
            <p:nvPr/>
          </p:nvSpPr>
          <p:spPr>
            <a:xfrm>
              <a:off x="5348318" y="3602808"/>
              <a:ext cx="2357009" cy="215444"/>
            </a:xfrm>
            <a:prstGeom prst="rect">
              <a:avLst/>
            </a:prstGeom>
            <a:noFill/>
          </p:spPr>
          <p:txBody>
            <a:bodyPr wrap="square" rtlCol="0">
              <a:spAutoFit/>
            </a:bodyPr>
            <a:lstStyle/>
            <a:p>
              <a:r>
                <a:rPr lang="en-US" sz="800"/>
                <a:t>Products.halyardhealth.com</a:t>
              </a:r>
            </a:p>
          </p:txBody>
        </p:sp>
      </p:grpSp>
      <p:sp>
        <p:nvSpPr>
          <p:cNvPr id="23" name="Rectangle 22">
            <a:extLst>
              <a:ext uri="{FF2B5EF4-FFF2-40B4-BE49-F238E27FC236}">
                <a16:creationId xmlns:a16="http://schemas.microsoft.com/office/drawing/2014/main" id="{3D6FE38D-189B-4FFF-944D-783933454DC9}"/>
              </a:ext>
            </a:extLst>
          </p:cNvPr>
          <p:cNvSpPr/>
          <p:nvPr/>
        </p:nvSpPr>
        <p:spPr>
          <a:xfrm>
            <a:off x="973717" y="1582682"/>
            <a:ext cx="7018263" cy="22480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82A576-B193-458F-B060-8AC4774B2562}"/>
              </a:ext>
            </a:extLst>
          </p:cNvPr>
          <p:cNvSpPr/>
          <p:nvPr/>
        </p:nvSpPr>
        <p:spPr>
          <a:xfrm>
            <a:off x="971215" y="3997120"/>
            <a:ext cx="7020765" cy="260529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287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499876E-DAB2-454C-A1AF-597360A47EE0}"/>
              </a:ext>
            </a:extLst>
          </p:cNvPr>
          <p:cNvSpPr txBox="1">
            <a:spLocks/>
          </p:cNvSpPr>
          <p:nvPr/>
        </p:nvSpPr>
        <p:spPr>
          <a:xfrm>
            <a:off x="-1" y="3229980"/>
            <a:ext cx="9135687" cy="1111250"/>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a:latin typeface="Century Gothic"/>
              </a:rPr>
              <a:t>WHAT IS THE RIGHT WAY TO TAKE OFF THE N95?</a:t>
            </a:r>
            <a:endParaRPr lang="en-US">
              <a:latin typeface="Century Gothic"/>
            </a:endParaRPr>
          </a:p>
        </p:txBody>
      </p:sp>
      <p:sp>
        <p:nvSpPr>
          <p:cNvPr id="5" name="Title 2">
            <a:extLst>
              <a:ext uri="{FF2B5EF4-FFF2-40B4-BE49-F238E27FC236}">
                <a16:creationId xmlns:a16="http://schemas.microsoft.com/office/drawing/2014/main" id="{B9BADD9C-5EC9-4C69-97D3-229544681D8F}"/>
              </a:ext>
            </a:extLst>
          </p:cNvPr>
          <p:cNvSpPr txBox="1">
            <a:spLocks/>
          </p:cNvSpPr>
          <p:nvPr/>
        </p:nvSpPr>
        <p:spPr>
          <a:xfrm>
            <a:off x="2138" y="2256441"/>
            <a:ext cx="9143999" cy="478522"/>
          </a:xfrm>
          <a:prstGeom prst="rect">
            <a:avLst/>
          </a:prstGeom>
        </p:spPr>
        <p:txBody>
          <a:bodyPr lIns="91440" tIns="45720" rIns="91440" bIns="45720" anchor="t">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a:latin typeface="Century Gothic"/>
              </a:rPr>
              <a:t>Doffing the N95 Respirator</a:t>
            </a:r>
            <a:endParaRPr lang="en-US"/>
          </a:p>
          <a:p>
            <a:pPr algn="ctr"/>
            <a:endParaRPr lang="en-US">
              <a:latin typeface="Century Gothic"/>
            </a:endParaRPr>
          </a:p>
        </p:txBody>
      </p:sp>
    </p:spTree>
    <p:extLst>
      <p:ext uri="{BB962C8B-B14F-4D97-AF65-F5344CB8AC3E}">
        <p14:creationId xmlns:p14="http://schemas.microsoft.com/office/powerpoint/2010/main" val="1264323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a:xfrm>
            <a:off x="795396" y="1527228"/>
            <a:ext cx="7553207" cy="4662833"/>
          </a:xfrm>
        </p:spPr>
        <p:txBody>
          <a:bodyPr vert="horz" lIns="91440" tIns="45720" rIns="91440" bIns="45720" rtlCol="0" anchor="t">
            <a:normAutofit/>
          </a:bodyPr>
          <a:lstStyle/>
          <a:p>
            <a:pPr>
              <a:spcBef>
                <a:spcPts val="1000"/>
              </a:spcBef>
            </a:pPr>
            <a:r>
              <a:rPr lang="en-US" dirty="0">
                <a:latin typeface="Calibri" panose="020F0502020204030204" pitchFamily="34" charset="0"/>
                <a:ea typeface="+mn-lt"/>
                <a:cs typeface="Calibri" panose="020F0502020204030204" pitchFamily="34" charset="0"/>
              </a:rPr>
              <a:t>Always perform hand hygiene before removing your PPE</a:t>
            </a:r>
          </a:p>
          <a:p>
            <a:pPr>
              <a:spcBef>
                <a:spcPts val="1000"/>
              </a:spcBef>
            </a:pPr>
            <a:r>
              <a:rPr lang="en-US" dirty="0">
                <a:latin typeface="Calibri" panose="020F0502020204030204" pitchFamily="34" charset="0"/>
                <a:ea typeface="+mn-lt"/>
                <a:cs typeface="Calibri" panose="020F0502020204030204" pitchFamily="34" charset="0"/>
              </a:rPr>
              <a:t>Remove your PPE and eye protection first. Your respirator is the last item to remove when you are in the clean air area! </a:t>
            </a:r>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a:ea typeface="+mj-lt"/>
                <a:cs typeface="+mj-lt"/>
              </a:rPr>
              <a:t>Doffing(take off)the N95</a:t>
            </a:r>
            <a:endParaRPr lang="en-US" sz="3600"/>
          </a:p>
        </p:txBody>
      </p:sp>
      <p:grpSp>
        <p:nvGrpSpPr>
          <p:cNvPr id="9" name="Group 8">
            <a:extLst>
              <a:ext uri="{FF2B5EF4-FFF2-40B4-BE49-F238E27FC236}">
                <a16:creationId xmlns:a16="http://schemas.microsoft.com/office/drawing/2014/main" id="{24ABD075-E5AE-441F-AF7F-2094FE145000}"/>
              </a:ext>
            </a:extLst>
          </p:cNvPr>
          <p:cNvGrpSpPr/>
          <p:nvPr/>
        </p:nvGrpSpPr>
        <p:grpSpPr>
          <a:xfrm>
            <a:off x="509425" y="2750937"/>
            <a:ext cx="8033001" cy="4049704"/>
            <a:chOff x="1445842" y="2285795"/>
            <a:chExt cx="5533799" cy="3931260"/>
          </a:xfrm>
        </p:grpSpPr>
        <p:pic>
          <p:nvPicPr>
            <p:cNvPr id="5" name="Picture 4">
              <a:extLst>
                <a:ext uri="{FF2B5EF4-FFF2-40B4-BE49-F238E27FC236}">
                  <a16:creationId xmlns:a16="http://schemas.microsoft.com/office/drawing/2014/main" id="{94D48BF7-E1D0-4371-B2EE-5CDE92E299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5842" y="2285795"/>
              <a:ext cx="5533799" cy="2546265"/>
            </a:xfrm>
            <a:prstGeom prst="rect">
              <a:avLst/>
            </a:prstGeom>
          </p:spPr>
        </p:pic>
        <p:sp>
          <p:nvSpPr>
            <p:cNvPr id="6" name="TextBox 5">
              <a:extLst>
                <a:ext uri="{FF2B5EF4-FFF2-40B4-BE49-F238E27FC236}">
                  <a16:creationId xmlns:a16="http://schemas.microsoft.com/office/drawing/2014/main" id="{71641421-D6B0-40D1-8335-B80D1253D912}"/>
                </a:ext>
              </a:extLst>
            </p:cNvPr>
            <p:cNvSpPr txBox="1"/>
            <p:nvPr/>
          </p:nvSpPr>
          <p:spPr>
            <a:xfrm>
              <a:off x="1445842" y="4832060"/>
              <a:ext cx="1674863" cy="1384995"/>
            </a:xfrm>
            <a:prstGeom prst="rect">
              <a:avLst/>
            </a:prstGeom>
            <a:noFill/>
          </p:spPr>
          <p:txBody>
            <a:bodyPr wrap="square" rtlCol="0">
              <a:spAutoFit/>
            </a:bodyPr>
            <a:lstStyle/>
            <a:p>
              <a:r>
                <a:rPr lang="en-US" sz="1200" dirty="0"/>
                <a:t>Without touching the front of the respirator, bend slightly at the waist and lift the lower strap over your head. Then lift the remaining strap over your head. </a:t>
              </a:r>
            </a:p>
          </p:txBody>
        </p:sp>
        <p:sp>
          <p:nvSpPr>
            <p:cNvPr id="7" name="TextBox 6">
              <a:extLst>
                <a:ext uri="{FF2B5EF4-FFF2-40B4-BE49-F238E27FC236}">
                  <a16:creationId xmlns:a16="http://schemas.microsoft.com/office/drawing/2014/main" id="{61248DB9-B16F-4662-AA54-88072F1C5EA9}"/>
                </a:ext>
              </a:extLst>
            </p:cNvPr>
            <p:cNvSpPr txBox="1"/>
            <p:nvPr/>
          </p:nvSpPr>
          <p:spPr>
            <a:xfrm>
              <a:off x="5244588" y="4832060"/>
              <a:ext cx="1674863" cy="646331"/>
            </a:xfrm>
            <a:prstGeom prst="rect">
              <a:avLst/>
            </a:prstGeom>
            <a:noFill/>
          </p:spPr>
          <p:txBody>
            <a:bodyPr wrap="square" rtlCol="0">
              <a:spAutoFit/>
            </a:bodyPr>
            <a:lstStyle/>
            <a:p>
              <a:r>
                <a:rPr lang="en-US" sz="1200"/>
                <a:t>Wash your hands with soap and water or use a hand sanitizer . </a:t>
              </a:r>
            </a:p>
          </p:txBody>
        </p:sp>
        <p:sp>
          <p:nvSpPr>
            <p:cNvPr id="8" name="TextBox 7">
              <a:extLst>
                <a:ext uri="{FF2B5EF4-FFF2-40B4-BE49-F238E27FC236}">
                  <a16:creationId xmlns:a16="http://schemas.microsoft.com/office/drawing/2014/main" id="{A58CF163-693A-4B9D-BDA6-72225CD76B31}"/>
                </a:ext>
              </a:extLst>
            </p:cNvPr>
            <p:cNvSpPr txBox="1"/>
            <p:nvPr/>
          </p:nvSpPr>
          <p:spPr>
            <a:xfrm>
              <a:off x="3395549" y="4832060"/>
              <a:ext cx="1674863" cy="646331"/>
            </a:xfrm>
            <a:prstGeom prst="rect">
              <a:avLst/>
            </a:prstGeom>
            <a:noFill/>
          </p:spPr>
          <p:txBody>
            <a:bodyPr wrap="square" rtlCol="0">
              <a:spAutoFit/>
            </a:bodyPr>
            <a:lstStyle/>
            <a:p>
              <a:r>
                <a:rPr lang="en-US" sz="1200"/>
                <a:t>Place your respirator in your paper bag or in the trash. </a:t>
              </a:r>
            </a:p>
          </p:txBody>
        </p:sp>
      </p:grpSp>
      <p:sp>
        <p:nvSpPr>
          <p:cNvPr id="4" name="TextBox 3">
            <a:extLst>
              <a:ext uri="{FF2B5EF4-FFF2-40B4-BE49-F238E27FC236}">
                <a16:creationId xmlns:a16="http://schemas.microsoft.com/office/drawing/2014/main" id="{31961656-923C-4FC6-B331-C5AC18A7D27A}"/>
              </a:ext>
            </a:extLst>
          </p:cNvPr>
          <p:cNvSpPr txBox="1"/>
          <p:nvPr/>
        </p:nvSpPr>
        <p:spPr>
          <a:xfrm>
            <a:off x="628650" y="6445188"/>
            <a:ext cx="8005925" cy="246221"/>
          </a:xfrm>
          <a:prstGeom prst="rect">
            <a:avLst/>
          </a:prstGeom>
          <a:noFill/>
        </p:spPr>
        <p:txBody>
          <a:bodyPr wrap="square" rtlCol="0">
            <a:spAutoFit/>
          </a:bodyPr>
          <a:lstStyle/>
          <a:p>
            <a:r>
              <a:rPr lang="en-US" sz="1000"/>
              <a:t>CDC Respirator On / Respirator Off, </a:t>
            </a:r>
            <a:r>
              <a:rPr lang="en-US" sz="1000" u="sng">
                <a:hlinkClick r:id="rId3"/>
              </a:rPr>
              <a:t>https://www.cdc.gov/coronavirus/2019-ncov/downloads/hcp/fs-respirator-on-off.pdf</a:t>
            </a:r>
            <a:r>
              <a:rPr lang="en-US" sz="1000"/>
              <a:t>, accessed 6/8/2023</a:t>
            </a:r>
          </a:p>
        </p:txBody>
      </p:sp>
    </p:spTree>
    <p:extLst>
      <p:ext uri="{BB962C8B-B14F-4D97-AF65-F5344CB8AC3E}">
        <p14:creationId xmlns:p14="http://schemas.microsoft.com/office/powerpoint/2010/main" val="2217919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499876E-DAB2-454C-A1AF-597360A47EE0}"/>
              </a:ext>
            </a:extLst>
          </p:cNvPr>
          <p:cNvSpPr txBox="1">
            <a:spLocks/>
          </p:cNvSpPr>
          <p:nvPr/>
        </p:nvSpPr>
        <p:spPr>
          <a:xfrm>
            <a:off x="-1" y="3229980"/>
            <a:ext cx="9135687" cy="1111250"/>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a:latin typeface="Century Gothic"/>
              </a:rPr>
              <a:t>Why do I need to get fit tested?</a:t>
            </a:r>
            <a:endParaRPr lang="en-US">
              <a:latin typeface="Century Gothic"/>
            </a:endParaRPr>
          </a:p>
        </p:txBody>
      </p:sp>
      <p:sp>
        <p:nvSpPr>
          <p:cNvPr id="5" name="Title 2">
            <a:extLst>
              <a:ext uri="{FF2B5EF4-FFF2-40B4-BE49-F238E27FC236}">
                <a16:creationId xmlns:a16="http://schemas.microsoft.com/office/drawing/2014/main" id="{B9BADD9C-5EC9-4C69-97D3-229544681D8F}"/>
              </a:ext>
            </a:extLst>
          </p:cNvPr>
          <p:cNvSpPr txBox="1">
            <a:spLocks/>
          </p:cNvSpPr>
          <p:nvPr/>
        </p:nvSpPr>
        <p:spPr>
          <a:xfrm>
            <a:off x="2138" y="2256441"/>
            <a:ext cx="9143999" cy="478522"/>
          </a:xfrm>
          <a:prstGeom prst="rect">
            <a:avLst/>
          </a:prstGeom>
        </p:spPr>
        <p:txBody>
          <a:bodyPr lIns="91440" tIns="45720" rIns="91440" bIns="45720" anchor="t">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a:latin typeface="Century Gothic"/>
              </a:rPr>
              <a:t>Fit Testing </a:t>
            </a:r>
            <a:endParaRPr lang="en-US"/>
          </a:p>
          <a:p>
            <a:pPr algn="ctr"/>
            <a:endParaRPr lang="en-US">
              <a:latin typeface="Century Gothic"/>
            </a:endParaRPr>
          </a:p>
        </p:txBody>
      </p:sp>
    </p:spTree>
    <p:extLst>
      <p:ext uri="{BB962C8B-B14F-4D97-AF65-F5344CB8AC3E}">
        <p14:creationId xmlns:p14="http://schemas.microsoft.com/office/powerpoint/2010/main" val="1196195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73366-19BF-4D63-BA1C-CE1C681A8A63}"/>
              </a:ext>
            </a:extLst>
          </p:cNvPr>
          <p:cNvSpPr>
            <a:spLocks noGrp="1"/>
          </p:cNvSpPr>
          <p:nvPr>
            <p:ph type="body" sz="quarter" idx="22"/>
          </p:nvPr>
        </p:nvSpPr>
        <p:spPr>
          <a:xfrm>
            <a:off x="506776" y="1606082"/>
            <a:ext cx="5979477" cy="4662833"/>
          </a:xfrm>
        </p:spPr>
        <p:txBody>
          <a:bodyPr vert="horz" lIns="91440" tIns="45720" rIns="91440" bIns="45720" rtlCol="0" anchor="t">
            <a:normAutofit/>
          </a:bodyPr>
          <a:lstStyle/>
          <a:p>
            <a:r>
              <a:rPr lang="en-US" dirty="0"/>
              <a:t>You need a fit test because: </a:t>
            </a:r>
          </a:p>
          <a:p>
            <a:pPr marL="518795" lvl="1"/>
            <a:r>
              <a:rPr lang="en-US" sz="2000" dirty="0">
                <a:latin typeface="Calibri" panose="020F0502020204030204" pitchFamily="34" charset="0"/>
                <a:cs typeface="Calibri" panose="020F0502020204030204" pitchFamily="34" charset="0"/>
              </a:rPr>
              <a:t>A well-fitted N95 helps protect you </a:t>
            </a:r>
          </a:p>
          <a:p>
            <a:pPr marL="747395" lvl="2"/>
            <a:r>
              <a:rPr lang="en-US" sz="1800" dirty="0">
                <a:latin typeface="Calibri" panose="020F0502020204030204" pitchFamily="34" charset="0"/>
                <a:cs typeface="Calibri" panose="020F0502020204030204" pitchFamily="34" charset="0"/>
              </a:rPr>
              <a:t>Every shape of N95 respirator will fit your face differently, but not all of them will fit you correctly</a:t>
            </a:r>
          </a:p>
          <a:p>
            <a:pPr marL="518795" lvl="1"/>
            <a:r>
              <a:rPr lang="en-US" sz="2000" dirty="0">
                <a:latin typeface="Calibri" panose="020F0502020204030204" pitchFamily="34" charset="0"/>
                <a:cs typeface="Calibri" panose="020F0502020204030204" pitchFamily="34" charset="0"/>
              </a:rPr>
              <a:t>It is an annual requirement</a:t>
            </a:r>
          </a:p>
          <a:p>
            <a:pPr marL="518795" lvl="1"/>
            <a:r>
              <a:rPr lang="en-US" sz="2000" dirty="0">
                <a:latin typeface="Calibri" panose="020F0502020204030204" pitchFamily="34" charset="0"/>
                <a:cs typeface="Calibri" panose="020F0502020204030204" pitchFamily="34" charset="0"/>
              </a:rPr>
              <a:t>Your current employer may not have the same one that you used previously</a:t>
            </a:r>
          </a:p>
          <a:p>
            <a:pPr marL="518795" lvl="1"/>
            <a:r>
              <a:rPr lang="en-US" sz="2000" dirty="0">
                <a:latin typeface="Calibri" panose="020F0502020204030204" pitchFamily="34" charset="0"/>
                <a:cs typeface="Calibri" panose="020F0502020204030204" pitchFamily="34" charset="0"/>
              </a:rPr>
              <a:t>Physical changes may affect the seal, such as:</a:t>
            </a:r>
          </a:p>
          <a:p>
            <a:pPr marL="747395" lvl="2"/>
            <a:r>
              <a:rPr lang="en-US" sz="1800" dirty="0">
                <a:latin typeface="Calibri" panose="020F0502020204030204" pitchFamily="34" charset="0"/>
                <a:cs typeface="Calibri" panose="020F0502020204030204" pitchFamily="34" charset="0"/>
              </a:rPr>
              <a:t>Weight gain or loss of 20 </a:t>
            </a:r>
            <a:r>
              <a:rPr lang="en-US" sz="1800" dirty="0" err="1">
                <a:latin typeface="Calibri" panose="020F0502020204030204" pitchFamily="34" charset="0"/>
                <a:cs typeface="Calibri" panose="020F0502020204030204" pitchFamily="34" charset="0"/>
              </a:rPr>
              <a:t>lbs</a:t>
            </a:r>
            <a:r>
              <a:rPr lang="en-US" sz="1800" dirty="0">
                <a:latin typeface="Calibri" panose="020F0502020204030204" pitchFamily="34" charset="0"/>
                <a:cs typeface="Calibri" panose="020F0502020204030204" pitchFamily="34" charset="0"/>
              </a:rPr>
              <a:t> or more</a:t>
            </a:r>
          </a:p>
          <a:p>
            <a:pPr marL="747395" lvl="2"/>
            <a:r>
              <a:rPr lang="en-US" sz="1800" dirty="0">
                <a:latin typeface="Calibri" panose="020F0502020204030204" pitchFamily="34" charset="0"/>
                <a:cs typeface="Calibri" panose="020F0502020204030204" pitchFamily="34" charset="0"/>
              </a:rPr>
              <a:t>Major dental work such as getting new dentures</a:t>
            </a:r>
          </a:p>
          <a:p>
            <a:pPr marL="747395" lvl="2"/>
            <a:r>
              <a:rPr lang="en-US" sz="1800" dirty="0">
                <a:latin typeface="Calibri" panose="020F0502020204030204" pitchFamily="34" charset="0"/>
                <a:cs typeface="Calibri" panose="020F0502020204030204" pitchFamily="34" charset="0"/>
              </a:rPr>
              <a:t>Facial surgery or injury that has slightly changed the shape of your face  </a:t>
            </a:r>
          </a:p>
          <a:p>
            <a:pPr marL="404495" lvl="1"/>
            <a:endParaRPr lang="en-US" sz="225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7D899DE2-2F48-4223-B346-C5262BE5ABC5}"/>
              </a:ext>
            </a:extLst>
          </p:cNvPr>
          <p:cNvSpPr>
            <a:spLocks noGrp="1"/>
          </p:cNvSpPr>
          <p:nvPr>
            <p:ph type="title"/>
          </p:nvPr>
        </p:nvSpPr>
        <p:spPr/>
        <p:txBody>
          <a:bodyPr>
            <a:normAutofit fontScale="90000"/>
          </a:bodyPr>
          <a:lstStyle/>
          <a:p>
            <a:r>
              <a:rPr lang="en-US" sz="3600"/>
              <a:t>Why do I need a Fit Test?</a:t>
            </a:r>
          </a:p>
        </p:txBody>
      </p:sp>
      <p:grpSp>
        <p:nvGrpSpPr>
          <p:cNvPr id="4" name="Group 3">
            <a:extLst>
              <a:ext uri="{FF2B5EF4-FFF2-40B4-BE49-F238E27FC236}">
                <a16:creationId xmlns:a16="http://schemas.microsoft.com/office/drawing/2014/main" id="{3929E3DE-8578-4DF7-B477-5DBC621EFC38}"/>
              </a:ext>
            </a:extLst>
          </p:cNvPr>
          <p:cNvGrpSpPr/>
          <p:nvPr/>
        </p:nvGrpSpPr>
        <p:grpSpPr>
          <a:xfrm>
            <a:off x="6655309" y="2521377"/>
            <a:ext cx="1863347" cy="1966908"/>
            <a:chOff x="7058023" y="2616138"/>
            <a:chExt cx="1638301" cy="2002444"/>
          </a:xfrm>
        </p:grpSpPr>
        <p:pic>
          <p:nvPicPr>
            <p:cNvPr id="5" name="Picture 4">
              <a:extLst>
                <a:ext uri="{FF2B5EF4-FFF2-40B4-BE49-F238E27FC236}">
                  <a16:creationId xmlns:a16="http://schemas.microsoft.com/office/drawing/2014/main" id="{A24EC5F1-2324-4C05-AC12-EE264F3C16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8023" y="2616138"/>
              <a:ext cx="1638301" cy="2002444"/>
            </a:xfrm>
            <a:prstGeom prst="rect">
              <a:avLst/>
            </a:prstGeom>
            <a:ln>
              <a:noFill/>
            </a:ln>
          </p:spPr>
        </p:pic>
        <p:cxnSp>
          <p:nvCxnSpPr>
            <p:cNvPr id="8" name="Straight Arrow Connector 7">
              <a:extLst>
                <a:ext uri="{FF2B5EF4-FFF2-40B4-BE49-F238E27FC236}">
                  <a16:creationId xmlns:a16="http://schemas.microsoft.com/office/drawing/2014/main" id="{97F5DFBA-C660-4378-B1B4-0D36FE702519}"/>
                </a:ext>
              </a:extLst>
            </p:cNvPr>
            <p:cNvCxnSpPr>
              <a:cxnSpLocks/>
            </p:cNvCxnSpPr>
            <p:nvPr/>
          </p:nvCxnSpPr>
          <p:spPr>
            <a:xfrm>
              <a:off x="7239000" y="3778523"/>
              <a:ext cx="476250" cy="22985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476C195-8DBA-42A4-A4AA-4845CC84ABD3}"/>
                </a:ext>
              </a:extLst>
            </p:cNvPr>
            <p:cNvCxnSpPr>
              <a:cxnSpLocks/>
            </p:cNvCxnSpPr>
            <p:nvPr/>
          </p:nvCxnSpPr>
          <p:spPr>
            <a:xfrm flipH="1">
              <a:off x="8115300" y="3787734"/>
              <a:ext cx="433387" cy="2206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AA78F26-251A-429D-BAF9-0ACF54016DCE}"/>
              </a:ext>
            </a:extLst>
          </p:cNvPr>
          <p:cNvGrpSpPr/>
          <p:nvPr/>
        </p:nvGrpSpPr>
        <p:grpSpPr>
          <a:xfrm>
            <a:off x="6453458" y="1984412"/>
            <a:ext cx="2319065" cy="3185744"/>
            <a:chOff x="6714040" y="2150235"/>
            <a:chExt cx="2058483" cy="3114678"/>
          </a:xfrm>
        </p:grpSpPr>
        <p:sp>
          <p:nvSpPr>
            <p:cNvPr id="6" name="TextBox 5">
              <a:extLst>
                <a:ext uri="{FF2B5EF4-FFF2-40B4-BE49-F238E27FC236}">
                  <a16:creationId xmlns:a16="http://schemas.microsoft.com/office/drawing/2014/main" id="{460ACBAE-3961-47D3-9F0A-0841DBB4E11D}"/>
                </a:ext>
              </a:extLst>
            </p:cNvPr>
            <p:cNvSpPr txBox="1"/>
            <p:nvPr/>
          </p:nvSpPr>
          <p:spPr>
            <a:xfrm>
              <a:off x="6892200" y="4594893"/>
              <a:ext cx="1880323" cy="670020"/>
            </a:xfrm>
            <a:prstGeom prst="rect">
              <a:avLst/>
            </a:prstGeom>
            <a:noFill/>
          </p:spPr>
          <p:txBody>
            <a:bodyPr wrap="square" rtlCol="0">
              <a:spAutoFit/>
            </a:bodyPr>
            <a:lstStyle/>
            <a:p>
              <a:r>
                <a:rPr lang="en-US" sz="900">
                  <a:hlinkClick r:id="rId3"/>
                </a:rPr>
                <a:t>https://lni.wa.gov/safety-health/safety-training-materials/training-kits</a:t>
              </a:r>
              <a:r>
                <a:rPr lang="en-US" sz="900"/>
                <a:t>, accessed 6/30/2021</a:t>
              </a:r>
            </a:p>
          </p:txBody>
        </p:sp>
        <p:sp>
          <p:nvSpPr>
            <p:cNvPr id="17" name="Rectangle 16">
              <a:extLst>
                <a:ext uri="{FF2B5EF4-FFF2-40B4-BE49-F238E27FC236}">
                  <a16:creationId xmlns:a16="http://schemas.microsoft.com/office/drawing/2014/main" id="{2CB3E766-0E78-42F7-B46D-202BEAEA4053}"/>
                </a:ext>
              </a:extLst>
            </p:cNvPr>
            <p:cNvSpPr/>
            <p:nvPr/>
          </p:nvSpPr>
          <p:spPr>
            <a:xfrm>
              <a:off x="6714040" y="2150235"/>
              <a:ext cx="2058483" cy="3055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A7D05713-19D7-476A-BD0A-E170A800046B}"/>
              </a:ext>
            </a:extLst>
          </p:cNvPr>
          <p:cNvSpPr txBox="1"/>
          <p:nvPr/>
        </p:nvSpPr>
        <p:spPr>
          <a:xfrm>
            <a:off x="6654171" y="2057598"/>
            <a:ext cx="1805262" cy="461665"/>
          </a:xfrm>
          <a:prstGeom prst="rect">
            <a:avLst/>
          </a:prstGeom>
          <a:noFill/>
        </p:spPr>
        <p:txBody>
          <a:bodyPr wrap="square" rtlCol="0">
            <a:spAutoFit/>
          </a:bodyPr>
          <a:lstStyle/>
          <a:p>
            <a:r>
              <a:rPr lang="en-US" sz="1200"/>
              <a:t>Imagine that the white powder is COVID-19.</a:t>
            </a:r>
          </a:p>
        </p:txBody>
      </p:sp>
    </p:spTree>
    <p:extLst>
      <p:ext uri="{BB962C8B-B14F-4D97-AF65-F5344CB8AC3E}">
        <p14:creationId xmlns:p14="http://schemas.microsoft.com/office/powerpoint/2010/main" val="287209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73366-19BF-4D63-BA1C-CE1C681A8A63}"/>
              </a:ext>
            </a:extLst>
          </p:cNvPr>
          <p:cNvSpPr>
            <a:spLocks noGrp="1"/>
          </p:cNvSpPr>
          <p:nvPr>
            <p:ph type="body" sz="quarter" idx="22"/>
          </p:nvPr>
        </p:nvSpPr>
        <p:spPr>
          <a:xfrm>
            <a:off x="851076" y="1382199"/>
            <a:ext cx="7553207" cy="4662833"/>
          </a:xfrm>
        </p:spPr>
        <p:txBody>
          <a:bodyPr/>
          <a:lstStyle/>
          <a:p>
            <a:r>
              <a:rPr lang="en-US" dirty="0"/>
              <a:t>A fit test is a way to see if the respirator will correctly seal around your mouth and nose. The seal helps keep the hazard out of your breathing space. </a:t>
            </a:r>
          </a:p>
          <a:p>
            <a:r>
              <a:rPr lang="en-US" dirty="0"/>
              <a:t>A trained person must conduct your fit test</a:t>
            </a:r>
          </a:p>
          <a:p>
            <a:r>
              <a:rPr lang="en-US" dirty="0"/>
              <a:t>There are two types of fit testing methods: qualitative (uses a hood over your head) and quantitative (uses a machine). You will be fit tested using the qualitative method.</a:t>
            </a:r>
          </a:p>
        </p:txBody>
      </p:sp>
      <p:sp>
        <p:nvSpPr>
          <p:cNvPr id="2" name="Title 1">
            <a:extLst>
              <a:ext uri="{FF2B5EF4-FFF2-40B4-BE49-F238E27FC236}">
                <a16:creationId xmlns:a16="http://schemas.microsoft.com/office/drawing/2014/main" id="{7D899DE2-2F48-4223-B346-C5262BE5ABC5}"/>
              </a:ext>
            </a:extLst>
          </p:cNvPr>
          <p:cNvSpPr>
            <a:spLocks noGrp="1"/>
          </p:cNvSpPr>
          <p:nvPr>
            <p:ph type="title"/>
          </p:nvPr>
        </p:nvSpPr>
        <p:spPr/>
        <p:txBody>
          <a:bodyPr>
            <a:normAutofit fontScale="90000"/>
          </a:bodyPr>
          <a:lstStyle/>
          <a:p>
            <a:r>
              <a:rPr lang="en-US"/>
              <a:t>What is a Fit Test?</a:t>
            </a:r>
          </a:p>
        </p:txBody>
      </p:sp>
      <p:grpSp>
        <p:nvGrpSpPr>
          <p:cNvPr id="15" name="Group 14">
            <a:extLst>
              <a:ext uri="{FF2B5EF4-FFF2-40B4-BE49-F238E27FC236}">
                <a16:creationId xmlns:a16="http://schemas.microsoft.com/office/drawing/2014/main" id="{674A50F2-73CA-7883-A452-4CD6BACB3C36}"/>
              </a:ext>
            </a:extLst>
          </p:cNvPr>
          <p:cNvGrpSpPr/>
          <p:nvPr/>
        </p:nvGrpSpPr>
        <p:grpSpPr>
          <a:xfrm>
            <a:off x="890670" y="3882261"/>
            <a:ext cx="3505990" cy="2724249"/>
            <a:chOff x="798322" y="3685396"/>
            <a:chExt cx="3505990" cy="2724249"/>
          </a:xfrm>
        </p:grpSpPr>
        <p:grpSp>
          <p:nvGrpSpPr>
            <p:cNvPr id="14" name="Group 13">
              <a:extLst>
                <a:ext uri="{FF2B5EF4-FFF2-40B4-BE49-F238E27FC236}">
                  <a16:creationId xmlns:a16="http://schemas.microsoft.com/office/drawing/2014/main" id="{48478EB3-7DB0-9711-3439-B907067D98D2}"/>
                </a:ext>
              </a:extLst>
            </p:cNvPr>
            <p:cNvGrpSpPr/>
            <p:nvPr/>
          </p:nvGrpSpPr>
          <p:grpSpPr>
            <a:xfrm>
              <a:off x="947954" y="3812067"/>
              <a:ext cx="3347210" cy="2584736"/>
              <a:chOff x="947954" y="3812067"/>
              <a:chExt cx="3347210" cy="2584736"/>
            </a:xfrm>
          </p:grpSpPr>
          <p:pic>
            <p:nvPicPr>
              <p:cNvPr id="4" name="Picture 3">
                <a:extLst>
                  <a:ext uri="{FF2B5EF4-FFF2-40B4-BE49-F238E27FC236}">
                    <a16:creationId xmlns:a16="http://schemas.microsoft.com/office/drawing/2014/main" id="{0D5A2AAD-E3BB-4049-AAA7-0E2B585715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007" y="4125447"/>
                <a:ext cx="3049850" cy="1714236"/>
              </a:xfrm>
              <a:prstGeom prst="rect">
                <a:avLst/>
              </a:prstGeom>
            </p:spPr>
          </p:pic>
          <p:sp>
            <p:nvSpPr>
              <p:cNvPr id="5" name="TextBox 4">
                <a:extLst>
                  <a:ext uri="{FF2B5EF4-FFF2-40B4-BE49-F238E27FC236}">
                    <a16:creationId xmlns:a16="http://schemas.microsoft.com/office/drawing/2014/main" id="{969D1BC5-27B3-4C2A-92DD-8EFD757AD736}"/>
                  </a:ext>
                </a:extLst>
              </p:cNvPr>
              <p:cNvSpPr txBox="1"/>
              <p:nvPr/>
            </p:nvSpPr>
            <p:spPr>
              <a:xfrm>
                <a:off x="947954" y="5842805"/>
                <a:ext cx="3347210" cy="553998"/>
              </a:xfrm>
              <a:prstGeom prst="rect">
                <a:avLst/>
              </a:prstGeom>
              <a:noFill/>
            </p:spPr>
            <p:txBody>
              <a:bodyPr wrap="square" rtlCol="0">
                <a:spAutoFit/>
              </a:bodyPr>
              <a:lstStyle/>
              <a:p>
                <a:r>
                  <a:rPr lang="en-US" sz="1000">
                    <a:hlinkClick r:id="rId3"/>
                  </a:rPr>
                  <a:t>https://www.vdh.virginia.gov/emergency-preparedness/n95-respiratory-fit-testing-train-the-trainer/</a:t>
                </a:r>
                <a:r>
                  <a:rPr lang="en-US" sz="1000"/>
                  <a:t> accessed 4/12/2021</a:t>
                </a:r>
              </a:p>
            </p:txBody>
          </p:sp>
          <p:sp>
            <p:nvSpPr>
              <p:cNvPr id="6" name="TextBox 5">
                <a:extLst>
                  <a:ext uri="{FF2B5EF4-FFF2-40B4-BE49-F238E27FC236}">
                    <a16:creationId xmlns:a16="http://schemas.microsoft.com/office/drawing/2014/main" id="{730ABCE4-C70E-419A-AB08-FDBAD7F5E175}"/>
                  </a:ext>
                </a:extLst>
              </p:cNvPr>
              <p:cNvSpPr txBox="1"/>
              <p:nvPr/>
            </p:nvSpPr>
            <p:spPr>
              <a:xfrm>
                <a:off x="1608243" y="3812067"/>
                <a:ext cx="1807244" cy="276999"/>
              </a:xfrm>
              <a:prstGeom prst="rect">
                <a:avLst/>
              </a:prstGeom>
              <a:solidFill>
                <a:schemeClr val="accent1"/>
              </a:solidFill>
              <a:ln>
                <a:solidFill>
                  <a:schemeClr val="tx1"/>
                </a:solidFill>
              </a:ln>
            </p:spPr>
            <p:txBody>
              <a:bodyPr wrap="square" lIns="91440" tIns="45720" rIns="91440" bIns="45720" rtlCol="0" anchor="t">
                <a:spAutoFit/>
              </a:bodyPr>
              <a:lstStyle/>
              <a:p>
                <a:pPr algn="ctr"/>
                <a:r>
                  <a:rPr lang="en-US" sz="1200">
                    <a:solidFill>
                      <a:schemeClr val="bg1"/>
                    </a:solidFill>
                  </a:rPr>
                  <a:t>Qualitative Fit Testing</a:t>
                </a:r>
                <a:endParaRPr lang="en-US" sz="1200">
                  <a:solidFill>
                    <a:schemeClr val="bg1"/>
                  </a:solidFill>
                  <a:cs typeface="Calibri"/>
                </a:endParaRPr>
              </a:p>
            </p:txBody>
          </p:sp>
        </p:grpSp>
        <p:sp>
          <p:nvSpPr>
            <p:cNvPr id="10" name="Rectangle 9">
              <a:extLst>
                <a:ext uri="{FF2B5EF4-FFF2-40B4-BE49-F238E27FC236}">
                  <a16:creationId xmlns:a16="http://schemas.microsoft.com/office/drawing/2014/main" id="{6B95C6DF-DFFB-4C75-93E6-38B065E3373F}"/>
                </a:ext>
              </a:extLst>
            </p:cNvPr>
            <p:cNvSpPr/>
            <p:nvPr/>
          </p:nvSpPr>
          <p:spPr>
            <a:xfrm>
              <a:off x="798322" y="3685396"/>
              <a:ext cx="3505990" cy="272424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68400A2B-0623-27E1-5C3F-23327504E0B2}"/>
              </a:ext>
            </a:extLst>
          </p:cNvPr>
          <p:cNvGrpSpPr/>
          <p:nvPr/>
        </p:nvGrpSpPr>
        <p:grpSpPr>
          <a:xfrm>
            <a:off x="4747342" y="3888182"/>
            <a:ext cx="2963281" cy="2712405"/>
            <a:chOff x="4707026" y="3685395"/>
            <a:chExt cx="2963281" cy="2712405"/>
          </a:xfrm>
        </p:grpSpPr>
        <p:pic>
          <p:nvPicPr>
            <p:cNvPr id="7" name="Picture 6">
              <a:extLst>
                <a:ext uri="{FF2B5EF4-FFF2-40B4-BE49-F238E27FC236}">
                  <a16:creationId xmlns:a16="http://schemas.microsoft.com/office/drawing/2014/main" id="{F9D474BF-65CE-491A-B87A-07000126DC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3821" y="4089065"/>
              <a:ext cx="2231471" cy="1707075"/>
            </a:xfrm>
            <a:prstGeom prst="rect">
              <a:avLst/>
            </a:prstGeom>
          </p:spPr>
        </p:pic>
        <p:sp>
          <p:nvSpPr>
            <p:cNvPr id="8" name="TextBox 7">
              <a:extLst>
                <a:ext uri="{FF2B5EF4-FFF2-40B4-BE49-F238E27FC236}">
                  <a16:creationId xmlns:a16="http://schemas.microsoft.com/office/drawing/2014/main" id="{BD35D9C0-FF63-4F25-9F02-E4063363C32C}"/>
                </a:ext>
              </a:extLst>
            </p:cNvPr>
            <p:cNvSpPr txBox="1"/>
            <p:nvPr/>
          </p:nvSpPr>
          <p:spPr>
            <a:xfrm>
              <a:off x="5059173" y="5836102"/>
              <a:ext cx="2300769" cy="553998"/>
            </a:xfrm>
            <a:prstGeom prst="rect">
              <a:avLst/>
            </a:prstGeom>
            <a:noFill/>
          </p:spPr>
          <p:txBody>
            <a:bodyPr wrap="square" rtlCol="0">
              <a:spAutoFit/>
            </a:bodyPr>
            <a:lstStyle/>
            <a:p>
              <a:r>
                <a:rPr lang="en-US" sz="1000">
                  <a:hlinkClick r:id="rId5"/>
                </a:rPr>
                <a:t>https://www.ucdavis.edu/news/volunteers-sought-fit-test-n95-masks</a:t>
              </a:r>
              <a:r>
                <a:rPr lang="en-US" sz="1000"/>
                <a:t> accessed 4/12/2021</a:t>
              </a:r>
            </a:p>
          </p:txBody>
        </p:sp>
        <p:sp>
          <p:nvSpPr>
            <p:cNvPr id="9" name="TextBox 8">
              <a:extLst>
                <a:ext uri="{FF2B5EF4-FFF2-40B4-BE49-F238E27FC236}">
                  <a16:creationId xmlns:a16="http://schemas.microsoft.com/office/drawing/2014/main" id="{98D42AA7-891D-42EE-B0A2-A9562D50A54B}"/>
                </a:ext>
              </a:extLst>
            </p:cNvPr>
            <p:cNvSpPr txBox="1"/>
            <p:nvPr/>
          </p:nvSpPr>
          <p:spPr>
            <a:xfrm>
              <a:off x="5271286" y="3812066"/>
              <a:ext cx="1807244" cy="276999"/>
            </a:xfrm>
            <a:prstGeom prst="rect">
              <a:avLst/>
            </a:prstGeom>
            <a:solidFill>
              <a:schemeClr val="accent1"/>
            </a:solidFill>
            <a:ln>
              <a:solidFill>
                <a:schemeClr val="tx1"/>
              </a:solidFill>
            </a:ln>
          </p:spPr>
          <p:txBody>
            <a:bodyPr wrap="square" lIns="91440" tIns="45720" rIns="91440" bIns="45720" rtlCol="0" anchor="t">
              <a:spAutoFit/>
            </a:bodyPr>
            <a:lstStyle/>
            <a:p>
              <a:pPr algn="ctr"/>
              <a:r>
                <a:rPr lang="en-US" sz="1200">
                  <a:solidFill>
                    <a:schemeClr val="bg1"/>
                  </a:solidFill>
                </a:rPr>
                <a:t>Quantitative Fit Testing</a:t>
              </a:r>
              <a:endParaRPr lang="en-US" sz="1200">
                <a:solidFill>
                  <a:schemeClr val="bg1"/>
                </a:solidFill>
                <a:cs typeface="Calibri"/>
              </a:endParaRPr>
            </a:p>
          </p:txBody>
        </p:sp>
        <p:sp>
          <p:nvSpPr>
            <p:cNvPr id="11" name="Rectangle 10">
              <a:extLst>
                <a:ext uri="{FF2B5EF4-FFF2-40B4-BE49-F238E27FC236}">
                  <a16:creationId xmlns:a16="http://schemas.microsoft.com/office/drawing/2014/main" id="{CD8920EB-2DCB-42B7-B81E-74D05FD5204A}"/>
                </a:ext>
              </a:extLst>
            </p:cNvPr>
            <p:cNvSpPr/>
            <p:nvPr/>
          </p:nvSpPr>
          <p:spPr>
            <a:xfrm>
              <a:off x="4707026" y="3685395"/>
              <a:ext cx="2963281" cy="271240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3559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73366-19BF-4D63-BA1C-CE1C681A8A63}"/>
              </a:ext>
            </a:extLst>
          </p:cNvPr>
          <p:cNvSpPr>
            <a:spLocks noGrp="1"/>
          </p:cNvSpPr>
          <p:nvPr>
            <p:ph type="body" sz="quarter" idx="22"/>
          </p:nvPr>
        </p:nvSpPr>
        <p:spPr/>
        <p:txBody>
          <a:bodyPr vert="horz" lIns="91440" tIns="45720" rIns="91440" bIns="45720" rtlCol="0" anchor="t">
            <a:normAutofit/>
          </a:bodyPr>
          <a:lstStyle/>
          <a:p>
            <a:pPr marL="0" indent="0">
              <a:buNone/>
            </a:pPr>
            <a:r>
              <a:rPr lang="en-US" sz="2400" b="1" dirty="0">
                <a:latin typeface="Calibri" panose="020F0502020204030204" pitchFamily="34" charset="0"/>
                <a:cs typeface="Calibri" panose="020F0502020204030204" pitchFamily="34" charset="0"/>
              </a:rPr>
              <a:t>Important! </a:t>
            </a:r>
            <a:r>
              <a:rPr lang="en-US" sz="2400" dirty="0">
                <a:latin typeface="Calibri" panose="020F0502020204030204" pitchFamily="34" charset="0"/>
                <a:cs typeface="Calibri" panose="020F0502020204030204" pitchFamily="34" charset="0"/>
              </a:rPr>
              <a:t>Complete these tasks</a:t>
            </a:r>
            <a:r>
              <a:rPr lang="en-US" sz="2400" i="1" dirty="0">
                <a:latin typeface="Calibri" panose="020F0502020204030204" pitchFamily="34" charset="0"/>
                <a:cs typeface="Calibri" panose="020F0502020204030204" pitchFamily="34" charset="0"/>
              </a:rPr>
              <a:t> </a:t>
            </a:r>
            <a:r>
              <a:rPr lang="en-US" sz="2400" i="1" u="sng" dirty="0">
                <a:latin typeface="Calibri" panose="020F0502020204030204" pitchFamily="34" charset="0"/>
                <a:cs typeface="Calibri" panose="020F0502020204030204" pitchFamily="34" charset="0"/>
              </a:rPr>
              <a:t>before</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your fit test day:</a:t>
            </a:r>
          </a:p>
          <a:p>
            <a:r>
              <a:rPr lang="en-US" sz="2200" dirty="0">
                <a:latin typeface="Calibri" panose="020F0502020204030204" pitchFamily="34" charset="0"/>
                <a:cs typeface="Calibri" panose="020F0502020204030204" pitchFamily="34" charset="0"/>
              </a:rPr>
              <a:t>Medical evaluation</a:t>
            </a:r>
          </a:p>
          <a:p>
            <a:pPr marL="518795" lvl="1" indent="-283210"/>
            <a:r>
              <a:rPr lang="en-US" sz="2000" dirty="0">
                <a:latin typeface="Calibri" panose="020F0502020204030204" pitchFamily="34" charset="0"/>
                <a:cs typeface="Calibri" panose="020F0502020204030204" pitchFamily="34" charset="0"/>
              </a:rPr>
              <a:t>It can be harder to breathe with the N95 on. The medical evaluation helps to be sure your body can tolerate using the respirator.</a:t>
            </a:r>
          </a:p>
          <a:p>
            <a:r>
              <a:rPr lang="en-US" sz="2200" dirty="0">
                <a:latin typeface="Calibri" panose="020F0502020204030204" pitchFamily="34" charset="0"/>
                <a:cs typeface="Calibri" panose="020F0502020204030204" pitchFamily="34" charset="0"/>
              </a:rPr>
              <a:t>Training </a:t>
            </a:r>
          </a:p>
          <a:p>
            <a:pPr marL="518795" lvl="1" indent="-285750">
              <a:spcBef>
                <a:spcPts val="600"/>
              </a:spcBef>
            </a:pPr>
            <a:r>
              <a:rPr lang="en-US" sz="2000" dirty="0">
                <a:latin typeface="Calibri" panose="020F0502020204030204" pitchFamily="34" charset="0"/>
                <a:cs typeface="Calibri" panose="020F0502020204030204" pitchFamily="34" charset="0"/>
              </a:rPr>
              <a:t>Your employer will provide respirator training </a:t>
            </a:r>
          </a:p>
          <a:p>
            <a:pPr marL="518795" lvl="1" indent="-285750">
              <a:spcBef>
                <a:spcPts val="600"/>
              </a:spcBef>
            </a:pPr>
            <a:r>
              <a:rPr lang="en-US" sz="2000" dirty="0">
                <a:latin typeface="Calibri" panose="020F0502020204030204" pitchFamily="34" charset="0"/>
                <a:cs typeface="Calibri" panose="020F0502020204030204" pitchFamily="34" charset="0"/>
              </a:rPr>
              <a:t>Training covers how the respirator works, why you need it, when you need it, how to put it on and take it off, and what to do in case of emergencies</a:t>
            </a:r>
          </a:p>
          <a:p>
            <a:pPr marL="747395" lvl="2" indent="-283210">
              <a:spcBef>
                <a:spcPts val="600"/>
              </a:spcBef>
            </a:pPr>
            <a:r>
              <a:rPr lang="en-US" sz="1800" dirty="0">
                <a:latin typeface="Calibri" panose="020F0502020204030204" pitchFamily="34" charset="0"/>
                <a:cs typeface="Calibri" panose="020F0502020204030204" pitchFamily="34" charset="0"/>
              </a:rPr>
              <a:t>You must understand these topics </a:t>
            </a:r>
            <a:r>
              <a:rPr lang="en-US" sz="1800" i="1" u="sng" dirty="0">
                <a:latin typeface="Calibri" panose="020F0502020204030204" pitchFamily="34" charset="0"/>
                <a:cs typeface="Calibri" panose="020F0502020204030204" pitchFamily="34" charset="0"/>
              </a:rPr>
              <a:t>before</a:t>
            </a:r>
            <a:r>
              <a:rPr lang="en-US" sz="1800" dirty="0">
                <a:latin typeface="Calibri" panose="020F0502020204030204" pitchFamily="34" charset="0"/>
                <a:cs typeface="Calibri" panose="020F0502020204030204" pitchFamily="34" charset="0"/>
              </a:rPr>
              <a:t> your fit test appointment</a:t>
            </a:r>
          </a:p>
          <a:p>
            <a:pPr marL="747395" lvl="2" indent="-283210">
              <a:spcBef>
                <a:spcPts val="600"/>
              </a:spcBef>
            </a:pPr>
            <a:r>
              <a:rPr lang="en-US" sz="1800" dirty="0">
                <a:latin typeface="Calibri" panose="020F0502020204030204" pitchFamily="34" charset="0"/>
                <a:cs typeface="Calibri" panose="020F0502020204030204" pitchFamily="34" charset="0"/>
              </a:rPr>
              <a:t>Your fit test time is for getting fitted and to review proper donning, doffing, and seal check. </a:t>
            </a:r>
          </a:p>
          <a:p>
            <a:pPr marL="0" indent="0">
              <a:buNone/>
            </a:pPr>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7D899DE2-2F48-4223-B346-C5262BE5ABC5}"/>
              </a:ext>
            </a:extLst>
          </p:cNvPr>
          <p:cNvSpPr>
            <a:spLocks noGrp="1"/>
          </p:cNvSpPr>
          <p:nvPr>
            <p:ph type="title"/>
          </p:nvPr>
        </p:nvSpPr>
        <p:spPr/>
        <p:txBody>
          <a:bodyPr>
            <a:normAutofit fontScale="90000"/>
          </a:bodyPr>
          <a:lstStyle/>
          <a:p>
            <a:r>
              <a:rPr lang="en-US" sz="3600">
                <a:latin typeface="Century Gothic"/>
              </a:rPr>
              <a:t>Preparing for Fit Test Day</a:t>
            </a:r>
            <a:endParaRPr lang="en-US" sz="3600"/>
          </a:p>
        </p:txBody>
      </p:sp>
    </p:spTree>
    <p:extLst>
      <p:ext uri="{BB962C8B-B14F-4D97-AF65-F5344CB8AC3E}">
        <p14:creationId xmlns:p14="http://schemas.microsoft.com/office/powerpoint/2010/main" val="3872638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73366-19BF-4D63-BA1C-CE1C681A8A63}"/>
              </a:ext>
            </a:extLst>
          </p:cNvPr>
          <p:cNvSpPr>
            <a:spLocks noGrp="1"/>
          </p:cNvSpPr>
          <p:nvPr>
            <p:ph type="body" sz="quarter" idx="22"/>
          </p:nvPr>
        </p:nvSpPr>
        <p:spPr>
          <a:xfrm>
            <a:off x="400050" y="1484505"/>
            <a:ext cx="8611748" cy="4662833"/>
          </a:xfrm>
        </p:spPr>
        <p:txBody>
          <a:bodyPr vert="horz" lIns="91440" tIns="45720" rIns="91440" bIns="45720" rtlCol="0" anchor="t">
            <a:noAutofit/>
          </a:bodyPr>
          <a:lstStyle/>
          <a:p>
            <a:r>
              <a:rPr lang="en-US" sz="2000" dirty="0">
                <a:latin typeface="+mn-lt"/>
              </a:rPr>
              <a:t>Arrive at least 15 minutes prior to your scheduled fit test. </a:t>
            </a:r>
            <a:endParaRPr lang="en-US" sz="2000" dirty="0">
              <a:latin typeface="+mn-lt"/>
              <a:ea typeface="+mn-lt"/>
              <a:cs typeface="+mn-lt"/>
            </a:endParaRPr>
          </a:p>
          <a:p>
            <a:r>
              <a:rPr lang="en-US" sz="2000" b="1" u="sng" dirty="0">
                <a:latin typeface="+mn-lt"/>
                <a:ea typeface="+mn-lt"/>
                <a:cs typeface="+mn-lt"/>
              </a:rPr>
              <a:t>Important!</a:t>
            </a:r>
            <a:r>
              <a:rPr lang="en-US" sz="2000" dirty="0">
                <a:latin typeface="+mn-lt"/>
                <a:ea typeface="+mn-lt"/>
                <a:cs typeface="+mn-lt"/>
              </a:rPr>
              <a:t>  Do not eat, drink (except for unflavored water), chew gum, smoke/vape, or apply any lip cosmetics including li</a:t>
            </a:r>
            <a:r>
              <a:rPr lang="en-US" sz="2000" dirty="0">
                <a:latin typeface="+mn-lt"/>
              </a:rPr>
              <a:t>p balm after you arrive. </a:t>
            </a:r>
            <a:r>
              <a:rPr lang="en-US" sz="2000" dirty="0">
                <a:latin typeface="+mn-lt"/>
                <a:ea typeface="+mn-lt"/>
                <a:cs typeface="+mn-lt"/>
              </a:rPr>
              <a:t>These items may affect your ability to taste.</a:t>
            </a:r>
            <a:endParaRPr lang="en-US" sz="2000" dirty="0">
              <a:latin typeface="+mn-lt"/>
              <a:cs typeface="Calibri"/>
            </a:endParaRPr>
          </a:p>
          <a:p>
            <a:pPr lvl="1"/>
            <a:r>
              <a:rPr lang="en-US" sz="1800" dirty="0">
                <a:latin typeface="+mn-lt"/>
                <a:cs typeface="Calibri"/>
              </a:rPr>
              <a:t>If you are going to be late, please let your supervisor know. </a:t>
            </a:r>
          </a:p>
          <a:p>
            <a:r>
              <a:rPr lang="en-US" sz="2000" dirty="0">
                <a:latin typeface="+mn-lt"/>
              </a:rPr>
              <a:t>Dress as you would when going into a resident’s room.</a:t>
            </a:r>
            <a:endParaRPr lang="en-US" sz="2000" dirty="0">
              <a:latin typeface="+mn-lt"/>
              <a:cs typeface="Calibri"/>
            </a:endParaRPr>
          </a:p>
          <a:p>
            <a:pPr lvl="1"/>
            <a:r>
              <a:rPr lang="en-US" sz="1800" dirty="0">
                <a:latin typeface="+mn-lt"/>
              </a:rPr>
              <a:t>Examples: eye protection/face shield, glasses, hair covering, hair in a bun, etc.</a:t>
            </a:r>
            <a:endParaRPr lang="en-US" sz="1800" dirty="0">
              <a:latin typeface="+mn-lt"/>
              <a:cs typeface="Calibri"/>
            </a:endParaRPr>
          </a:p>
          <a:p>
            <a:r>
              <a:rPr lang="en-US" sz="2000" dirty="0">
                <a:latin typeface="+mn-lt"/>
                <a:cs typeface="Calibri"/>
              </a:rPr>
              <a:t>If you have it, bring proof of your medical evaluation certificate/approval</a:t>
            </a:r>
          </a:p>
          <a:p>
            <a:pPr lvl="1"/>
            <a:r>
              <a:rPr lang="en-US" sz="1800" dirty="0">
                <a:latin typeface="+mn-lt"/>
                <a:cs typeface="Calibri"/>
              </a:rPr>
              <a:t>This will let the person doing your fit test know you are able to use a respirator without causing harm to yourself. The letter is a requirement for the fit test.</a:t>
            </a:r>
          </a:p>
          <a:p>
            <a:r>
              <a:rPr lang="en-US" sz="2000" dirty="0">
                <a:latin typeface="+mn-lt"/>
                <a:cs typeface="Calibri"/>
              </a:rPr>
              <a:t>Fit testing takes different amounts of time for each person. If there are several employees being fit tested, be prepared to spend time </a:t>
            </a:r>
            <a:r>
              <a:rPr lang="en-US" dirty="0">
                <a:latin typeface="+mn-lt"/>
                <a:cs typeface="Calibri"/>
              </a:rPr>
              <a:t>waiting your turn.</a:t>
            </a:r>
          </a:p>
          <a:p>
            <a:pPr marL="0" indent="0">
              <a:buNone/>
            </a:pPr>
            <a:endParaRPr lang="en-US" dirty="0">
              <a:latin typeface="+mn-lt"/>
            </a:endParaRPr>
          </a:p>
        </p:txBody>
      </p:sp>
      <p:sp>
        <p:nvSpPr>
          <p:cNvPr id="2" name="Title 1">
            <a:extLst>
              <a:ext uri="{FF2B5EF4-FFF2-40B4-BE49-F238E27FC236}">
                <a16:creationId xmlns:a16="http://schemas.microsoft.com/office/drawing/2014/main" id="{7D899DE2-2F48-4223-B346-C5262BE5ABC5}"/>
              </a:ext>
            </a:extLst>
          </p:cNvPr>
          <p:cNvSpPr>
            <a:spLocks noGrp="1"/>
          </p:cNvSpPr>
          <p:nvPr>
            <p:ph type="title"/>
          </p:nvPr>
        </p:nvSpPr>
        <p:spPr/>
        <p:txBody>
          <a:bodyPr>
            <a:normAutofit fontScale="90000"/>
          </a:bodyPr>
          <a:lstStyle/>
          <a:p>
            <a:r>
              <a:rPr lang="en-US" sz="3600"/>
              <a:t>Fit Test Day Reminders</a:t>
            </a:r>
          </a:p>
        </p:txBody>
      </p:sp>
      <p:sp>
        <p:nvSpPr>
          <p:cNvPr id="4" name="Rectangle 3">
            <a:extLst>
              <a:ext uri="{FF2B5EF4-FFF2-40B4-BE49-F238E27FC236}">
                <a16:creationId xmlns:a16="http://schemas.microsoft.com/office/drawing/2014/main" id="{C55A4468-A768-4141-AC71-D9933B234C9E}"/>
              </a:ext>
            </a:extLst>
          </p:cNvPr>
          <p:cNvSpPr/>
          <p:nvPr/>
        </p:nvSpPr>
        <p:spPr>
          <a:xfrm>
            <a:off x="297454" y="5604922"/>
            <a:ext cx="8446496" cy="1084832"/>
          </a:xfrm>
          <a:prstGeom prst="rect">
            <a:avLst/>
          </a:prstGeom>
          <a:solidFill>
            <a:srgbClr val="2699BB">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Calibri" panose="020F0502020204030204" pitchFamily="34" charset="0"/>
                <a:cs typeface="Calibri" panose="020F0502020204030204" pitchFamily="34" charset="0"/>
              </a:rPr>
              <a:t>NOTE</a:t>
            </a:r>
            <a:r>
              <a:rPr lang="en-US" sz="2000" b="1"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If you have facial stubble, you will either be asked to shave or reschedule your appointment! Contact your supervisor if you are not willing to shave.</a:t>
            </a:r>
          </a:p>
        </p:txBody>
      </p:sp>
    </p:spTree>
    <p:extLst>
      <p:ext uri="{BB962C8B-B14F-4D97-AF65-F5344CB8AC3E}">
        <p14:creationId xmlns:p14="http://schemas.microsoft.com/office/powerpoint/2010/main" val="2938696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73366-19BF-4D63-BA1C-CE1C681A8A63}"/>
              </a:ext>
            </a:extLst>
          </p:cNvPr>
          <p:cNvSpPr>
            <a:spLocks noGrp="1"/>
          </p:cNvSpPr>
          <p:nvPr>
            <p:ph type="body" sz="quarter" idx="22"/>
          </p:nvPr>
        </p:nvSpPr>
        <p:spPr>
          <a:xfrm>
            <a:off x="877006" y="1531915"/>
            <a:ext cx="3683432" cy="4662833"/>
          </a:xfrm>
        </p:spPr>
        <p:txBody>
          <a:bodyPr vert="horz" lIns="91440" tIns="45720" rIns="91440" bIns="45720" rtlCol="0" anchor="t">
            <a:normAutofit/>
          </a:bodyPr>
          <a:lstStyle/>
          <a:p>
            <a:pPr marL="0" indent="0">
              <a:buNone/>
            </a:pPr>
            <a:r>
              <a:rPr lang="en-US" sz="2400" dirty="0">
                <a:cs typeface="Calibri"/>
              </a:rPr>
              <a:t>The basic steps are:</a:t>
            </a:r>
          </a:p>
          <a:p>
            <a:pPr marL="0" indent="0">
              <a:buNone/>
            </a:pPr>
            <a:endParaRPr lang="en-US" sz="1000" dirty="0">
              <a:cs typeface="Calibri"/>
            </a:endParaRPr>
          </a:p>
          <a:p>
            <a:pPr>
              <a:buFont typeface="Courier New" panose="02070309020205020404" pitchFamily="49" charset="0"/>
              <a:buChar char="o"/>
            </a:pPr>
            <a:r>
              <a:rPr lang="en-US" dirty="0"/>
              <a:t>The Sensitivity Test…</a:t>
            </a:r>
          </a:p>
          <a:p>
            <a:pPr>
              <a:buFont typeface="Courier New" panose="02070309020205020404" pitchFamily="49" charset="0"/>
              <a:buChar char="o"/>
            </a:pPr>
            <a:endParaRPr lang="en-US" dirty="0">
              <a:latin typeface="+mn-lt"/>
            </a:endParaRPr>
          </a:p>
          <a:p>
            <a:pPr>
              <a:buFont typeface="Courier New" panose="02070309020205020404" pitchFamily="49" charset="0"/>
              <a:buChar char="o"/>
            </a:pPr>
            <a:endParaRPr lang="en-US" dirty="0">
              <a:latin typeface="+mn-lt"/>
            </a:endParaRPr>
          </a:p>
          <a:p>
            <a:pPr marL="0" indent="0">
              <a:buNone/>
            </a:pPr>
            <a:r>
              <a:rPr lang="en-US" dirty="0"/>
              <a:t>Then,</a:t>
            </a:r>
            <a:endParaRPr lang="en-US" dirty="0">
              <a:latin typeface="+mn-lt"/>
            </a:endParaRPr>
          </a:p>
          <a:p>
            <a:pPr>
              <a:buFont typeface="Courier New" panose="02070309020205020404" pitchFamily="49" charset="0"/>
              <a:buChar char="o"/>
            </a:pPr>
            <a:r>
              <a:rPr lang="en-US" dirty="0"/>
              <a:t>Put</a:t>
            </a:r>
            <a:r>
              <a:rPr lang="en-US" sz="2200" dirty="0">
                <a:latin typeface="+mn-lt"/>
              </a:rPr>
              <a:t> on (don) the N95</a:t>
            </a:r>
            <a:endParaRPr lang="en-US" sz="2200" dirty="0">
              <a:latin typeface="+mn-lt"/>
              <a:cs typeface="Calibri"/>
            </a:endParaRPr>
          </a:p>
          <a:p>
            <a:pPr>
              <a:buFont typeface="Courier New" panose="02070309020205020404" pitchFamily="49" charset="0"/>
              <a:buChar char="o"/>
            </a:pPr>
            <a:r>
              <a:rPr lang="en-US" sz="2200" dirty="0">
                <a:latin typeface="+mn-lt"/>
              </a:rPr>
              <a:t>Seal check </a:t>
            </a:r>
            <a:endParaRPr lang="en-US" sz="2200" dirty="0">
              <a:latin typeface="+mn-lt"/>
              <a:cs typeface="Calibri"/>
            </a:endParaRPr>
          </a:p>
          <a:p>
            <a:pPr>
              <a:buFont typeface="Courier New" panose="02070309020205020404" pitchFamily="49" charset="0"/>
              <a:buChar char="o"/>
            </a:pPr>
            <a:r>
              <a:rPr lang="en-US" sz="2200" dirty="0">
                <a:latin typeface="+mn-lt"/>
                <a:cs typeface="Calibri"/>
              </a:rPr>
              <a:t>Wear the N95 for 5 minutes</a:t>
            </a:r>
          </a:p>
          <a:p>
            <a:pPr>
              <a:buFont typeface="Courier New" panose="02070309020205020404" pitchFamily="49" charset="0"/>
              <a:buChar char="o"/>
            </a:pPr>
            <a:r>
              <a:rPr lang="en-US" sz="2200" dirty="0">
                <a:latin typeface="+mn-lt"/>
              </a:rPr>
              <a:t>Start the fit test exercises </a:t>
            </a:r>
            <a:endParaRPr lang="en-US" sz="2200" dirty="0">
              <a:latin typeface="+mn-lt"/>
              <a:cs typeface="Calibri"/>
            </a:endParaRPr>
          </a:p>
          <a:p>
            <a:pPr>
              <a:buFont typeface="Courier New" panose="02070309020205020404" pitchFamily="49" charset="0"/>
              <a:buChar char="o"/>
            </a:pPr>
            <a:r>
              <a:rPr lang="en-US" sz="2200" dirty="0">
                <a:latin typeface="+mn-lt"/>
              </a:rPr>
              <a:t>Take off (doff) the N95</a:t>
            </a:r>
            <a:endParaRPr lang="en-US" sz="2200" dirty="0">
              <a:latin typeface="+mn-lt"/>
              <a:cs typeface="Calibri"/>
            </a:endParaRPr>
          </a:p>
          <a:p>
            <a:endParaRPr lang="en-US" dirty="0">
              <a:latin typeface="+mn-lt"/>
            </a:endParaRPr>
          </a:p>
        </p:txBody>
      </p:sp>
      <p:sp>
        <p:nvSpPr>
          <p:cNvPr id="2" name="Title 1">
            <a:extLst>
              <a:ext uri="{FF2B5EF4-FFF2-40B4-BE49-F238E27FC236}">
                <a16:creationId xmlns:a16="http://schemas.microsoft.com/office/drawing/2014/main" id="{7D899DE2-2F48-4223-B346-C5262BE5ABC5}"/>
              </a:ext>
            </a:extLst>
          </p:cNvPr>
          <p:cNvSpPr>
            <a:spLocks noGrp="1"/>
          </p:cNvSpPr>
          <p:nvPr>
            <p:ph type="title"/>
          </p:nvPr>
        </p:nvSpPr>
        <p:spPr/>
        <p:txBody>
          <a:bodyPr>
            <a:normAutofit fontScale="90000"/>
          </a:bodyPr>
          <a:lstStyle/>
          <a:p>
            <a:r>
              <a:rPr lang="en-US" sz="3600"/>
              <a:t>Steps for Fit Testing</a:t>
            </a:r>
          </a:p>
        </p:txBody>
      </p:sp>
      <p:pic>
        <p:nvPicPr>
          <p:cNvPr id="4" name="Picture 4">
            <a:extLst>
              <a:ext uri="{FF2B5EF4-FFF2-40B4-BE49-F238E27FC236}">
                <a16:creationId xmlns:a16="http://schemas.microsoft.com/office/drawing/2014/main" id="{03C74BA7-3064-42AE-97A2-35356DF0A2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85150" y="1501310"/>
            <a:ext cx="2581839" cy="1838630"/>
          </a:xfrm>
          <a:prstGeom prst="rect">
            <a:avLst/>
          </a:prstGeom>
          <a:ln w="6350">
            <a:solidFill>
              <a:schemeClr val="tx1"/>
            </a:solidFill>
          </a:ln>
        </p:spPr>
      </p:pic>
      <p:pic>
        <p:nvPicPr>
          <p:cNvPr id="6" name="Picture 5">
            <a:extLst>
              <a:ext uri="{FF2B5EF4-FFF2-40B4-BE49-F238E27FC236}">
                <a16:creationId xmlns:a16="http://schemas.microsoft.com/office/drawing/2014/main" id="{ECBA3EC3-C181-4D74-8E99-A602DD72E9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7750" y="4233800"/>
            <a:ext cx="2861480" cy="1714236"/>
          </a:xfrm>
          <a:prstGeom prst="rect">
            <a:avLst/>
          </a:prstGeom>
          <a:ln w="6350">
            <a:solidFill>
              <a:schemeClr val="tx1"/>
            </a:solidFill>
          </a:ln>
        </p:spPr>
      </p:pic>
      <p:sp>
        <p:nvSpPr>
          <p:cNvPr id="5" name="TextBox 4">
            <a:extLst>
              <a:ext uri="{FF2B5EF4-FFF2-40B4-BE49-F238E27FC236}">
                <a16:creationId xmlns:a16="http://schemas.microsoft.com/office/drawing/2014/main" id="{C3E4B780-C1E3-4E19-8F86-F4A28B3C6621}"/>
              </a:ext>
            </a:extLst>
          </p:cNvPr>
          <p:cNvSpPr txBox="1"/>
          <p:nvPr/>
        </p:nvSpPr>
        <p:spPr>
          <a:xfrm>
            <a:off x="4572000" y="3303890"/>
            <a:ext cx="2698811" cy="553998"/>
          </a:xfrm>
          <a:prstGeom prst="rect">
            <a:avLst/>
          </a:prstGeom>
          <a:noFill/>
        </p:spPr>
        <p:txBody>
          <a:bodyPr wrap="square" rtlCol="0">
            <a:spAutoFit/>
          </a:bodyPr>
          <a:lstStyle/>
          <a:p>
            <a:r>
              <a:rPr lang="en-US" sz="1000" dirty="0"/>
              <a:t>3M FT-10 Qualitative Fit Testing Kits, </a:t>
            </a:r>
            <a:r>
              <a:rPr lang="en-US" sz="1000" dirty="0">
                <a:hlinkClick r:id="rId4"/>
              </a:rPr>
              <a:t>https://www.youtube.com/watch?v=PthSES4O9d8</a:t>
            </a:r>
            <a:r>
              <a:rPr lang="en-US" sz="1000" dirty="0"/>
              <a:t>, accessed 6/14/2021</a:t>
            </a:r>
          </a:p>
        </p:txBody>
      </p:sp>
      <p:sp>
        <p:nvSpPr>
          <p:cNvPr id="7" name="TextBox 6">
            <a:extLst>
              <a:ext uri="{FF2B5EF4-FFF2-40B4-BE49-F238E27FC236}">
                <a16:creationId xmlns:a16="http://schemas.microsoft.com/office/drawing/2014/main" id="{F21A968F-0C8A-4428-A751-A9227B5758E1}"/>
              </a:ext>
            </a:extLst>
          </p:cNvPr>
          <p:cNvSpPr txBox="1"/>
          <p:nvPr/>
        </p:nvSpPr>
        <p:spPr>
          <a:xfrm>
            <a:off x="4766821" y="5975051"/>
            <a:ext cx="2995235" cy="830997"/>
          </a:xfrm>
          <a:prstGeom prst="rect">
            <a:avLst/>
          </a:prstGeom>
          <a:noFill/>
        </p:spPr>
        <p:txBody>
          <a:bodyPr wrap="square" rtlCol="0">
            <a:spAutoFit/>
          </a:bodyPr>
          <a:lstStyle/>
          <a:p>
            <a:r>
              <a:rPr lang="en-US" sz="1000">
                <a:hlinkClick r:id="rId5"/>
              </a:rPr>
              <a:t>https://www.vdh.virginia.gov/emergency-preparedness/n95-respiratory-fit-testing-train-the-trainer/</a:t>
            </a:r>
            <a:r>
              <a:rPr lang="en-US" sz="1000"/>
              <a:t> accessed 4/12/2021</a:t>
            </a:r>
          </a:p>
          <a:p>
            <a:endParaRPr lang="en-US"/>
          </a:p>
        </p:txBody>
      </p:sp>
      <p:sp>
        <p:nvSpPr>
          <p:cNvPr id="8" name="TextBox 7">
            <a:extLst>
              <a:ext uri="{FF2B5EF4-FFF2-40B4-BE49-F238E27FC236}">
                <a16:creationId xmlns:a16="http://schemas.microsoft.com/office/drawing/2014/main" id="{03494DF4-A84E-D340-8ACB-5993D6FA9246}"/>
              </a:ext>
            </a:extLst>
          </p:cNvPr>
          <p:cNvSpPr txBox="1"/>
          <p:nvPr/>
        </p:nvSpPr>
        <p:spPr>
          <a:xfrm>
            <a:off x="7535300" y="1710357"/>
            <a:ext cx="1163223" cy="646331"/>
          </a:xfrm>
          <a:prstGeom prst="rect">
            <a:avLst/>
          </a:prstGeom>
          <a:solidFill>
            <a:srgbClr val="96D6EA"/>
          </a:solidFill>
          <a:ln>
            <a:solidFill>
              <a:schemeClr val="accent1"/>
            </a:solidFill>
          </a:ln>
        </p:spPr>
        <p:txBody>
          <a:bodyPr wrap="square" rtlCol="0">
            <a:spAutoFit/>
          </a:bodyPr>
          <a:lstStyle/>
          <a:p>
            <a:r>
              <a:rPr lang="en-US" dirty="0"/>
              <a:t>Sensitivity Test</a:t>
            </a:r>
          </a:p>
        </p:txBody>
      </p:sp>
      <p:sp>
        <p:nvSpPr>
          <p:cNvPr id="9" name="TextBox 8">
            <a:extLst>
              <a:ext uri="{FF2B5EF4-FFF2-40B4-BE49-F238E27FC236}">
                <a16:creationId xmlns:a16="http://schemas.microsoft.com/office/drawing/2014/main" id="{2B7A0393-BA26-1CE0-A6F7-5AAAD21BB0AF}"/>
              </a:ext>
            </a:extLst>
          </p:cNvPr>
          <p:cNvSpPr txBox="1"/>
          <p:nvPr/>
        </p:nvSpPr>
        <p:spPr>
          <a:xfrm>
            <a:off x="7903579" y="4233800"/>
            <a:ext cx="898897" cy="369332"/>
          </a:xfrm>
          <a:prstGeom prst="rect">
            <a:avLst/>
          </a:prstGeom>
          <a:solidFill>
            <a:schemeClr val="accent1">
              <a:lumMod val="40000"/>
              <a:lumOff val="60000"/>
            </a:schemeClr>
          </a:solidFill>
          <a:ln>
            <a:solidFill>
              <a:schemeClr val="accent1"/>
            </a:solidFill>
          </a:ln>
        </p:spPr>
        <p:txBody>
          <a:bodyPr wrap="square" rtlCol="0">
            <a:spAutoFit/>
          </a:bodyPr>
          <a:lstStyle/>
          <a:p>
            <a:r>
              <a:rPr lang="en-US" dirty="0"/>
              <a:t>Fit Test</a:t>
            </a:r>
          </a:p>
        </p:txBody>
      </p:sp>
    </p:spTree>
    <p:extLst>
      <p:ext uri="{BB962C8B-B14F-4D97-AF65-F5344CB8AC3E}">
        <p14:creationId xmlns:p14="http://schemas.microsoft.com/office/powerpoint/2010/main" val="1119654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594DC9-EA92-4D9D-8832-A8645DF2C408}"/>
              </a:ext>
            </a:extLst>
          </p:cNvPr>
          <p:cNvSpPr>
            <a:spLocks noGrp="1"/>
          </p:cNvSpPr>
          <p:nvPr>
            <p:ph type="body" sz="quarter" idx="22"/>
          </p:nvPr>
        </p:nvSpPr>
        <p:spPr>
          <a:xfrm>
            <a:off x="795396" y="1527228"/>
            <a:ext cx="7553207" cy="4662833"/>
          </a:xfrm>
        </p:spPr>
        <p:txBody>
          <a:bodyPr vert="horz" lIns="91440" tIns="45720" rIns="91440" bIns="45720" rtlCol="0" anchor="t">
            <a:normAutofit fontScale="92500" lnSpcReduction="10000"/>
          </a:bodyPr>
          <a:lstStyle/>
          <a:p>
            <a:pPr marL="457200" indent="-457200">
              <a:lnSpc>
                <a:spcPct val="110000"/>
              </a:lnSpc>
            </a:pPr>
            <a:r>
              <a:rPr lang="en-US" sz="2400" dirty="0">
                <a:latin typeface="Calibri" panose="020F0502020204030204" pitchFamily="34" charset="0"/>
                <a:ea typeface="+mn-lt"/>
                <a:cs typeface="Calibri" panose="020F0502020204030204" pitchFamily="34" charset="0"/>
              </a:rPr>
              <a:t>There are two types of solutions used to fit test an N95 respirator:</a:t>
            </a:r>
          </a:p>
          <a:p>
            <a:pPr marL="971550" lvl="1" indent="-342900">
              <a:lnSpc>
                <a:spcPct val="110000"/>
              </a:lnSpc>
              <a:buAutoNum type="arabicPeriod"/>
            </a:pPr>
            <a:r>
              <a:rPr lang="en-US" dirty="0">
                <a:latin typeface="Calibri" panose="020F0502020204030204" pitchFamily="34" charset="0"/>
                <a:ea typeface="+mn-lt"/>
                <a:cs typeface="Calibri" panose="020F0502020204030204" pitchFamily="34" charset="0"/>
              </a:rPr>
              <a:t>Bitter – </a:t>
            </a:r>
            <a:r>
              <a:rPr lang="en-US" dirty="0" err="1">
                <a:latin typeface="Calibri" panose="020F0502020204030204" pitchFamily="34" charset="0"/>
                <a:ea typeface="+mn-lt"/>
                <a:cs typeface="Calibri" panose="020F0502020204030204" pitchFamily="34" charset="0"/>
              </a:rPr>
              <a:t>Bitrex</a:t>
            </a:r>
            <a:r>
              <a:rPr lang="en-US" dirty="0">
                <a:latin typeface="Calibri" panose="020F0502020204030204" pitchFamily="34" charset="0"/>
                <a:ea typeface="+mn-lt"/>
                <a:cs typeface="Calibri" panose="020F0502020204030204" pitchFamily="34" charset="0"/>
              </a:rPr>
              <a:t> (</a:t>
            </a:r>
            <a:r>
              <a:rPr lang="en-US" sz="2200" dirty="0">
                <a:latin typeface="Calibri" panose="020F0502020204030204" pitchFamily="34" charset="0"/>
                <a:ea typeface="+mn-lt"/>
                <a:cs typeface="Calibri" panose="020F0502020204030204" pitchFamily="34" charset="0"/>
              </a:rPr>
              <a:t>It is bitter and is used to prevent accidental poisoning. If consumed, it is completely harmless, but tastes terrible.)</a:t>
            </a:r>
          </a:p>
          <a:p>
            <a:pPr marL="971550" lvl="1" indent="-342900">
              <a:lnSpc>
                <a:spcPct val="110000"/>
              </a:lnSpc>
              <a:buAutoNum type="arabicPeriod"/>
            </a:pPr>
            <a:r>
              <a:rPr lang="en-US" dirty="0">
                <a:latin typeface="Calibri" panose="020F0502020204030204" pitchFamily="34" charset="0"/>
                <a:ea typeface="+mn-lt"/>
                <a:cs typeface="Calibri" panose="020F0502020204030204" pitchFamily="34" charset="0"/>
              </a:rPr>
              <a:t>Sweet – Saccharine (</a:t>
            </a:r>
            <a:r>
              <a:rPr lang="en-US" sz="2200" dirty="0">
                <a:latin typeface="Calibri" panose="020F0502020204030204" pitchFamily="34" charset="0"/>
                <a:cs typeface="Calibri" panose="020F0502020204030204" pitchFamily="34" charset="0"/>
              </a:rPr>
              <a:t>It is an artificial sweetener.)</a:t>
            </a:r>
          </a:p>
          <a:p>
            <a:pPr marL="457200" indent="-457200">
              <a:lnSpc>
                <a:spcPct val="110000"/>
              </a:lnSpc>
            </a:pPr>
            <a:r>
              <a:rPr lang="en-US" sz="2400" dirty="0">
                <a:latin typeface="Calibri" panose="020F0502020204030204" pitchFamily="34" charset="0"/>
                <a:cs typeface="Calibri" panose="020F0502020204030204" pitchFamily="34" charset="0"/>
              </a:rPr>
              <a:t>The solution goes into a device that sprays a fine mist. The tester sprays the mist into the hood that covers your head (the hood rests on your shoulders).</a:t>
            </a:r>
          </a:p>
          <a:p>
            <a:pPr marL="457200" indent="-457200">
              <a:lnSpc>
                <a:spcPct val="110000"/>
              </a:lnSpc>
            </a:pPr>
            <a:r>
              <a:rPr lang="en-US" sz="2400" dirty="0">
                <a:latin typeface="Calibri" panose="020F0502020204030204" pitchFamily="34" charset="0"/>
                <a:cs typeface="Calibri" panose="020F0502020204030204" pitchFamily="34" charset="0"/>
              </a:rPr>
              <a:t>The solutions should not irritate your skin or eyes</a:t>
            </a:r>
          </a:p>
          <a:p>
            <a:pPr marL="457200" indent="-457200">
              <a:lnSpc>
                <a:spcPct val="110000"/>
              </a:lnSpc>
            </a:pPr>
            <a:r>
              <a:rPr lang="en-US" sz="2400" dirty="0">
                <a:latin typeface="Calibri" panose="020F0502020204030204" pitchFamily="34" charset="0"/>
                <a:cs typeface="Calibri" panose="020F0502020204030204" pitchFamily="34" charset="0"/>
              </a:rPr>
              <a:t>If you can taste the solution while wearing the respirator during the fit test, the respirator has failed the test.</a:t>
            </a:r>
          </a:p>
        </p:txBody>
      </p:sp>
      <p:sp>
        <p:nvSpPr>
          <p:cNvPr id="2" name="Title 1">
            <a:extLst>
              <a:ext uri="{FF2B5EF4-FFF2-40B4-BE49-F238E27FC236}">
                <a16:creationId xmlns:a16="http://schemas.microsoft.com/office/drawing/2014/main" id="{14636CC1-D935-488E-9FF2-A61DA85ED173}"/>
              </a:ext>
            </a:extLst>
          </p:cNvPr>
          <p:cNvSpPr>
            <a:spLocks noGrp="1"/>
          </p:cNvSpPr>
          <p:nvPr>
            <p:ph type="title"/>
          </p:nvPr>
        </p:nvSpPr>
        <p:spPr/>
        <p:txBody>
          <a:bodyPr>
            <a:normAutofit fontScale="90000"/>
          </a:bodyPr>
          <a:lstStyle/>
          <a:p>
            <a:r>
              <a:rPr lang="en-US" sz="3600">
                <a:cs typeface="Calibri Light"/>
              </a:rPr>
              <a:t>Fit Testing Solutions</a:t>
            </a:r>
            <a:endParaRPr lang="en-US" sz="3600"/>
          </a:p>
        </p:txBody>
      </p:sp>
    </p:spTree>
    <p:extLst>
      <p:ext uri="{BB962C8B-B14F-4D97-AF65-F5344CB8AC3E}">
        <p14:creationId xmlns:p14="http://schemas.microsoft.com/office/powerpoint/2010/main" val="83146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p:txBody>
          <a:bodyPr vert="horz" lIns="91440" tIns="45720" rIns="91440" bIns="45720" rtlCol="0" anchor="t">
            <a:normAutofit/>
          </a:bodyPr>
          <a:lstStyle/>
          <a:p>
            <a:pPr marL="0" indent="0">
              <a:lnSpc>
                <a:spcPct val="100000"/>
              </a:lnSpc>
              <a:spcBef>
                <a:spcPts val="0"/>
              </a:spcBef>
              <a:buClr>
                <a:srgbClr val="2699BB"/>
              </a:buClr>
              <a:buNone/>
            </a:pPr>
            <a:r>
              <a:rPr lang="en-US" sz="2400" dirty="0">
                <a:latin typeface="Calibri" panose="020F0502020204030204" pitchFamily="34" charset="0"/>
                <a:ea typeface="+mn-lt"/>
                <a:cs typeface="Calibri" panose="020F0502020204030204" pitchFamily="34" charset="0"/>
              </a:rPr>
              <a:t>This training is for employees who need to wear respiratory protection (e.g., N95) during their work. </a:t>
            </a:r>
          </a:p>
          <a:p>
            <a:pPr>
              <a:lnSpc>
                <a:spcPct val="100000"/>
              </a:lnSpc>
              <a:spcBef>
                <a:spcPts val="0"/>
              </a:spcBef>
              <a:buClr>
                <a:srgbClr val="2699BB"/>
              </a:buClr>
              <a:buFont typeface="Courier New" panose="02070309020205020404" pitchFamily="49" charset="0"/>
              <a:buChar char="o"/>
            </a:pPr>
            <a:endParaRPr lang="en-US" sz="2200" dirty="0">
              <a:latin typeface="Calibri" panose="020F0502020204030204" pitchFamily="34" charset="0"/>
              <a:ea typeface="+mn-lt"/>
              <a:cs typeface="Calibri" panose="020F0502020204030204" pitchFamily="34" charset="0"/>
            </a:endParaRPr>
          </a:p>
          <a:p>
            <a:pPr marL="0" indent="0">
              <a:lnSpc>
                <a:spcPct val="100000"/>
              </a:lnSpc>
              <a:spcBef>
                <a:spcPts val="0"/>
              </a:spcBef>
              <a:buClr>
                <a:srgbClr val="2699BB"/>
              </a:buClr>
              <a:buNone/>
            </a:pPr>
            <a:r>
              <a:rPr lang="en-US" sz="2400" dirty="0">
                <a:latin typeface="Calibri" panose="020F0502020204030204" pitchFamily="34" charset="0"/>
                <a:ea typeface="+mn-lt"/>
                <a:cs typeface="Calibri" panose="020F0502020204030204" pitchFamily="34" charset="0"/>
              </a:rPr>
              <a:t>This training covers: </a:t>
            </a:r>
          </a:p>
          <a:p>
            <a:pPr marL="685800" lvl="1" indent="-342900">
              <a:lnSpc>
                <a:spcPct val="110000"/>
              </a:lnSpc>
              <a:spcBef>
                <a:spcPts val="0"/>
              </a:spcBef>
              <a:buClr>
                <a:srgbClr val="2699BB"/>
              </a:buClr>
            </a:pPr>
            <a:r>
              <a:rPr lang="en-US" dirty="0">
                <a:latin typeface="Calibri" panose="020F0502020204030204" pitchFamily="34" charset="0"/>
                <a:ea typeface="+mn-lt"/>
                <a:cs typeface="Calibri" panose="020F0502020204030204" pitchFamily="34" charset="0"/>
              </a:rPr>
              <a:t>Why respirators are needed and how they work </a:t>
            </a:r>
          </a:p>
          <a:p>
            <a:pPr marL="685800" lvl="1" indent="-342900">
              <a:lnSpc>
                <a:spcPct val="110000"/>
              </a:lnSpc>
              <a:spcBef>
                <a:spcPts val="0"/>
              </a:spcBef>
              <a:buClr>
                <a:srgbClr val="2699BB"/>
              </a:buClr>
            </a:pPr>
            <a:r>
              <a:rPr lang="en-US" dirty="0">
                <a:latin typeface="Calibri" panose="020F0502020204030204" pitchFamily="34" charset="0"/>
                <a:ea typeface="+mn-lt"/>
                <a:cs typeface="Calibri" panose="020F0502020204030204" pitchFamily="34" charset="0"/>
              </a:rPr>
              <a:t>When and how to use a respirator </a:t>
            </a:r>
          </a:p>
          <a:p>
            <a:pPr marL="685800" lvl="1" indent="-342900">
              <a:lnSpc>
                <a:spcPct val="110000"/>
              </a:lnSpc>
              <a:spcBef>
                <a:spcPts val="0"/>
              </a:spcBef>
              <a:buClr>
                <a:srgbClr val="2699BB"/>
              </a:buClr>
            </a:pPr>
            <a:r>
              <a:rPr lang="en-US" dirty="0">
                <a:latin typeface="Calibri" panose="020F0502020204030204" pitchFamily="34" charset="0"/>
                <a:ea typeface="+mn-lt"/>
                <a:cs typeface="Calibri" panose="020F0502020204030204" pitchFamily="34" charset="0"/>
              </a:rPr>
              <a:t>Medical evaluation and clearance for wearing a respirator </a:t>
            </a:r>
          </a:p>
          <a:p>
            <a:pPr marL="685800" lvl="1" indent="-342900">
              <a:lnSpc>
                <a:spcPct val="110000"/>
              </a:lnSpc>
              <a:spcBef>
                <a:spcPts val="0"/>
              </a:spcBef>
              <a:buClr>
                <a:srgbClr val="2699BB"/>
              </a:buClr>
            </a:pPr>
            <a:r>
              <a:rPr lang="en-US" dirty="0">
                <a:latin typeface="Calibri" panose="020F0502020204030204" pitchFamily="34" charset="0"/>
                <a:ea typeface="+mn-lt"/>
                <a:cs typeface="Calibri" panose="020F0502020204030204" pitchFamily="34" charset="0"/>
              </a:rPr>
              <a:t>Training requirements </a:t>
            </a:r>
          </a:p>
          <a:p>
            <a:pPr marL="685800" lvl="1" indent="-342900">
              <a:lnSpc>
                <a:spcPct val="110000"/>
              </a:lnSpc>
              <a:spcBef>
                <a:spcPts val="0"/>
              </a:spcBef>
              <a:buClr>
                <a:srgbClr val="2699BB"/>
              </a:buClr>
            </a:pPr>
            <a:r>
              <a:rPr lang="en-US" dirty="0">
                <a:latin typeface="Calibri" panose="020F0502020204030204" pitchFamily="34" charset="0"/>
                <a:ea typeface="+mn-lt"/>
                <a:cs typeface="Calibri" panose="020F0502020204030204" pitchFamily="34" charset="0"/>
              </a:rPr>
              <a:t>How to safely put on (don) and take off (doff) a respirator </a:t>
            </a:r>
          </a:p>
          <a:p>
            <a:pPr marL="685800" lvl="1" indent="-342900">
              <a:lnSpc>
                <a:spcPct val="110000"/>
              </a:lnSpc>
              <a:spcBef>
                <a:spcPts val="0"/>
              </a:spcBef>
              <a:buClr>
                <a:srgbClr val="2699BB"/>
              </a:buClr>
            </a:pPr>
            <a:r>
              <a:rPr lang="en-US" dirty="0">
                <a:latin typeface="Calibri" panose="020F0502020204030204" pitchFamily="34" charset="0"/>
                <a:ea typeface="+mn-lt"/>
                <a:cs typeface="Calibri" panose="020F0502020204030204" pitchFamily="34" charset="0"/>
              </a:rPr>
              <a:t>Fit testing requirements </a:t>
            </a:r>
          </a:p>
          <a:p>
            <a:pPr marL="685800" lvl="1" indent="-342900">
              <a:lnSpc>
                <a:spcPct val="110000"/>
              </a:lnSpc>
              <a:spcBef>
                <a:spcPts val="0"/>
              </a:spcBef>
              <a:buClr>
                <a:srgbClr val="2699BB"/>
              </a:buClr>
            </a:pPr>
            <a:r>
              <a:rPr lang="en-US" dirty="0">
                <a:latin typeface="Calibri" panose="020F0502020204030204" pitchFamily="34" charset="0"/>
                <a:ea typeface="+mn-lt"/>
                <a:cs typeface="Calibri" panose="020F0502020204030204" pitchFamily="34" charset="0"/>
              </a:rPr>
              <a:t>Unusual circumstances</a:t>
            </a:r>
          </a:p>
          <a:p>
            <a:pPr marL="685800" lvl="1" indent="-342900">
              <a:lnSpc>
                <a:spcPct val="100000"/>
              </a:lnSpc>
              <a:spcBef>
                <a:spcPts val="0"/>
              </a:spcBef>
              <a:buClr>
                <a:srgbClr val="2699BB"/>
              </a:buClr>
            </a:pPr>
            <a:endParaRPr lang="en-US" dirty="0">
              <a:highlight>
                <a:srgbClr val="FFFF00"/>
              </a:highlight>
              <a:latin typeface="Calibri" panose="020F0502020204030204" pitchFamily="34" charset="0"/>
              <a:ea typeface="+mn-lt"/>
              <a:cs typeface="Calibri" panose="020F0502020204030204" pitchFamily="34" charset="0"/>
            </a:endParaRPr>
          </a:p>
          <a:p>
            <a:pPr>
              <a:buClr>
                <a:srgbClr val="2699BB"/>
              </a:buClr>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dirty="0">
                <a:latin typeface="Century Gothic"/>
              </a:rPr>
              <a:t>Overview</a:t>
            </a:r>
            <a:endParaRPr lang="en-US" sz="3600" dirty="0"/>
          </a:p>
        </p:txBody>
      </p:sp>
    </p:spTree>
    <p:extLst>
      <p:ext uri="{BB962C8B-B14F-4D97-AF65-F5344CB8AC3E}">
        <p14:creationId xmlns:p14="http://schemas.microsoft.com/office/powerpoint/2010/main" val="1235624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73366-19BF-4D63-BA1C-CE1C681A8A63}"/>
              </a:ext>
            </a:extLst>
          </p:cNvPr>
          <p:cNvSpPr>
            <a:spLocks noGrp="1"/>
          </p:cNvSpPr>
          <p:nvPr>
            <p:ph type="body" sz="quarter" idx="22"/>
          </p:nvPr>
        </p:nvSpPr>
        <p:spPr>
          <a:xfrm>
            <a:off x="841646" y="2141813"/>
            <a:ext cx="6837111" cy="4662833"/>
          </a:xfrm>
        </p:spPr>
        <p:txBody>
          <a:bodyPr vert="horz" lIns="91440" tIns="45720" rIns="91440" bIns="45720" rtlCol="0" anchor="t">
            <a:normAutofit/>
          </a:bodyPr>
          <a:lstStyle/>
          <a:p>
            <a:r>
              <a:rPr lang="en-US" sz="2000" dirty="0">
                <a:latin typeface="+mn-lt"/>
                <a:cs typeface="Calibri" panose="020F0502020204030204" pitchFamily="34" charset="0"/>
              </a:rPr>
              <a:t>During the sensitivity test, you will have </a:t>
            </a:r>
            <a:br>
              <a:rPr lang="en-US" sz="2000" dirty="0">
                <a:latin typeface="+mn-lt"/>
                <a:cs typeface="Calibri" panose="020F0502020204030204" pitchFamily="34" charset="0"/>
              </a:rPr>
            </a:br>
            <a:r>
              <a:rPr lang="en-US" sz="2000" dirty="0">
                <a:latin typeface="+mn-lt"/>
                <a:cs typeface="Calibri" panose="020F0502020204030204" pitchFamily="34" charset="0"/>
              </a:rPr>
              <a:t>the hood on without a respirator</a:t>
            </a:r>
          </a:p>
          <a:p>
            <a:r>
              <a:rPr lang="en-US" sz="2000" dirty="0">
                <a:latin typeface="+mn-lt"/>
                <a:cs typeface="Calibri" panose="020F0502020204030204" pitchFamily="34" charset="0"/>
              </a:rPr>
              <a:t>Your mouth will need to be open and </a:t>
            </a:r>
            <a:br>
              <a:rPr lang="en-US" sz="2000" dirty="0">
                <a:latin typeface="+mn-lt"/>
                <a:cs typeface="Calibri" panose="020F0502020204030204" pitchFamily="34" charset="0"/>
              </a:rPr>
            </a:br>
            <a:r>
              <a:rPr lang="en-US" sz="2000" dirty="0">
                <a:latin typeface="+mn-lt"/>
                <a:cs typeface="Calibri" panose="020F0502020204030204" pitchFamily="34" charset="0"/>
              </a:rPr>
              <a:t>your tongue slighting sticking out</a:t>
            </a:r>
          </a:p>
          <a:p>
            <a:pPr>
              <a:lnSpc>
                <a:spcPct val="100000"/>
              </a:lnSpc>
            </a:pPr>
            <a:r>
              <a:rPr lang="en-US" sz="2000" dirty="0">
                <a:latin typeface="+mn-lt"/>
                <a:cs typeface="Calibri"/>
              </a:rPr>
              <a:t>You need to breathe through your mouth</a:t>
            </a:r>
            <a:br>
              <a:rPr lang="en-US" sz="2000" dirty="0">
                <a:latin typeface="+mn-lt"/>
                <a:cs typeface="Calibri"/>
              </a:rPr>
            </a:br>
            <a:r>
              <a:rPr lang="en-US" sz="2000" dirty="0">
                <a:latin typeface="+mn-lt"/>
                <a:cs typeface="Calibri"/>
              </a:rPr>
              <a:t>throughout the entire test</a:t>
            </a:r>
          </a:p>
          <a:p>
            <a:pPr>
              <a:lnSpc>
                <a:spcPct val="100000"/>
              </a:lnSpc>
            </a:pPr>
            <a:r>
              <a:rPr lang="en-US" sz="2000" dirty="0">
                <a:latin typeface="+mn-lt"/>
                <a:ea typeface="+mn-lt"/>
                <a:cs typeface="+mn-lt"/>
              </a:rPr>
              <a:t>After you taste the solution, you must rinse your mouth with plain water to get the taste out of your mouth. Also, wipe around your mouth with a wet tissue to remove the solution on your skin.</a:t>
            </a:r>
            <a:endParaRPr lang="en-US" sz="2000" dirty="0">
              <a:latin typeface="+mn-lt"/>
              <a:cs typeface="Calibri"/>
            </a:endParaRPr>
          </a:p>
          <a:p>
            <a:pPr>
              <a:lnSpc>
                <a:spcPct val="110000"/>
              </a:lnSpc>
            </a:pPr>
            <a:r>
              <a:rPr lang="en-US" sz="2000" dirty="0">
                <a:latin typeface="+mn-lt"/>
                <a:cs typeface="Calibri"/>
              </a:rPr>
              <a:t>Both the sensitivity and fit test solutions are safe to use</a:t>
            </a:r>
          </a:p>
          <a:p>
            <a:pPr marL="173355" indent="-173355"/>
            <a:endParaRPr lang="en-US" sz="2000" dirty="0">
              <a:latin typeface="+mn-lt"/>
              <a:cs typeface="Calibri" panose="020F0502020204030204" pitchFamily="34" charset="0"/>
            </a:endParaRPr>
          </a:p>
          <a:p>
            <a:pPr marL="0" indent="0">
              <a:buNone/>
            </a:pPr>
            <a:endParaRPr lang="en-US" sz="2000" dirty="0">
              <a:latin typeface="+mn-lt"/>
              <a:cs typeface="Calibri" panose="020F0502020204030204" pitchFamily="34" charset="0"/>
            </a:endParaRPr>
          </a:p>
          <a:p>
            <a:pPr marL="0" indent="0">
              <a:buNone/>
            </a:pPr>
            <a:endParaRPr lang="en-US" sz="2000" dirty="0">
              <a:latin typeface="+mn-lt"/>
              <a:cs typeface="Calibri" panose="020F0502020204030204" pitchFamily="34" charset="0"/>
            </a:endParaRPr>
          </a:p>
          <a:p>
            <a:endParaRPr lang="en-US" sz="2000" dirty="0">
              <a:latin typeface="+mn-lt"/>
              <a:cs typeface="Calibri" panose="020F0502020204030204" pitchFamily="34" charset="0"/>
            </a:endParaRPr>
          </a:p>
          <a:p>
            <a:endParaRPr lang="en-US" sz="2000" dirty="0">
              <a:latin typeface="+mn-lt"/>
              <a:cs typeface="Calibri" panose="020F0502020204030204" pitchFamily="34" charset="0"/>
            </a:endParaRPr>
          </a:p>
          <a:p>
            <a:endParaRPr lang="en-US" dirty="0">
              <a:latin typeface="+mn-lt"/>
            </a:endParaRPr>
          </a:p>
        </p:txBody>
      </p:sp>
      <p:sp>
        <p:nvSpPr>
          <p:cNvPr id="2" name="Title 1">
            <a:extLst>
              <a:ext uri="{FF2B5EF4-FFF2-40B4-BE49-F238E27FC236}">
                <a16:creationId xmlns:a16="http://schemas.microsoft.com/office/drawing/2014/main" id="{7D899DE2-2F48-4223-B346-C5262BE5ABC5}"/>
              </a:ext>
            </a:extLst>
          </p:cNvPr>
          <p:cNvSpPr>
            <a:spLocks noGrp="1"/>
          </p:cNvSpPr>
          <p:nvPr>
            <p:ph type="title"/>
          </p:nvPr>
        </p:nvSpPr>
        <p:spPr/>
        <p:txBody>
          <a:bodyPr>
            <a:normAutofit fontScale="90000"/>
          </a:bodyPr>
          <a:lstStyle/>
          <a:p>
            <a:r>
              <a:rPr lang="en-US" sz="3600"/>
              <a:t>Sensitivity Testing</a:t>
            </a:r>
            <a:endParaRPr lang="en-US" sz="3600">
              <a:cs typeface="Calibri Light"/>
            </a:endParaRPr>
          </a:p>
        </p:txBody>
      </p:sp>
      <p:sp>
        <p:nvSpPr>
          <p:cNvPr id="6" name="Content Placeholder 2">
            <a:extLst>
              <a:ext uri="{FF2B5EF4-FFF2-40B4-BE49-F238E27FC236}">
                <a16:creationId xmlns:a16="http://schemas.microsoft.com/office/drawing/2014/main" id="{C7BB6AAB-F7AE-4CFD-87EC-B84ECD7F683C}"/>
              </a:ext>
            </a:extLst>
          </p:cNvPr>
          <p:cNvSpPr txBox="1">
            <a:spLocks/>
          </p:cNvSpPr>
          <p:nvPr/>
        </p:nvSpPr>
        <p:spPr>
          <a:xfrm>
            <a:off x="720461" y="3636210"/>
            <a:ext cx="7886700" cy="219290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p>
        </p:txBody>
      </p:sp>
      <p:grpSp>
        <p:nvGrpSpPr>
          <p:cNvPr id="9" name="Group 8">
            <a:extLst>
              <a:ext uri="{FF2B5EF4-FFF2-40B4-BE49-F238E27FC236}">
                <a16:creationId xmlns:a16="http://schemas.microsoft.com/office/drawing/2014/main" id="{241B44B9-F19B-4962-878D-AEDE0FDB4B31}"/>
              </a:ext>
            </a:extLst>
          </p:cNvPr>
          <p:cNvGrpSpPr/>
          <p:nvPr/>
        </p:nvGrpSpPr>
        <p:grpSpPr>
          <a:xfrm>
            <a:off x="5812929" y="1375285"/>
            <a:ext cx="3007216" cy="2782892"/>
            <a:chOff x="5819492" y="3528331"/>
            <a:chExt cx="3055495" cy="2782892"/>
          </a:xfrm>
        </p:grpSpPr>
        <p:grpSp>
          <p:nvGrpSpPr>
            <p:cNvPr id="4" name="Group 3">
              <a:extLst>
                <a:ext uri="{FF2B5EF4-FFF2-40B4-BE49-F238E27FC236}">
                  <a16:creationId xmlns:a16="http://schemas.microsoft.com/office/drawing/2014/main" id="{2B166081-B611-49A7-8BA4-435401ACD099}"/>
                </a:ext>
              </a:extLst>
            </p:cNvPr>
            <p:cNvGrpSpPr/>
            <p:nvPr/>
          </p:nvGrpSpPr>
          <p:grpSpPr>
            <a:xfrm>
              <a:off x="5889377" y="3648881"/>
              <a:ext cx="2985610" cy="2662342"/>
              <a:chOff x="5889377" y="3648881"/>
              <a:chExt cx="2985610" cy="2662342"/>
            </a:xfrm>
          </p:grpSpPr>
          <p:pic>
            <p:nvPicPr>
              <p:cNvPr id="5" name="Picture 4">
                <a:extLst>
                  <a:ext uri="{FF2B5EF4-FFF2-40B4-BE49-F238E27FC236}">
                    <a16:creationId xmlns:a16="http://schemas.microsoft.com/office/drawing/2014/main" id="{E0EE38D3-8CF1-4EB3-B611-7F352311F7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1035" y="3648881"/>
                <a:ext cx="2731221" cy="2068020"/>
              </a:xfrm>
              <a:prstGeom prst="rect">
                <a:avLst/>
              </a:prstGeom>
              <a:ln w="6350">
                <a:solidFill>
                  <a:schemeClr val="tx1"/>
                </a:solidFill>
              </a:ln>
            </p:spPr>
          </p:pic>
          <p:sp>
            <p:nvSpPr>
              <p:cNvPr id="7" name="TextBox 6">
                <a:extLst>
                  <a:ext uri="{FF2B5EF4-FFF2-40B4-BE49-F238E27FC236}">
                    <a16:creationId xmlns:a16="http://schemas.microsoft.com/office/drawing/2014/main" id="{ED545DD2-8686-4D9C-B516-29BE34FBEDC1}"/>
                  </a:ext>
                </a:extLst>
              </p:cNvPr>
              <p:cNvSpPr txBox="1"/>
              <p:nvPr/>
            </p:nvSpPr>
            <p:spPr>
              <a:xfrm>
                <a:off x="5889377" y="5757225"/>
                <a:ext cx="2985610" cy="553998"/>
              </a:xfrm>
              <a:prstGeom prst="rect">
                <a:avLst/>
              </a:prstGeom>
              <a:noFill/>
            </p:spPr>
            <p:txBody>
              <a:bodyPr wrap="square" rtlCol="0">
                <a:spAutoFit/>
              </a:bodyPr>
              <a:lstStyle/>
              <a:p>
                <a:r>
                  <a:rPr lang="en-US" sz="1000"/>
                  <a:t>3M FT-10 Qualitative Fit Testing Kits, </a:t>
                </a:r>
                <a:r>
                  <a:rPr lang="en-US" sz="1000">
                    <a:hlinkClick r:id="rId3"/>
                  </a:rPr>
                  <a:t>https://www.youtube.com/watch?v=PthSES4O9d8</a:t>
                </a:r>
                <a:r>
                  <a:rPr lang="en-US" sz="1000"/>
                  <a:t>, accessed 6/14/2021</a:t>
                </a:r>
              </a:p>
            </p:txBody>
          </p:sp>
        </p:grpSp>
        <p:sp>
          <p:nvSpPr>
            <p:cNvPr id="8" name="Rectangle 7">
              <a:extLst>
                <a:ext uri="{FF2B5EF4-FFF2-40B4-BE49-F238E27FC236}">
                  <a16:creationId xmlns:a16="http://schemas.microsoft.com/office/drawing/2014/main" id="{9A50C27D-5179-4078-B853-9B197E694324}"/>
                </a:ext>
              </a:extLst>
            </p:cNvPr>
            <p:cNvSpPr/>
            <p:nvPr/>
          </p:nvSpPr>
          <p:spPr>
            <a:xfrm>
              <a:off x="5819492" y="3528331"/>
              <a:ext cx="3055495" cy="2782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2">
            <a:extLst>
              <a:ext uri="{FF2B5EF4-FFF2-40B4-BE49-F238E27FC236}">
                <a16:creationId xmlns:a16="http://schemas.microsoft.com/office/drawing/2014/main" id="{ED9B1FBC-C713-4932-9386-AA1A7728410C}"/>
              </a:ext>
            </a:extLst>
          </p:cNvPr>
          <p:cNvSpPr txBox="1">
            <a:spLocks/>
          </p:cNvSpPr>
          <p:nvPr/>
        </p:nvSpPr>
        <p:spPr>
          <a:xfrm>
            <a:off x="703920" y="1414812"/>
            <a:ext cx="5109009" cy="727001"/>
          </a:xfrm>
          <a:prstGeom prst="rect">
            <a:avLst/>
          </a:prstGeom>
        </p:spPr>
        <p:txBody>
          <a:bodyPr vert="horz" lIns="91440" tIns="45720" rIns="91440" bIns="45720" rtlCol="0" anchor="t">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800" dirty="0">
                <a:cs typeface="Calibri"/>
              </a:rPr>
              <a:t>The purpose of the sensitivity test is to see if you can taste the solution.</a:t>
            </a:r>
            <a:endParaRPr lang="en-US" sz="2000" dirty="0">
              <a:cs typeface="Calibri"/>
            </a:endParaRPr>
          </a:p>
          <a:p>
            <a:endParaRPr lang="en-US" dirty="0"/>
          </a:p>
        </p:txBody>
      </p:sp>
    </p:spTree>
    <p:extLst>
      <p:ext uri="{BB962C8B-B14F-4D97-AF65-F5344CB8AC3E}">
        <p14:creationId xmlns:p14="http://schemas.microsoft.com/office/powerpoint/2010/main" val="399165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4FCC15-6598-43A5-A2AB-58D55BF14735}"/>
              </a:ext>
            </a:extLst>
          </p:cNvPr>
          <p:cNvSpPr>
            <a:spLocks noGrp="1"/>
          </p:cNvSpPr>
          <p:nvPr>
            <p:ph type="body" sz="quarter" idx="22"/>
          </p:nvPr>
        </p:nvSpPr>
        <p:spPr>
          <a:xfrm>
            <a:off x="808278" y="1606082"/>
            <a:ext cx="7553207" cy="1619365"/>
          </a:xfrm>
        </p:spPr>
        <p:txBody>
          <a:bodyPr vert="horz" lIns="91440" tIns="45720" rIns="91440" bIns="45720" rtlCol="0" anchor="t">
            <a:normAutofit/>
          </a:bodyPr>
          <a:lstStyle/>
          <a:p>
            <a:pPr>
              <a:lnSpc>
                <a:spcPct val="100000"/>
              </a:lnSpc>
            </a:pPr>
            <a:r>
              <a:rPr lang="en-US" dirty="0">
                <a:latin typeface="Calibri" panose="020F0502020204030204" pitchFamily="34" charset="0"/>
                <a:ea typeface="+mn-lt"/>
                <a:cs typeface="Calibri" panose="020F0502020204030204" pitchFamily="34" charset="0"/>
              </a:rPr>
              <a:t>The fit test uses a solution to help detect leaks in the seal of the N95 respirator during the fit test</a:t>
            </a:r>
          </a:p>
          <a:p>
            <a:pPr>
              <a:lnSpc>
                <a:spcPct val="100000"/>
              </a:lnSpc>
            </a:pPr>
            <a:r>
              <a:rPr lang="en-US" dirty="0">
                <a:latin typeface="Calibri" panose="020F0502020204030204" pitchFamily="34" charset="0"/>
                <a:ea typeface="+mn-lt"/>
                <a:cs typeface="Calibri" panose="020F0502020204030204" pitchFamily="34" charset="0"/>
              </a:rPr>
              <a:t>With your N95 on, the tester sprays the fit test solution into the hood that covers your head. </a:t>
            </a:r>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5CE4F87E-672E-4FC8-8E63-892C0D286DC7}"/>
              </a:ext>
            </a:extLst>
          </p:cNvPr>
          <p:cNvSpPr>
            <a:spLocks noGrp="1"/>
          </p:cNvSpPr>
          <p:nvPr>
            <p:ph type="title"/>
          </p:nvPr>
        </p:nvSpPr>
        <p:spPr/>
        <p:txBody>
          <a:bodyPr>
            <a:normAutofit fontScale="90000"/>
          </a:bodyPr>
          <a:lstStyle/>
          <a:p>
            <a:r>
              <a:rPr lang="en-US" sz="3600">
                <a:cs typeface="Calibri Light"/>
              </a:rPr>
              <a:t>Fit Testing</a:t>
            </a:r>
            <a:endParaRPr lang="en-US" sz="3600"/>
          </a:p>
        </p:txBody>
      </p:sp>
      <p:sp>
        <p:nvSpPr>
          <p:cNvPr id="8" name="Content Placeholder 2">
            <a:extLst>
              <a:ext uri="{FF2B5EF4-FFF2-40B4-BE49-F238E27FC236}">
                <a16:creationId xmlns:a16="http://schemas.microsoft.com/office/drawing/2014/main" id="{C139F80C-4C00-4857-8E2B-24A118C150F6}"/>
              </a:ext>
            </a:extLst>
          </p:cNvPr>
          <p:cNvSpPr txBox="1">
            <a:spLocks/>
          </p:cNvSpPr>
          <p:nvPr/>
        </p:nvSpPr>
        <p:spPr>
          <a:xfrm>
            <a:off x="628650" y="2961567"/>
            <a:ext cx="4071259" cy="2981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cs typeface="Calibri"/>
            </a:endParaRPr>
          </a:p>
        </p:txBody>
      </p:sp>
      <p:grpSp>
        <p:nvGrpSpPr>
          <p:cNvPr id="9" name="Group 8">
            <a:extLst>
              <a:ext uri="{FF2B5EF4-FFF2-40B4-BE49-F238E27FC236}">
                <a16:creationId xmlns:a16="http://schemas.microsoft.com/office/drawing/2014/main" id="{06E3B256-1FC8-4B27-8FDE-42EA18A6EDFE}"/>
              </a:ext>
            </a:extLst>
          </p:cNvPr>
          <p:cNvGrpSpPr/>
          <p:nvPr/>
        </p:nvGrpSpPr>
        <p:grpSpPr>
          <a:xfrm>
            <a:off x="5181614" y="3101099"/>
            <a:ext cx="3508910" cy="3617895"/>
            <a:chOff x="5531370" y="3237875"/>
            <a:chExt cx="3182586" cy="2736358"/>
          </a:xfrm>
        </p:grpSpPr>
        <p:grpSp>
          <p:nvGrpSpPr>
            <p:cNvPr id="4" name="Group 3">
              <a:extLst>
                <a:ext uri="{FF2B5EF4-FFF2-40B4-BE49-F238E27FC236}">
                  <a16:creationId xmlns:a16="http://schemas.microsoft.com/office/drawing/2014/main" id="{C9E14C75-45F3-4ABA-AEA4-39A9866C18E2}"/>
                </a:ext>
              </a:extLst>
            </p:cNvPr>
            <p:cNvGrpSpPr/>
            <p:nvPr/>
          </p:nvGrpSpPr>
          <p:grpSpPr>
            <a:xfrm>
              <a:off x="5653870" y="3429000"/>
              <a:ext cx="2995235" cy="2545233"/>
              <a:chOff x="5891007" y="4544810"/>
              <a:chExt cx="2995235" cy="2545233"/>
            </a:xfrm>
          </p:grpSpPr>
          <p:pic>
            <p:nvPicPr>
              <p:cNvPr id="5" name="Picture 4">
                <a:extLst>
                  <a:ext uri="{FF2B5EF4-FFF2-40B4-BE49-F238E27FC236}">
                    <a16:creationId xmlns:a16="http://schemas.microsoft.com/office/drawing/2014/main" id="{3D6B6361-30D1-4E9D-896F-484533A74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91007" y="4544810"/>
                <a:ext cx="2861480" cy="1714236"/>
              </a:xfrm>
              <a:prstGeom prst="rect">
                <a:avLst/>
              </a:prstGeom>
              <a:ln w="6350">
                <a:solidFill>
                  <a:schemeClr val="tx1"/>
                </a:solidFill>
              </a:ln>
            </p:spPr>
          </p:pic>
          <p:sp>
            <p:nvSpPr>
              <p:cNvPr id="7" name="TextBox 6">
                <a:extLst>
                  <a:ext uri="{FF2B5EF4-FFF2-40B4-BE49-F238E27FC236}">
                    <a16:creationId xmlns:a16="http://schemas.microsoft.com/office/drawing/2014/main" id="{D1E92DCE-4782-4169-B068-EFF4DF88C540}"/>
                  </a:ext>
                </a:extLst>
              </p:cNvPr>
              <p:cNvSpPr txBox="1"/>
              <p:nvPr/>
            </p:nvSpPr>
            <p:spPr>
              <a:xfrm>
                <a:off x="5891007" y="6259046"/>
                <a:ext cx="2995235" cy="830997"/>
              </a:xfrm>
              <a:prstGeom prst="rect">
                <a:avLst/>
              </a:prstGeom>
              <a:noFill/>
            </p:spPr>
            <p:txBody>
              <a:bodyPr wrap="square" rtlCol="0">
                <a:spAutoFit/>
              </a:bodyPr>
              <a:lstStyle/>
              <a:p>
                <a:r>
                  <a:rPr lang="en-US" sz="1000">
                    <a:hlinkClick r:id="rId4"/>
                  </a:rPr>
                  <a:t>https://www.vdh.virginia.gov/emergency-preparedness/n95-respiratory-fit-testing-train-the-trainer/</a:t>
                </a:r>
                <a:r>
                  <a:rPr lang="en-US" sz="1000"/>
                  <a:t> accessed 4/12/2021</a:t>
                </a:r>
              </a:p>
              <a:p>
                <a:endParaRPr lang="en-US"/>
              </a:p>
            </p:txBody>
          </p:sp>
        </p:grpSp>
        <p:sp>
          <p:nvSpPr>
            <p:cNvPr id="6" name="Rectangle 5">
              <a:extLst>
                <a:ext uri="{FF2B5EF4-FFF2-40B4-BE49-F238E27FC236}">
                  <a16:creationId xmlns:a16="http://schemas.microsoft.com/office/drawing/2014/main" id="{DCE54D04-D8F1-4B7A-8D71-48E7D92528D7}"/>
                </a:ext>
              </a:extLst>
            </p:cNvPr>
            <p:cNvSpPr/>
            <p:nvPr/>
          </p:nvSpPr>
          <p:spPr>
            <a:xfrm>
              <a:off x="5531370" y="3237875"/>
              <a:ext cx="3182586" cy="2533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2">
            <a:extLst>
              <a:ext uri="{FF2B5EF4-FFF2-40B4-BE49-F238E27FC236}">
                <a16:creationId xmlns:a16="http://schemas.microsoft.com/office/drawing/2014/main" id="{A2862481-7AB5-4E00-E8B7-724154A08399}"/>
              </a:ext>
            </a:extLst>
          </p:cNvPr>
          <p:cNvSpPr txBox="1">
            <a:spLocks/>
          </p:cNvSpPr>
          <p:nvPr/>
        </p:nvSpPr>
        <p:spPr>
          <a:xfrm>
            <a:off x="808278" y="3221896"/>
            <a:ext cx="4245234" cy="2718072"/>
          </a:xfrm>
          <a:prstGeom prst="rect">
            <a:avLst/>
          </a:prstGeom>
        </p:spPr>
        <p:txBody>
          <a:bodyPr vert="horz" lIns="91440" tIns="45720" rIns="91440" bIns="45720" rtlCol="0" anchor="t">
            <a:normAutofit/>
          </a:bodyPr>
          <a:lstStyle>
            <a:lvl1pPr marL="285750" indent="-285750" algn="l" defTabSz="914400" rtl="0" eaLnBrk="1" latinLnBrk="0" hangingPunct="1">
              <a:lnSpc>
                <a:spcPct val="90000"/>
              </a:lnSpc>
              <a:spcBef>
                <a:spcPts val="1000"/>
              </a:spcBef>
              <a:buClr>
                <a:schemeClr val="accent1"/>
              </a:buClr>
              <a:buFont typeface="Wingdings" panose="05000000000000000000" pitchFamily="2" charset="2"/>
              <a:buChar char="£"/>
              <a:defRPr sz="2200" kern="1200" baseline="0">
                <a:solidFill>
                  <a:schemeClr val="tx1"/>
                </a:solidFill>
                <a:latin typeface="+mn-lt"/>
                <a:ea typeface="+mn-ea"/>
                <a:cs typeface="+mn-cs"/>
              </a:defRPr>
            </a:lvl1pPr>
            <a:lvl2pPr marL="519113" indent="-238125" algn="l" defTabSz="914400" rtl="0" eaLnBrk="1" latinLnBrk="0" hangingPunct="1">
              <a:lnSpc>
                <a:spcPct val="90000"/>
              </a:lnSpc>
              <a:spcBef>
                <a:spcPts val="500"/>
              </a:spcBef>
              <a:buClr>
                <a:schemeClr val="accent1"/>
              </a:buClr>
              <a:buFont typeface="Courier New" panose="02070309020205020404" pitchFamily="49" charset="0"/>
              <a:buChar char="o"/>
              <a:defRPr sz="2200" kern="1200">
                <a:solidFill>
                  <a:schemeClr val="tx1"/>
                </a:solidFill>
                <a:latin typeface="+mn-lt"/>
                <a:ea typeface="+mn-ea"/>
                <a:cs typeface="+mn-cs"/>
              </a:defRPr>
            </a:lvl2pPr>
            <a:lvl3pPr marL="747713" indent="-228600" algn="l" defTabSz="914400" rtl="0" eaLnBrk="1" latinLnBrk="0" hangingPunct="1">
              <a:lnSpc>
                <a:spcPct val="90000"/>
              </a:lnSpc>
              <a:spcBef>
                <a:spcPts val="500"/>
              </a:spcBef>
              <a:buClr>
                <a:schemeClr val="accent1"/>
              </a:buClr>
              <a:buFont typeface="Century Gothic" panose="020B0502020202020204" pitchFamily="34" charset="0"/>
              <a:buChar char="■"/>
              <a:defRPr sz="2000" kern="1200">
                <a:solidFill>
                  <a:schemeClr val="tx1"/>
                </a:solidFill>
                <a:latin typeface="+mn-lt"/>
                <a:ea typeface="+mn-ea"/>
                <a:cs typeface="+mn-cs"/>
              </a:defRPr>
            </a:lvl3pPr>
            <a:lvl4pPr marL="919163" indent="-171450" algn="l" defTabSz="914400" rtl="0" eaLnBrk="1" latinLnBrk="0" hangingPunct="1">
              <a:lnSpc>
                <a:spcPct val="90000"/>
              </a:lnSpc>
              <a:spcBef>
                <a:spcPts val="500"/>
              </a:spcBef>
              <a:buClr>
                <a:schemeClr val="accent1"/>
              </a:buClr>
              <a:buFont typeface="Century Gothic" panose="020B0502020202020204" pitchFamily="34" charset="0"/>
              <a:buChar char="♦"/>
              <a:defRPr sz="1800" kern="1200">
                <a:solidFill>
                  <a:schemeClr val="tx1"/>
                </a:solidFill>
                <a:latin typeface="+mn-lt"/>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latin typeface="Calibri" panose="020F0502020204030204" pitchFamily="34" charset="0"/>
                <a:ea typeface="+mn-lt"/>
                <a:cs typeface="Calibri" panose="020F0502020204030204" pitchFamily="34" charset="0"/>
              </a:rPr>
              <a:t>You will be asked to breathe with your mouth slightly open. </a:t>
            </a:r>
          </a:p>
          <a:p>
            <a:pPr>
              <a:lnSpc>
                <a:spcPct val="100000"/>
              </a:lnSpc>
            </a:pPr>
            <a:r>
              <a:rPr lang="en-US" dirty="0">
                <a:latin typeface="Calibri" panose="020F0502020204030204" pitchFamily="34" charset="0"/>
                <a:ea typeface="+mn-lt"/>
                <a:cs typeface="Calibri" panose="020F0502020204030204" pitchFamily="34" charset="0"/>
              </a:rPr>
              <a:t>If you taste the solution during the fit test, tell the fit tester and they will remove the hood. </a:t>
            </a:r>
          </a:p>
          <a:p>
            <a:pPr>
              <a:lnSpc>
                <a:spcPct val="100000"/>
              </a:lnSpc>
            </a:pPr>
            <a:r>
              <a:rPr lang="en-US" dirty="0">
                <a:latin typeface="Calibri" panose="020F0502020204030204" pitchFamily="34" charset="0"/>
                <a:ea typeface="+mn-lt"/>
                <a:cs typeface="Calibri" panose="020F0502020204030204" pitchFamily="34" charset="0"/>
              </a:rPr>
              <a:t>Note: The solution will be on your hair and face. </a:t>
            </a:r>
          </a:p>
          <a:p>
            <a:pPr marL="0" indent="0">
              <a:buFont typeface="Wingdings" panose="05000000000000000000" pitchFamily="2" charset="2"/>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3289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73366-19BF-4D63-BA1C-CE1C681A8A63}"/>
              </a:ext>
            </a:extLst>
          </p:cNvPr>
          <p:cNvSpPr>
            <a:spLocks noGrp="1"/>
          </p:cNvSpPr>
          <p:nvPr>
            <p:ph type="body" sz="quarter" idx="22"/>
          </p:nvPr>
        </p:nvSpPr>
        <p:spPr/>
        <p:txBody>
          <a:bodyPr vert="horz" lIns="91440" tIns="45720" rIns="91440" bIns="45720" rtlCol="0" anchor="t">
            <a:normAutofit/>
          </a:bodyPr>
          <a:lstStyle/>
          <a:p>
            <a:r>
              <a:rPr lang="en-US" sz="2400" dirty="0">
                <a:latin typeface="Calibri" panose="020F0502020204030204" pitchFamily="34" charset="0"/>
                <a:cs typeface="Calibri" panose="020F0502020204030204" pitchFamily="34" charset="0"/>
              </a:rPr>
              <a:t>Put on (don) the N95 and do your seal check</a:t>
            </a:r>
          </a:p>
          <a:p>
            <a:pPr marL="518795" lvl="1"/>
            <a:r>
              <a:rPr lang="en-US" dirty="0">
                <a:latin typeface="Calibri" panose="020F0502020204030204" pitchFamily="34" charset="0"/>
                <a:cs typeface="Calibri" panose="020F0502020204030204" pitchFamily="34" charset="0"/>
              </a:rPr>
              <a:t>This is a good time to be sure you are doing it correctly. Have the fit tester double check your process.</a:t>
            </a:r>
          </a:p>
          <a:p>
            <a:pPr marL="518795" lvl="1">
              <a:lnSpc>
                <a:spcPct val="110000"/>
              </a:lnSpc>
            </a:pPr>
            <a:endParaRPr lang="en-US" sz="20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Wear the N95 for a minimum of five minutes before fit testing starts. </a:t>
            </a:r>
          </a:p>
          <a:p>
            <a:pPr lvl="1"/>
            <a:r>
              <a:rPr lang="en-US" dirty="0">
                <a:latin typeface="Calibri" panose="020F0502020204030204" pitchFamily="34" charset="0"/>
                <a:cs typeface="Calibri" panose="020F0502020204030204" pitchFamily="34" charset="0"/>
              </a:rPr>
              <a:t>This is to be sure the N95 is comfortable, and that you can tolerate the respirator on your face. </a:t>
            </a:r>
          </a:p>
        </p:txBody>
      </p:sp>
      <p:sp>
        <p:nvSpPr>
          <p:cNvPr id="2" name="Title 1">
            <a:extLst>
              <a:ext uri="{FF2B5EF4-FFF2-40B4-BE49-F238E27FC236}">
                <a16:creationId xmlns:a16="http://schemas.microsoft.com/office/drawing/2014/main" id="{7D899DE2-2F48-4223-B346-C5262BE5ABC5}"/>
              </a:ext>
            </a:extLst>
          </p:cNvPr>
          <p:cNvSpPr>
            <a:spLocks noGrp="1"/>
          </p:cNvSpPr>
          <p:nvPr>
            <p:ph type="title"/>
          </p:nvPr>
        </p:nvSpPr>
        <p:spPr/>
        <p:txBody>
          <a:bodyPr>
            <a:normAutofit fontScale="90000"/>
          </a:bodyPr>
          <a:lstStyle/>
          <a:p>
            <a:r>
              <a:rPr lang="en-US" sz="3600" dirty="0"/>
              <a:t>Donning</a:t>
            </a:r>
          </a:p>
        </p:txBody>
      </p:sp>
      <p:sp>
        <p:nvSpPr>
          <p:cNvPr id="4" name="TextBox 3">
            <a:extLst>
              <a:ext uri="{FF2B5EF4-FFF2-40B4-BE49-F238E27FC236}">
                <a16:creationId xmlns:a16="http://schemas.microsoft.com/office/drawing/2014/main" id="{229BACCD-61A7-4ED2-9DA0-BD35EDDDCEEE}"/>
              </a:ext>
            </a:extLst>
          </p:cNvPr>
          <p:cNvSpPr txBox="1"/>
          <p:nvPr/>
        </p:nvSpPr>
        <p:spPr>
          <a:xfrm>
            <a:off x="1013552" y="4861787"/>
            <a:ext cx="7017744" cy="1369606"/>
          </a:xfrm>
          <a:prstGeom prst="rect">
            <a:avLst/>
          </a:prstGeom>
          <a:solidFill>
            <a:srgbClr val="FFC000"/>
          </a:solidFill>
          <a:ln>
            <a:solidFill>
              <a:schemeClr val="tx1"/>
            </a:solidFill>
          </a:ln>
        </p:spPr>
        <p:txBody>
          <a:bodyPr wrap="square" tIns="182880" rtlCol="0">
            <a:spAutoFit/>
          </a:bodyPr>
          <a:lstStyle/>
          <a:p>
            <a:pPr algn="ctr"/>
            <a:r>
              <a:rPr lang="en-US" sz="2800" b="1" dirty="0"/>
              <a:t>If at any time during the fit test you taste the solution, let the tester know </a:t>
            </a:r>
            <a:r>
              <a:rPr lang="en-US" sz="2800" b="1" u="sng" dirty="0"/>
              <a:t>immediately</a:t>
            </a:r>
            <a:r>
              <a:rPr lang="en-US" sz="2800" b="1" dirty="0"/>
              <a:t>!</a:t>
            </a:r>
            <a:endParaRPr lang="en-US" sz="2800" b="1" dirty="0">
              <a:cs typeface="Calibri"/>
            </a:endParaRPr>
          </a:p>
          <a:p>
            <a:endParaRPr lang="en-US" dirty="0"/>
          </a:p>
        </p:txBody>
      </p:sp>
    </p:spTree>
    <p:extLst>
      <p:ext uri="{BB962C8B-B14F-4D97-AF65-F5344CB8AC3E}">
        <p14:creationId xmlns:p14="http://schemas.microsoft.com/office/powerpoint/2010/main" val="1459981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73366-19BF-4D63-BA1C-CE1C681A8A63}"/>
              </a:ext>
            </a:extLst>
          </p:cNvPr>
          <p:cNvSpPr>
            <a:spLocks noGrp="1"/>
          </p:cNvSpPr>
          <p:nvPr>
            <p:ph type="body" sz="quarter" idx="22"/>
          </p:nvPr>
        </p:nvSpPr>
        <p:spPr>
          <a:xfrm>
            <a:off x="694063" y="1407778"/>
            <a:ext cx="8108414" cy="5217839"/>
          </a:xfrm>
        </p:spPr>
        <p:txBody>
          <a:bodyPr vert="horz" wrap="square" lIns="91440" tIns="45720" rIns="91440" bIns="45720" rtlCol="0" anchor="t">
            <a:spAutoFit/>
          </a:bodyPr>
          <a:lstStyle/>
          <a:p>
            <a:pPr marL="0" indent="0">
              <a:lnSpc>
                <a:spcPct val="100000"/>
              </a:lnSpc>
              <a:buNone/>
            </a:pPr>
            <a:r>
              <a:rPr lang="en-US" sz="1800" dirty="0">
                <a:latin typeface="Calibri" panose="020F0502020204030204" pitchFamily="34" charset="0"/>
                <a:cs typeface="Calibri" panose="020F0502020204030204" pitchFamily="34" charset="0"/>
              </a:rPr>
              <a:t>The purpose of the test is to see if the N95 seal on your face can be maintained while you perform movements you would normally make at work. Each exercise must be completed while standing and be repeated at a comfortable pace for 1 minute. </a:t>
            </a:r>
          </a:p>
          <a:p>
            <a:pPr marL="342900" indent="-342900">
              <a:buFont typeface="+mj-lt"/>
              <a:buAutoNum type="arabicPeriod"/>
            </a:pPr>
            <a:r>
              <a:rPr lang="en-US" sz="1600" b="1" dirty="0">
                <a:latin typeface="Calibri" panose="020F0502020204030204" pitchFamily="34" charset="0"/>
                <a:cs typeface="Calibri" panose="020F0502020204030204" pitchFamily="34" charset="0"/>
              </a:rPr>
              <a:t>Normal breathing </a:t>
            </a:r>
            <a:r>
              <a:rPr lang="en-US" sz="1600" dirty="0">
                <a:latin typeface="Calibri" panose="020F0502020204030204" pitchFamily="34" charset="0"/>
                <a:cs typeface="Calibri" panose="020F0502020204030204" pitchFamily="34" charset="0"/>
              </a:rPr>
              <a:t>– This is to see if your seal is adequate</a:t>
            </a:r>
          </a:p>
          <a:p>
            <a:pPr marL="342900" indent="-342900">
              <a:buFont typeface="+mj-lt"/>
              <a:buAutoNum type="arabicPeriod"/>
            </a:pPr>
            <a:r>
              <a:rPr lang="en-US" sz="1600" b="1" dirty="0">
                <a:latin typeface="Calibri" panose="020F0502020204030204" pitchFamily="34" charset="0"/>
                <a:cs typeface="Calibri" panose="020F0502020204030204" pitchFamily="34" charset="0"/>
              </a:rPr>
              <a:t>Deep breathing </a:t>
            </a:r>
            <a:r>
              <a:rPr lang="en-US" sz="1600" dirty="0">
                <a:latin typeface="Calibri" panose="020F0502020204030204" pitchFamily="34" charset="0"/>
                <a:cs typeface="Calibri" panose="020F0502020204030204" pitchFamily="34" charset="0"/>
              </a:rPr>
              <a:t>– Taking deep breaths will again test the seal</a:t>
            </a:r>
          </a:p>
          <a:p>
            <a:pPr marL="342900" indent="-342900">
              <a:buFont typeface="+mj-lt"/>
              <a:buAutoNum type="arabicPeriod"/>
            </a:pPr>
            <a:r>
              <a:rPr lang="en-US" sz="1600" b="1" dirty="0">
                <a:latin typeface="Calibri" panose="020F0502020204030204" pitchFamily="34" charset="0"/>
                <a:cs typeface="Calibri" panose="020F0502020204030204" pitchFamily="34" charset="0"/>
              </a:rPr>
              <a:t>Turn head side to side </a:t>
            </a:r>
            <a:r>
              <a:rPr lang="en-US" sz="1600" dirty="0">
                <a:latin typeface="Calibri" panose="020F0502020204030204" pitchFamily="34" charset="0"/>
                <a:cs typeface="Calibri" panose="020F0502020204030204" pitchFamily="34" charset="0"/>
              </a:rPr>
              <a:t>– Slowly turn your head (chin toward shoulder), pause, and take a breath. Then, turn to the other side, pause, breathe. </a:t>
            </a:r>
            <a:endParaRPr lang="en-US" sz="1600" strike="sngStrike" dirty="0">
              <a:latin typeface="Calibri" panose="020F0502020204030204" pitchFamily="34" charset="0"/>
              <a:cs typeface="Calibri" panose="020F0502020204030204" pitchFamily="34" charset="0"/>
            </a:endParaRPr>
          </a:p>
          <a:p>
            <a:pPr marL="342900" indent="-342900">
              <a:buAutoNum type="arabicPeriod"/>
            </a:pPr>
            <a:r>
              <a:rPr lang="en-US" sz="1600" b="1" dirty="0">
                <a:latin typeface="Calibri" panose="020F0502020204030204" pitchFamily="34" charset="0"/>
                <a:cs typeface="Calibri" panose="020F0502020204030204" pitchFamily="34" charset="0"/>
              </a:rPr>
              <a:t>Head up and down </a:t>
            </a:r>
            <a:r>
              <a:rPr lang="en-US" sz="1600" dirty="0">
                <a:latin typeface="Calibri" panose="020F0502020204030204" pitchFamily="34" charset="0"/>
                <a:cs typeface="Calibri" panose="020F0502020204030204" pitchFamily="34" charset="0"/>
              </a:rPr>
              <a:t>– Tip your head up toward the ceiling then down toward your feet. Take a couple normal breaths each time you move your head.</a:t>
            </a:r>
          </a:p>
          <a:p>
            <a:pPr marL="342900" indent="-342900">
              <a:buFont typeface="+mj-lt"/>
              <a:buAutoNum type="arabicPeriod"/>
            </a:pPr>
            <a:r>
              <a:rPr lang="en-US" sz="1600" b="1" dirty="0">
                <a:latin typeface="Calibri" panose="020F0502020204030204" pitchFamily="34" charset="0"/>
                <a:ea typeface="+mn-lt"/>
                <a:cs typeface="Calibri" panose="020F0502020204030204" pitchFamily="34" charset="0"/>
              </a:rPr>
              <a:t>Talk out loud</a:t>
            </a:r>
            <a:r>
              <a:rPr lang="en-US" sz="1600" dirty="0">
                <a:latin typeface="Calibri" panose="020F0502020204030204" pitchFamily="34" charset="0"/>
                <a:ea typeface="+mn-lt"/>
                <a:cs typeface="Calibri" panose="020F0502020204030204" pitchFamily="34" charset="0"/>
              </a:rPr>
              <a:t> – Some testers may ask you to read out loud (e.g., Rainbow Passage), others may have you count out loud from 1 to 100 backward. Speak as if you are talking with the resident/client that is hard of hearing.</a:t>
            </a:r>
          </a:p>
          <a:p>
            <a:pPr marL="342900" indent="-342900">
              <a:buFont typeface="+mj-lt"/>
              <a:buAutoNum type="arabicPeriod"/>
            </a:pPr>
            <a:r>
              <a:rPr lang="en-US" sz="1600" b="1" dirty="0">
                <a:latin typeface="Calibri" panose="020F0502020204030204" pitchFamily="34" charset="0"/>
                <a:cs typeface="Calibri" panose="020F0502020204030204" pitchFamily="34" charset="0"/>
              </a:rPr>
              <a:t>Bend over and stand up/Jog in place </a:t>
            </a:r>
            <a:r>
              <a:rPr lang="en-US" sz="1600" dirty="0">
                <a:latin typeface="Calibri" panose="020F0502020204030204" pitchFamily="34" charset="0"/>
                <a:cs typeface="Calibri" panose="020F0502020204030204" pitchFamily="34" charset="0"/>
              </a:rPr>
              <a:t>– Bend forward as if you are picking up something from the floor, and then stand up.  </a:t>
            </a:r>
          </a:p>
          <a:p>
            <a:pPr marL="690245" lvl="1" indent="-342900"/>
            <a:r>
              <a:rPr lang="en-US" sz="1400" dirty="0">
                <a:latin typeface="Calibri" panose="020F0502020204030204" pitchFamily="34" charset="0"/>
                <a:cs typeface="Calibri" panose="020F0502020204030204" pitchFamily="34" charset="0"/>
              </a:rPr>
              <a:t>Do not let the hood fall off your head!</a:t>
            </a:r>
          </a:p>
          <a:p>
            <a:pPr marL="690245" lvl="1" indent="-342900"/>
            <a:r>
              <a:rPr lang="en-US" sz="1400" dirty="0">
                <a:latin typeface="Calibri" panose="020F0502020204030204" pitchFamily="34" charset="0"/>
                <a:cs typeface="Calibri" panose="020F0502020204030204" pitchFamily="34" charset="0"/>
              </a:rPr>
              <a:t>If you are not able to bend over, you can jog in place</a:t>
            </a:r>
          </a:p>
          <a:p>
            <a:pPr marL="342900" indent="-342900">
              <a:buFont typeface="+mj-lt"/>
              <a:buAutoNum type="arabicPeriod"/>
            </a:pPr>
            <a:r>
              <a:rPr lang="en-US" sz="1600" b="1" dirty="0">
                <a:latin typeface="Calibri" panose="020F0502020204030204" pitchFamily="34" charset="0"/>
                <a:cs typeface="Calibri" panose="020F0502020204030204" pitchFamily="34" charset="0"/>
              </a:rPr>
              <a:t>Normal breathing </a:t>
            </a:r>
            <a:r>
              <a:rPr lang="en-US" sz="1600" dirty="0">
                <a:latin typeface="Calibri" panose="020F0502020204030204" pitchFamily="34" charset="0"/>
                <a:cs typeface="Calibri" panose="020F0502020204030204" pitchFamily="34" charset="0"/>
              </a:rPr>
              <a:t>– This is to test if any of the activities have caused your respirator to shift and break the seal.</a:t>
            </a:r>
          </a:p>
        </p:txBody>
      </p:sp>
      <p:sp>
        <p:nvSpPr>
          <p:cNvPr id="2" name="Title 1">
            <a:extLst>
              <a:ext uri="{FF2B5EF4-FFF2-40B4-BE49-F238E27FC236}">
                <a16:creationId xmlns:a16="http://schemas.microsoft.com/office/drawing/2014/main" id="{7D899DE2-2F48-4223-B346-C5262BE5ABC5}"/>
              </a:ext>
            </a:extLst>
          </p:cNvPr>
          <p:cNvSpPr>
            <a:spLocks noGrp="1"/>
          </p:cNvSpPr>
          <p:nvPr>
            <p:ph type="title"/>
          </p:nvPr>
        </p:nvSpPr>
        <p:spPr/>
        <p:txBody>
          <a:bodyPr>
            <a:normAutofit fontScale="90000"/>
          </a:bodyPr>
          <a:lstStyle/>
          <a:p>
            <a:r>
              <a:rPr lang="en-US" sz="3600" dirty="0"/>
              <a:t>Fit Test Exercises</a:t>
            </a:r>
          </a:p>
        </p:txBody>
      </p:sp>
    </p:spTree>
    <p:extLst>
      <p:ext uri="{BB962C8B-B14F-4D97-AF65-F5344CB8AC3E}">
        <p14:creationId xmlns:p14="http://schemas.microsoft.com/office/powerpoint/2010/main" val="1897826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573366-19BF-4D63-BA1C-CE1C681A8A63}"/>
              </a:ext>
            </a:extLst>
          </p:cNvPr>
          <p:cNvSpPr>
            <a:spLocks noGrp="1"/>
          </p:cNvSpPr>
          <p:nvPr>
            <p:ph type="body" sz="quarter" idx="22"/>
          </p:nvPr>
        </p:nvSpPr>
        <p:spPr/>
        <p:txBody>
          <a:bodyPr vert="horz" lIns="91440" tIns="45720" rIns="91440" bIns="45720" rtlCol="0" anchor="t">
            <a:normAutofit fontScale="92500" lnSpcReduction="10000"/>
          </a:bodyPr>
          <a:lstStyle/>
          <a:p>
            <a:r>
              <a:rPr lang="en-US" sz="2400" dirty="0">
                <a:latin typeface="Calibri" panose="020F0502020204030204" pitchFamily="34" charset="0"/>
                <a:cs typeface="Calibri" panose="020F0502020204030204" pitchFamily="34" charset="0"/>
              </a:rPr>
              <a:t>Demonstrate the proper way to remove (doff) and dispose of the N95</a:t>
            </a:r>
          </a:p>
          <a:p>
            <a:r>
              <a:rPr lang="en-US" sz="2400" dirty="0">
                <a:latin typeface="Calibri" panose="020F0502020204030204" pitchFamily="34" charset="0"/>
                <a:cs typeface="Calibri" panose="020F0502020204030204" pitchFamily="34" charset="0"/>
              </a:rPr>
              <a:t>If you have done all the activities and did not taste the solution, your respirator passed the fit test! </a:t>
            </a:r>
          </a:p>
          <a:p>
            <a:pPr marL="401955" lvl="1"/>
            <a:r>
              <a:rPr lang="en-US" sz="2200" dirty="0">
                <a:latin typeface="Calibri" panose="020F0502020204030204" pitchFamily="34" charset="0"/>
                <a:cs typeface="Calibri" panose="020F0502020204030204" pitchFamily="34" charset="0"/>
              </a:rPr>
              <a:t>You are now fit tested </a:t>
            </a:r>
            <a:r>
              <a:rPr lang="en-US" sz="2200" b="1" i="1" dirty="0">
                <a:latin typeface="Calibri" panose="020F0502020204030204" pitchFamily="34" charset="0"/>
                <a:cs typeface="Calibri" panose="020F0502020204030204" pitchFamily="34" charset="0"/>
              </a:rPr>
              <a:t>to that make and model of N95 only</a:t>
            </a:r>
          </a:p>
          <a:p>
            <a:pPr marL="404495" lvl="1"/>
            <a:r>
              <a:rPr lang="en-US" sz="2200" dirty="0">
                <a:latin typeface="Calibri" panose="020F0502020204030204" pitchFamily="34" charset="0"/>
                <a:cs typeface="Calibri" panose="020F0502020204030204" pitchFamily="34" charset="0"/>
              </a:rPr>
              <a:t>If your facility no longer has that type of N95, you will need to get fit tested again to the available N95s </a:t>
            </a:r>
          </a:p>
          <a:p>
            <a:pPr marL="175895" lvl="1" indent="0">
              <a:buNone/>
            </a:pPr>
            <a:endParaRPr lang="en-US" dirty="0">
              <a:latin typeface="Calibri" panose="020F0502020204030204" pitchFamily="34" charset="0"/>
              <a:cs typeface="Calibri" panose="020F0502020204030204" pitchFamily="34" charset="0"/>
            </a:endParaRPr>
          </a:p>
          <a:p>
            <a:pPr marL="0" indent="-52705">
              <a:buNone/>
            </a:pPr>
            <a:r>
              <a:rPr lang="en-US" sz="2700" b="1" dirty="0">
                <a:latin typeface="Calibri" panose="020F0502020204030204" pitchFamily="34" charset="0"/>
                <a:cs typeface="Calibri" panose="020F0502020204030204" pitchFamily="34" charset="0"/>
              </a:rPr>
              <a:t>Now that you are fit tested....</a:t>
            </a:r>
          </a:p>
          <a:p>
            <a:r>
              <a:rPr lang="en-US" sz="2400" dirty="0">
                <a:latin typeface="Calibri" panose="020F0502020204030204" pitchFamily="34" charset="0"/>
                <a:cs typeface="Calibri" panose="020F0502020204030204" pitchFamily="34" charset="0"/>
              </a:rPr>
              <a:t>The respirator fit test is </a:t>
            </a:r>
            <a:r>
              <a:rPr lang="en-US" sz="2400" dirty="0">
                <a:solidFill>
                  <a:srgbClr val="000000"/>
                </a:solidFill>
                <a:latin typeface="Calibri" panose="020F0502020204030204" pitchFamily="34" charset="0"/>
                <a:cs typeface="Calibri" panose="020F0502020204030204" pitchFamily="34" charset="0"/>
              </a:rPr>
              <a:t>an annual requirement</a:t>
            </a:r>
          </a:p>
          <a:p>
            <a:r>
              <a:rPr lang="en-US" sz="2400" dirty="0">
                <a:latin typeface="Calibri" panose="020F0502020204030204" pitchFamily="34" charset="0"/>
                <a:cs typeface="Calibri" panose="020F0502020204030204" pitchFamily="34" charset="0"/>
              </a:rPr>
              <a:t>The medical evaluation will need to be repeated as indicated by the Licensed Health Care Professional or when you have a change in health</a:t>
            </a:r>
          </a:p>
          <a:p>
            <a:r>
              <a:rPr lang="en-US" sz="2400" dirty="0">
                <a:latin typeface="Calibri" panose="020F0502020204030204" pitchFamily="34" charset="0"/>
                <a:cs typeface="Calibri" panose="020F0502020204030204" pitchFamily="34" charset="0"/>
              </a:rPr>
              <a:t>The training will need to be completed every 12 months </a:t>
            </a:r>
          </a:p>
        </p:txBody>
      </p:sp>
      <p:sp>
        <p:nvSpPr>
          <p:cNvPr id="2" name="Title 1">
            <a:extLst>
              <a:ext uri="{FF2B5EF4-FFF2-40B4-BE49-F238E27FC236}">
                <a16:creationId xmlns:a16="http://schemas.microsoft.com/office/drawing/2014/main" id="{7D899DE2-2F48-4223-B346-C5262BE5ABC5}"/>
              </a:ext>
            </a:extLst>
          </p:cNvPr>
          <p:cNvSpPr>
            <a:spLocks noGrp="1"/>
          </p:cNvSpPr>
          <p:nvPr>
            <p:ph type="title"/>
          </p:nvPr>
        </p:nvSpPr>
        <p:spPr/>
        <p:txBody>
          <a:bodyPr>
            <a:noAutofit/>
          </a:bodyPr>
          <a:lstStyle/>
          <a:p>
            <a:r>
              <a:rPr lang="en-US" sz="3200" dirty="0"/>
              <a:t>Doffing and Completion of the Fit Test</a:t>
            </a:r>
          </a:p>
        </p:txBody>
      </p:sp>
    </p:spTree>
    <p:extLst>
      <p:ext uri="{BB962C8B-B14F-4D97-AF65-F5344CB8AC3E}">
        <p14:creationId xmlns:p14="http://schemas.microsoft.com/office/powerpoint/2010/main" val="362378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157E3-5109-449C-A8AF-2E20DE61AFDB}"/>
              </a:ext>
            </a:extLst>
          </p:cNvPr>
          <p:cNvSpPr>
            <a:spLocks noGrp="1"/>
          </p:cNvSpPr>
          <p:nvPr>
            <p:ph type="body" sz="quarter" idx="22"/>
          </p:nvPr>
        </p:nvSpPr>
        <p:spPr/>
        <p:txBody>
          <a:bodyPr vert="horz" lIns="91440" tIns="45720" rIns="91440" bIns="45720" rtlCol="0" anchor="t">
            <a:normAutofit lnSpcReduction="10000"/>
          </a:bodyPr>
          <a:lstStyle/>
          <a:p>
            <a:pPr marL="457200" indent="-457200">
              <a:buAutoNum type="arabicPeriod"/>
            </a:pPr>
            <a:r>
              <a:rPr lang="en-US" dirty="0">
                <a:latin typeface="Calibri" panose="020F0502020204030204" pitchFamily="34" charset="0"/>
                <a:ea typeface="+mn-lt"/>
                <a:cs typeface="Calibri" panose="020F0502020204030204" pitchFamily="34" charset="0"/>
              </a:rPr>
              <a:t>Your medical evaluation and training must be done first.</a:t>
            </a:r>
          </a:p>
          <a:p>
            <a:pPr marL="457200" indent="-457200">
              <a:buAutoNum type="arabicPeriod"/>
            </a:pPr>
            <a:r>
              <a:rPr lang="en-US" dirty="0">
                <a:latin typeface="Calibri" panose="020F0502020204030204" pitchFamily="34" charset="0"/>
                <a:ea typeface="+mn-lt"/>
                <a:cs typeface="Calibri" panose="020F0502020204030204" pitchFamily="34" charset="0"/>
              </a:rPr>
              <a:t>Facial hair and jewelry must not interfere with the N95 seal or the strap placement.</a:t>
            </a:r>
          </a:p>
          <a:p>
            <a:pPr marL="457200" indent="-457200">
              <a:buAutoNum type="arabicPeriod"/>
            </a:pPr>
            <a:r>
              <a:rPr lang="en-US" dirty="0">
                <a:latin typeface="Calibri" panose="020F0502020204030204" pitchFamily="34" charset="0"/>
                <a:ea typeface="+mn-lt"/>
                <a:cs typeface="Calibri" panose="020F0502020204030204" pitchFamily="34" charset="0"/>
              </a:rPr>
              <a:t>Bring your other PPE, head coverings, face shield, and/or eyewear to the fit test.</a:t>
            </a:r>
          </a:p>
          <a:p>
            <a:pPr marL="457200" indent="-457200">
              <a:buAutoNum type="arabicPeriod"/>
            </a:pPr>
            <a:r>
              <a:rPr lang="en-US" dirty="0">
                <a:latin typeface="Calibri" panose="020F0502020204030204" pitchFamily="34" charset="0"/>
                <a:ea typeface="+mn-lt"/>
                <a:cs typeface="Calibri" panose="020F0502020204030204" pitchFamily="34" charset="0"/>
              </a:rPr>
              <a:t>Be early or on time for your appointment. Notify the fit tester if you will be late.</a:t>
            </a:r>
          </a:p>
          <a:p>
            <a:pPr marL="457200" indent="-457200">
              <a:buAutoNum type="arabicPeriod"/>
            </a:pPr>
            <a:r>
              <a:rPr lang="en-US" dirty="0">
                <a:latin typeface="Calibri" panose="020F0502020204030204" pitchFamily="34" charset="0"/>
                <a:ea typeface="+mn-lt"/>
                <a:cs typeface="Calibri" panose="020F0502020204030204" pitchFamily="34" charset="0"/>
              </a:rPr>
              <a:t>No eating, drinking (except plain water), smoking/vaping, applying lip cosmetics including lip balm </a:t>
            </a:r>
            <a:r>
              <a:rPr lang="en-US" b="1" i="1" dirty="0">
                <a:latin typeface="Calibri" panose="020F0502020204030204" pitchFamily="34" charset="0"/>
                <a:ea typeface="+mn-lt"/>
                <a:cs typeface="Calibri" panose="020F0502020204030204" pitchFamily="34" charset="0"/>
              </a:rPr>
              <a:t>15 minutes prior to the testing</a:t>
            </a:r>
            <a:r>
              <a:rPr lang="en-US" dirty="0">
                <a:latin typeface="Calibri" panose="020F0502020204030204" pitchFamily="34" charset="0"/>
                <a:ea typeface="+mn-lt"/>
                <a:cs typeface="Calibri" panose="020F0502020204030204" pitchFamily="34" charset="0"/>
              </a:rPr>
              <a:t>.</a:t>
            </a:r>
          </a:p>
          <a:p>
            <a:pPr marL="457200" indent="-457200">
              <a:buAutoNum type="arabicPeriod"/>
            </a:pPr>
            <a:r>
              <a:rPr lang="en-US" dirty="0">
                <a:latin typeface="Calibri" panose="020F0502020204030204" pitchFamily="34" charset="0"/>
                <a:ea typeface="+mn-lt"/>
                <a:cs typeface="Calibri" panose="020F0502020204030204" pitchFamily="34" charset="0"/>
              </a:rPr>
              <a:t>Notify the tester immediately if you taste the solution, or if you have any discomfort during the fit test.</a:t>
            </a:r>
          </a:p>
          <a:p>
            <a:pPr marL="457200" indent="-457200">
              <a:buAutoNum type="arabicPeriod"/>
            </a:pPr>
            <a:r>
              <a:rPr lang="en-US" dirty="0">
                <a:latin typeface="Calibri" panose="020F0502020204030204" pitchFamily="34" charset="0"/>
                <a:ea typeface="+mn-lt"/>
                <a:cs typeface="Calibri" panose="020F0502020204030204" pitchFamily="34" charset="0"/>
              </a:rPr>
              <a:t>Remember the solution is on your face and hair. Shower and wash your hair when you get home.  </a:t>
            </a:r>
          </a:p>
          <a:p>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537064A-56E4-4DF4-91BD-DB6D6395FD5B}"/>
              </a:ext>
            </a:extLst>
          </p:cNvPr>
          <p:cNvSpPr>
            <a:spLocks noGrp="1"/>
          </p:cNvSpPr>
          <p:nvPr>
            <p:ph type="title"/>
          </p:nvPr>
        </p:nvSpPr>
        <p:spPr/>
        <p:txBody>
          <a:bodyPr>
            <a:normAutofit fontScale="90000"/>
          </a:bodyPr>
          <a:lstStyle/>
          <a:p>
            <a:r>
              <a:rPr lang="en-US" sz="3600" dirty="0">
                <a:cs typeface="Calibri Light"/>
              </a:rPr>
              <a:t>Fit Testing Take-Aways</a:t>
            </a:r>
            <a:endParaRPr lang="en-US" sz="3600" dirty="0"/>
          </a:p>
        </p:txBody>
      </p:sp>
    </p:spTree>
    <p:extLst>
      <p:ext uri="{BB962C8B-B14F-4D97-AF65-F5344CB8AC3E}">
        <p14:creationId xmlns:p14="http://schemas.microsoft.com/office/powerpoint/2010/main" val="73618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499876E-DAB2-454C-A1AF-597360A47EE0}"/>
              </a:ext>
            </a:extLst>
          </p:cNvPr>
          <p:cNvSpPr txBox="1">
            <a:spLocks/>
          </p:cNvSpPr>
          <p:nvPr/>
        </p:nvSpPr>
        <p:spPr>
          <a:xfrm>
            <a:off x="-1" y="3229980"/>
            <a:ext cx="9135687" cy="1111250"/>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a:latin typeface="Century Gothic"/>
              </a:rPr>
              <a:t>WHAT SHOULD I DO IF THE RESPIRATOR IS Bumped OUT OF PLACE?</a:t>
            </a:r>
            <a:endParaRPr lang="en-US"/>
          </a:p>
        </p:txBody>
      </p:sp>
      <p:sp>
        <p:nvSpPr>
          <p:cNvPr id="5" name="Title 2">
            <a:extLst>
              <a:ext uri="{FF2B5EF4-FFF2-40B4-BE49-F238E27FC236}">
                <a16:creationId xmlns:a16="http://schemas.microsoft.com/office/drawing/2014/main" id="{B9BADD9C-5EC9-4C69-97D3-229544681D8F}"/>
              </a:ext>
            </a:extLst>
          </p:cNvPr>
          <p:cNvSpPr txBox="1">
            <a:spLocks/>
          </p:cNvSpPr>
          <p:nvPr/>
        </p:nvSpPr>
        <p:spPr>
          <a:xfrm>
            <a:off x="2138" y="2256441"/>
            <a:ext cx="9143999" cy="478522"/>
          </a:xfrm>
          <a:prstGeom prst="rect">
            <a:avLst/>
          </a:prstGeom>
        </p:spPr>
        <p:txBody>
          <a:bodyPr lIns="91440" tIns="45720" rIns="91440" bIns="45720" anchor="t">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dirty="0">
                <a:latin typeface="Century Gothic"/>
              </a:rPr>
              <a:t>Decreasing Risk of Exposure</a:t>
            </a:r>
            <a:endParaRPr lang="en-US" dirty="0"/>
          </a:p>
          <a:p>
            <a:pPr algn="ctr"/>
            <a:endParaRPr lang="en-US" dirty="0">
              <a:latin typeface="Century Gothic"/>
            </a:endParaRPr>
          </a:p>
        </p:txBody>
      </p:sp>
    </p:spTree>
    <p:extLst>
      <p:ext uri="{BB962C8B-B14F-4D97-AF65-F5344CB8AC3E}">
        <p14:creationId xmlns:p14="http://schemas.microsoft.com/office/powerpoint/2010/main" val="2946204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a:xfrm>
            <a:off x="795396" y="1628116"/>
            <a:ext cx="7553207" cy="4882853"/>
          </a:xfrm>
        </p:spPr>
        <p:txBody>
          <a:bodyPr vert="horz" lIns="91440" tIns="45720" rIns="91440" bIns="45720" rtlCol="0" anchor="t">
            <a:normAutofit fontScale="92500" lnSpcReduction="20000"/>
          </a:bodyPr>
          <a:lstStyle/>
          <a:p>
            <a:pPr>
              <a:spcBef>
                <a:spcPts val="1000"/>
              </a:spcBef>
            </a:pPr>
            <a:r>
              <a:rPr lang="en-US" sz="2400" dirty="0">
                <a:latin typeface="Calibri" panose="020F0502020204030204" pitchFamily="34" charset="0"/>
                <a:ea typeface="+mn-lt"/>
                <a:cs typeface="Calibri" panose="020F0502020204030204" pitchFamily="34" charset="0"/>
              </a:rPr>
              <a:t>A resident/client or a co-worker may accidentally bump your respirator </a:t>
            </a:r>
          </a:p>
          <a:p>
            <a:pPr>
              <a:spcBef>
                <a:spcPts val="1000"/>
              </a:spcBef>
            </a:pPr>
            <a:r>
              <a:rPr lang="en-US" sz="2400" dirty="0">
                <a:latin typeface="Calibri" panose="020F0502020204030204" pitchFamily="34" charset="0"/>
                <a:ea typeface="+mn-lt"/>
                <a:cs typeface="Calibri" panose="020F0502020204030204" pitchFamily="34" charset="0"/>
              </a:rPr>
              <a:t>A confused resident/client may pull off your respirator</a:t>
            </a:r>
          </a:p>
          <a:p>
            <a:pPr>
              <a:spcBef>
                <a:spcPts val="1000"/>
              </a:spcBef>
            </a:pPr>
            <a:r>
              <a:rPr lang="en-US" sz="2400" dirty="0">
                <a:latin typeface="Calibri" panose="020F0502020204030204" pitchFamily="34" charset="0"/>
                <a:ea typeface="+mn-lt"/>
                <a:cs typeface="Calibri" panose="020F0502020204030204" pitchFamily="34" charset="0"/>
              </a:rPr>
              <a:t>Fluid can get on your respirator</a:t>
            </a:r>
          </a:p>
          <a:p>
            <a:pPr>
              <a:spcBef>
                <a:spcPts val="1000"/>
              </a:spcBef>
            </a:pPr>
            <a:endParaRPr lang="en-US" sz="2200" dirty="0">
              <a:latin typeface="Calibri" panose="020F0502020204030204" pitchFamily="34" charset="0"/>
              <a:cs typeface="Calibri" panose="020F0502020204030204" pitchFamily="34" charset="0"/>
            </a:endParaRPr>
          </a:p>
          <a:p>
            <a:pPr marL="0" indent="0">
              <a:spcBef>
                <a:spcPts val="1000"/>
              </a:spcBef>
              <a:buNone/>
            </a:pPr>
            <a:r>
              <a:rPr lang="en-US" sz="2400" dirty="0">
                <a:latin typeface="Calibri" panose="020F0502020204030204" pitchFamily="34" charset="0"/>
                <a:ea typeface="+mn-lt"/>
                <a:cs typeface="Calibri" panose="020F0502020204030204" pitchFamily="34" charset="0"/>
              </a:rPr>
              <a:t>If these things happen while you are in the isolation area:</a:t>
            </a:r>
          </a:p>
          <a:p>
            <a:pPr marL="800100" lvl="1" indent="-457200">
              <a:spcBef>
                <a:spcPts val="1000"/>
              </a:spcBef>
              <a:buAutoNum type="arabicPeriod"/>
            </a:pPr>
            <a:r>
              <a:rPr lang="en-US" dirty="0">
                <a:latin typeface="Calibri" panose="020F0502020204030204" pitchFamily="34" charset="0"/>
                <a:cs typeface="Calibri" panose="020F0502020204030204" pitchFamily="34" charset="0"/>
              </a:rPr>
              <a:t>Hold your breath and exit the isolation area as soon as possible!</a:t>
            </a:r>
            <a:endParaRPr lang="en-US" dirty="0">
              <a:latin typeface="Calibri" panose="020F0502020204030204" pitchFamily="34" charset="0"/>
              <a:ea typeface="+mn-lt"/>
              <a:cs typeface="Calibri" panose="020F0502020204030204" pitchFamily="34" charset="0"/>
            </a:endParaRPr>
          </a:p>
          <a:p>
            <a:pPr marL="1200150" lvl="2" indent="-342900">
              <a:spcBef>
                <a:spcPts val="500"/>
              </a:spcBef>
              <a:buAutoNum type="alphaLcPeriod"/>
            </a:pPr>
            <a:r>
              <a:rPr lang="en-US" sz="1900" dirty="0">
                <a:latin typeface="Calibri" panose="020F0502020204030204" pitchFamily="34" charset="0"/>
                <a:ea typeface="+mn-lt"/>
                <a:cs typeface="Calibri" panose="020F0502020204030204" pitchFamily="34" charset="0"/>
              </a:rPr>
              <a:t>Be sure the resident is safe</a:t>
            </a:r>
          </a:p>
          <a:p>
            <a:pPr marL="1200150" lvl="2" indent="-342900">
              <a:spcBef>
                <a:spcPts val="500"/>
              </a:spcBef>
              <a:buAutoNum type="alphaLcPeriod"/>
            </a:pPr>
            <a:r>
              <a:rPr lang="en-US" sz="1900" dirty="0">
                <a:latin typeface="Calibri" panose="020F0502020204030204" pitchFamily="34" charset="0"/>
                <a:ea typeface="+mn-lt"/>
                <a:cs typeface="Calibri" panose="020F0502020204030204" pitchFamily="34" charset="0"/>
              </a:rPr>
              <a:t>Perform hand hygiene before leaving the room</a:t>
            </a:r>
          </a:p>
          <a:p>
            <a:pPr marL="1033145" lvl="2" indent="-342900">
              <a:spcBef>
                <a:spcPts val="500"/>
              </a:spcBef>
              <a:buAutoNum type="alphaLcPeriod"/>
            </a:pPr>
            <a:endParaRPr lang="en-US" sz="2000" dirty="0">
              <a:latin typeface="Calibri" panose="020F0502020204030204" pitchFamily="34" charset="0"/>
              <a:ea typeface="+mn-lt"/>
              <a:cs typeface="Calibri" panose="020F0502020204030204" pitchFamily="34" charset="0"/>
            </a:endParaRPr>
          </a:p>
          <a:p>
            <a:pPr marL="800100" lvl="1" indent="-457200">
              <a:spcBef>
                <a:spcPts val="1000"/>
              </a:spcBef>
              <a:buFont typeface="Courier New" panose="02070309020205020404" pitchFamily="49" charset="0"/>
              <a:buAutoNum type="arabicPeriod"/>
            </a:pPr>
            <a:r>
              <a:rPr lang="en-US" dirty="0">
                <a:latin typeface="Calibri" panose="020F0502020204030204" pitchFamily="34" charset="0"/>
                <a:cs typeface="Calibri" panose="020F0502020204030204" pitchFamily="34" charset="0"/>
              </a:rPr>
              <a:t>Outside the room, put on clean gloves and remove your respirator</a:t>
            </a:r>
          </a:p>
          <a:p>
            <a:pPr marL="1255713" lvl="2" indent="-342900">
              <a:spcBef>
                <a:spcPts val="500"/>
              </a:spcBef>
              <a:buAutoNum type="alphaLcPeriod"/>
            </a:pPr>
            <a:r>
              <a:rPr lang="en-US" sz="1900" dirty="0">
                <a:latin typeface="Calibri" panose="020F0502020204030204" pitchFamily="34" charset="0"/>
                <a:ea typeface="+mn-lt"/>
                <a:cs typeface="Calibri" panose="020F0502020204030204" pitchFamily="34" charset="0"/>
              </a:rPr>
              <a:t>Inspect your respirator. If damaged, get a new one.</a:t>
            </a:r>
            <a:endParaRPr lang="en-US" sz="1900" dirty="0">
              <a:latin typeface="Calibri" panose="020F0502020204030204" pitchFamily="34" charset="0"/>
              <a:cs typeface="Calibri" panose="020F0502020204030204" pitchFamily="34" charset="0"/>
            </a:endParaRPr>
          </a:p>
          <a:p>
            <a:pPr marL="1255713" lvl="2" indent="-342900">
              <a:spcBef>
                <a:spcPts val="500"/>
              </a:spcBef>
              <a:buAutoNum type="alphaLcPeriod"/>
            </a:pPr>
            <a:r>
              <a:rPr lang="en-US" sz="1900" dirty="0">
                <a:latin typeface="Calibri" panose="020F0502020204030204" pitchFamily="34" charset="0"/>
                <a:ea typeface="+mn-lt"/>
                <a:cs typeface="Calibri" panose="020F0502020204030204" pitchFamily="34" charset="0"/>
              </a:rPr>
              <a:t>Put on your N95 and perform a seal check before re-entering the room</a:t>
            </a:r>
          </a:p>
          <a:p>
            <a:pPr>
              <a:spcBef>
                <a:spcPts val="1000"/>
              </a:spcBef>
            </a:pPr>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dirty="0">
                <a:ea typeface="+mj-lt"/>
                <a:cs typeface="+mj-lt"/>
              </a:rPr>
              <a:t>Unusual Things Can Happen!</a:t>
            </a:r>
            <a:endParaRPr lang="en-US" sz="3600" dirty="0"/>
          </a:p>
        </p:txBody>
      </p:sp>
    </p:spTree>
    <p:extLst>
      <p:ext uri="{BB962C8B-B14F-4D97-AF65-F5344CB8AC3E}">
        <p14:creationId xmlns:p14="http://schemas.microsoft.com/office/powerpoint/2010/main" val="2988605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499876E-DAB2-454C-A1AF-597360A47EE0}"/>
              </a:ext>
            </a:extLst>
          </p:cNvPr>
          <p:cNvSpPr txBox="1">
            <a:spLocks/>
          </p:cNvSpPr>
          <p:nvPr/>
        </p:nvSpPr>
        <p:spPr>
          <a:xfrm>
            <a:off x="-1" y="3229980"/>
            <a:ext cx="9135687" cy="1111250"/>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cap="all">
                <a:latin typeface="Century Gothic"/>
              </a:rPr>
              <a:t>Things that are specific to your facility</a:t>
            </a:r>
            <a:endParaRPr lang="en-US"/>
          </a:p>
        </p:txBody>
      </p:sp>
      <p:sp>
        <p:nvSpPr>
          <p:cNvPr id="5" name="Title 2">
            <a:extLst>
              <a:ext uri="{FF2B5EF4-FFF2-40B4-BE49-F238E27FC236}">
                <a16:creationId xmlns:a16="http://schemas.microsoft.com/office/drawing/2014/main" id="{B9BADD9C-5EC9-4C69-97D3-229544681D8F}"/>
              </a:ext>
            </a:extLst>
          </p:cNvPr>
          <p:cNvSpPr txBox="1">
            <a:spLocks/>
          </p:cNvSpPr>
          <p:nvPr/>
        </p:nvSpPr>
        <p:spPr>
          <a:xfrm>
            <a:off x="1" y="2234407"/>
            <a:ext cx="9143999" cy="478522"/>
          </a:xfrm>
          <a:prstGeom prst="rect">
            <a:avLst/>
          </a:prstGeom>
        </p:spPr>
        <p:txBody>
          <a:bodyPr lIns="91440" tIns="45720" rIns="91440" bIns="45720" anchor="t">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dirty="0">
                <a:latin typeface="Century Gothic"/>
              </a:rPr>
              <a:t>Your Workplace</a:t>
            </a:r>
            <a:endParaRPr lang="en-US" dirty="0"/>
          </a:p>
          <a:p>
            <a:pPr algn="ctr"/>
            <a:endParaRPr lang="en-US" dirty="0">
              <a:latin typeface="Century Gothic"/>
            </a:endParaRPr>
          </a:p>
        </p:txBody>
      </p:sp>
    </p:spTree>
    <p:extLst>
      <p:ext uri="{BB962C8B-B14F-4D97-AF65-F5344CB8AC3E}">
        <p14:creationId xmlns:p14="http://schemas.microsoft.com/office/powerpoint/2010/main" val="1613073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0238A-8848-4586-AC83-BE0BC304C5DE}"/>
              </a:ext>
            </a:extLst>
          </p:cNvPr>
          <p:cNvSpPr>
            <a:spLocks noGrp="1"/>
          </p:cNvSpPr>
          <p:nvPr>
            <p:ph type="body" sz="quarter" idx="22"/>
          </p:nvPr>
        </p:nvSpPr>
        <p:spPr/>
        <p:txBody>
          <a:bodyPr vert="horz" lIns="91440" tIns="45720" rIns="91440" bIns="45720" rtlCol="0" anchor="t">
            <a:noAutofit/>
          </a:bodyPr>
          <a:lstStyle/>
          <a:p>
            <a:pPr marL="173355">
              <a:spcBef>
                <a:spcPts val="600"/>
              </a:spcBef>
            </a:pPr>
            <a:r>
              <a:rPr lang="en-US" dirty="0">
                <a:solidFill>
                  <a:srgbClr val="000000"/>
                </a:solidFill>
                <a:latin typeface="Calibri" panose="020F0502020204030204" pitchFamily="34" charset="0"/>
                <a:cs typeface="Calibri" panose="020F0502020204030204" pitchFamily="34" charset="0"/>
              </a:rPr>
              <a:t>Respiratory Hazard Identification</a:t>
            </a:r>
          </a:p>
          <a:p>
            <a:pPr marL="406718" lvl="1">
              <a:spcBef>
                <a:spcPts val="600"/>
              </a:spcBef>
            </a:pPr>
            <a:r>
              <a:rPr lang="en-US" sz="2000" dirty="0">
                <a:solidFill>
                  <a:srgbClr val="000000"/>
                </a:solidFill>
                <a:latin typeface="Calibri" panose="020F0502020204030204" pitchFamily="34" charset="0"/>
                <a:cs typeface="Calibri" panose="020F0502020204030204" pitchFamily="34" charset="0"/>
              </a:rPr>
              <a:t>Hazards at </a:t>
            </a:r>
            <a:r>
              <a:rPr lang="en-US" sz="2000" dirty="0">
                <a:solidFill>
                  <a:srgbClr val="000000"/>
                </a:solidFill>
                <a:highlight>
                  <a:srgbClr val="00FF00"/>
                </a:highlight>
                <a:latin typeface="Calibri" panose="020F0502020204030204" pitchFamily="34" charset="0"/>
                <a:cs typeface="Calibri" panose="020F0502020204030204" pitchFamily="34" charset="0"/>
              </a:rPr>
              <a:t>[Name of Facility]</a:t>
            </a:r>
            <a:r>
              <a:rPr lang="en-US" sz="2000" dirty="0">
                <a:solidFill>
                  <a:srgbClr val="000000"/>
                </a:solidFill>
                <a:latin typeface="Calibri" panose="020F0502020204030204" pitchFamily="34" charset="0"/>
                <a:cs typeface="Calibri" panose="020F0502020204030204" pitchFamily="34" charset="0"/>
              </a:rPr>
              <a:t> are:</a:t>
            </a:r>
            <a:endParaRPr lang="en-US" sz="2000" dirty="0">
              <a:solidFill>
                <a:srgbClr val="000000"/>
              </a:solidFill>
              <a:latin typeface="Calibri" panose="020F0502020204030204" pitchFamily="34" charset="0"/>
              <a:ea typeface="+mn-lt"/>
              <a:cs typeface="Calibri" panose="020F0502020204030204" pitchFamily="34" charset="0"/>
            </a:endParaRPr>
          </a:p>
          <a:p>
            <a:pPr marL="635318" lvl="2">
              <a:spcBef>
                <a:spcPts val="600"/>
              </a:spcBef>
            </a:pPr>
            <a:r>
              <a:rPr lang="en-US" sz="1600" dirty="0">
                <a:solidFill>
                  <a:srgbClr val="000000"/>
                </a:solidFill>
                <a:highlight>
                  <a:srgbClr val="00FF00"/>
                </a:highlight>
                <a:latin typeface="Calibri" panose="020F0502020204030204" pitchFamily="34" charset="0"/>
                <a:cs typeface="Calibri" panose="020F0502020204030204" pitchFamily="34" charset="0"/>
              </a:rPr>
              <a:t>List hazard #1</a:t>
            </a:r>
            <a:endParaRPr lang="en-US" sz="1600" dirty="0">
              <a:solidFill>
                <a:srgbClr val="000000"/>
              </a:solidFill>
              <a:highlight>
                <a:srgbClr val="00FF00"/>
              </a:highlight>
              <a:latin typeface="Calibri" panose="020F0502020204030204" pitchFamily="34" charset="0"/>
              <a:ea typeface="+mn-lt"/>
              <a:cs typeface="Calibri" panose="020F0502020204030204" pitchFamily="34" charset="0"/>
            </a:endParaRPr>
          </a:p>
          <a:p>
            <a:pPr marL="635318" lvl="2">
              <a:spcBef>
                <a:spcPts val="600"/>
              </a:spcBef>
            </a:pPr>
            <a:r>
              <a:rPr lang="en-US" sz="1600" dirty="0">
                <a:solidFill>
                  <a:srgbClr val="000000"/>
                </a:solidFill>
                <a:highlight>
                  <a:srgbClr val="00FF00"/>
                </a:highlight>
                <a:latin typeface="Calibri" panose="020F0502020204030204" pitchFamily="34" charset="0"/>
                <a:ea typeface="+mn-lt"/>
                <a:cs typeface="Calibri" panose="020F0502020204030204" pitchFamily="34" charset="0"/>
              </a:rPr>
              <a:t>List hazard #2</a:t>
            </a:r>
          </a:p>
          <a:p>
            <a:pPr marL="173736">
              <a:spcBef>
                <a:spcPts val="600"/>
              </a:spcBef>
            </a:pPr>
            <a:r>
              <a:rPr lang="en-US" dirty="0">
                <a:solidFill>
                  <a:srgbClr val="000000"/>
                </a:solidFill>
                <a:latin typeface="Calibri" panose="020F0502020204030204" pitchFamily="34" charset="0"/>
                <a:ea typeface="+mn-lt"/>
                <a:cs typeface="Calibri" panose="020F0502020204030204" pitchFamily="34" charset="0"/>
              </a:rPr>
              <a:t>Our Respirator Program Administrator (RPA) is </a:t>
            </a:r>
            <a:r>
              <a:rPr lang="en-US" dirty="0">
                <a:solidFill>
                  <a:srgbClr val="000000"/>
                </a:solidFill>
                <a:highlight>
                  <a:srgbClr val="00FF00"/>
                </a:highlight>
                <a:latin typeface="Calibri" panose="020F0502020204030204" pitchFamily="34" charset="0"/>
                <a:ea typeface="+mn-lt"/>
                <a:cs typeface="Calibri" panose="020F0502020204030204" pitchFamily="34" charset="0"/>
              </a:rPr>
              <a:t>[Name of the person] </a:t>
            </a:r>
            <a:r>
              <a:rPr lang="en-US" dirty="0">
                <a:solidFill>
                  <a:srgbClr val="000000"/>
                </a:solidFill>
                <a:latin typeface="Calibri" panose="020F0502020204030204" pitchFamily="34" charset="0"/>
                <a:ea typeface="+mn-lt"/>
                <a:cs typeface="Calibri" panose="020F0502020204030204" pitchFamily="34" charset="0"/>
              </a:rPr>
              <a:t>and can help you with questions or concerns about the Respiratory Protection Program.</a:t>
            </a:r>
          </a:p>
          <a:p>
            <a:pPr marL="407099" lvl="1">
              <a:spcBef>
                <a:spcPts val="600"/>
              </a:spcBef>
            </a:pPr>
            <a:r>
              <a:rPr lang="en-US" sz="2000" dirty="0">
                <a:solidFill>
                  <a:srgbClr val="000000"/>
                </a:solidFill>
                <a:highlight>
                  <a:srgbClr val="00FF00"/>
                </a:highlight>
                <a:latin typeface="Calibri" panose="020F0502020204030204" pitchFamily="34" charset="0"/>
                <a:ea typeface="+mn-lt"/>
                <a:cs typeface="Calibri" panose="020F0502020204030204" pitchFamily="34" charset="0"/>
              </a:rPr>
              <a:t>[If you hired outside your organization, indicate how to contact, office hours for this person]</a:t>
            </a:r>
          </a:p>
          <a:p>
            <a:pPr marL="173355">
              <a:spcBef>
                <a:spcPts val="600"/>
              </a:spcBef>
            </a:pPr>
            <a:r>
              <a:rPr lang="en-US" dirty="0">
                <a:solidFill>
                  <a:srgbClr val="000000"/>
                </a:solidFill>
                <a:latin typeface="Calibri" panose="020F0502020204030204" pitchFamily="34" charset="0"/>
                <a:ea typeface="+mn-lt"/>
                <a:cs typeface="Calibri" panose="020F0502020204030204" pitchFamily="34" charset="0"/>
              </a:rPr>
              <a:t>Medical Evaluation</a:t>
            </a:r>
          </a:p>
          <a:p>
            <a:pPr marL="516636" lvl="2">
              <a:spcBef>
                <a:spcPts val="600"/>
              </a:spcBef>
            </a:pPr>
            <a:r>
              <a:rPr lang="en-US" dirty="0">
                <a:solidFill>
                  <a:srgbClr val="000000"/>
                </a:solidFill>
                <a:latin typeface="Calibri" panose="020F0502020204030204" pitchFamily="34" charset="0"/>
                <a:ea typeface="+mn-lt"/>
                <a:cs typeface="Calibri" panose="020F0502020204030204" pitchFamily="34" charset="0"/>
              </a:rPr>
              <a:t>Our facility uses </a:t>
            </a:r>
            <a:r>
              <a:rPr lang="en-US" dirty="0">
                <a:solidFill>
                  <a:srgbClr val="000000"/>
                </a:solidFill>
                <a:highlight>
                  <a:srgbClr val="00FF00"/>
                </a:highlight>
                <a:latin typeface="Calibri" panose="020F0502020204030204" pitchFamily="34" charset="0"/>
                <a:ea typeface="+mn-lt"/>
                <a:cs typeface="Calibri" panose="020F0502020204030204" pitchFamily="34" charset="0"/>
              </a:rPr>
              <a:t>[name of the medical evaluator/service/clinic] </a:t>
            </a:r>
            <a:r>
              <a:rPr lang="en-US" dirty="0">
                <a:solidFill>
                  <a:srgbClr val="000000"/>
                </a:solidFill>
                <a:latin typeface="Calibri" panose="020F0502020204030204" pitchFamily="34" charset="0"/>
                <a:ea typeface="+mn-lt"/>
                <a:cs typeface="Calibri" panose="020F0502020204030204" pitchFamily="34" charset="0"/>
              </a:rPr>
              <a:t>as the</a:t>
            </a:r>
            <a:r>
              <a:rPr lang="en-US" dirty="0">
                <a:solidFill>
                  <a:srgbClr val="000000"/>
                </a:solidFill>
                <a:latin typeface="Calibri" panose="020F0502020204030204" pitchFamily="34" charset="0"/>
                <a:cs typeface="Calibri" panose="020F0502020204030204" pitchFamily="34" charset="0"/>
              </a:rPr>
              <a:t> Licensed Health Care Professional (LHCP) </a:t>
            </a:r>
            <a:r>
              <a:rPr lang="en-US" dirty="0">
                <a:solidFill>
                  <a:srgbClr val="000000"/>
                </a:solidFill>
                <a:latin typeface="Calibri" panose="020F0502020204030204" pitchFamily="34" charset="0"/>
                <a:ea typeface="+mn-lt"/>
                <a:cs typeface="Calibri" panose="020F0502020204030204" pitchFamily="34" charset="0"/>
              </a:rPr>
              <a:t>for medical evaluations. They will send you a letter indicating your ability to wear a respirator.</a:t>
            </a:r>
          </a:p>
        </p:txBody>
      </p:sp>
      <p:sp>
        <p:nvSpPr>
          <p:cNvPr id="2" name="Title 1">
            <a:extLst>
              <a:ext uri="{FF2B5EF4-FFF2-40B4-BE49-F238E27FC236}">
                <a16:creationId xmlns:a16="http://schemas.microsoft.com/office/drawing/2014/main" id="{D8E4FD17-3852-475B-8177-792DA369DF48}"/>
              </a:ext>
            </a:extLst>
          </p:cNvPr>
          <p:cNvSpPr>
            <a:spLocks noGrp="1"/>
          </p:cNvSpPr>
          <p:nvPr>
            <p:ph type="title"/>
          </p:nvPr>
        </p:nvSpPr>
        <p:spPr/>
        <p:txBody>
          <a:bodyPr>
            <a:normAutofit fontScale="90000"/>
          </a:bodyPr>
          <a:lstStyle/>
          <a:p>
            <a:r>
              <a:rPr lang="en-US" sz="3600">
                <a:cs typeface="Calibri Light"/>
              </a:rPr>
              <a:t>Specific to your facility</a:t>
            </a:r>
            <a:endParaRPr lang="en-US" sz="3600"/>
          </a:p>
        </p:txBody>
      </p:sp>
    </p:spTree>
    <p:extLst>
      <p:ext uri="{BB962C8B-B14F-4D97-AF65-F5344CB8AC3E}">
        <p14:creationId xmlns:p14="http://schemas.microsoft.com/office/powerpoint/2010/main" val="349785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499876E-DAB2-454C-A1AF-597360A47EE0}"/>
              </a:ext>
            </a:extLst>
          </p:cNvPr>
          <p:cNvSpPr txBox="1">
            <a:spLocks/>
          </p:cNvSpPr>
          <p:nvPr/>
        </p:nvSpPr>
        <p:spPr>
          <a:xfrm>
            <a:off x="-1" y="3229980"/>
            <a:ext cx="9135687" cy="1111250"/>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Why do I need to do this?</a:t>
            </a:r>
          </a:p>
        </p:txBody>
      </p:sp>
      <p:sp>
        <p:nvSpPr>
          <p:cNvPr id="5" name="Title 2">
            <a:extLst>
              <a:ext uri="{FF2B5EF4-FFF2-40B4-BE49-F238E27FC236}">
                <a16:creationId xmlns:a16="http://schemas.microsoft.com/office/drawing/2014/main" id="{B9BADD9C-5EC9-4C69-97D3-229544681D8F}"/>
              </a:ext>
            </a:extLst>
          </p:cNvPr>
          <p:cNvSpPr txBox="1">
            <a:spLocks/>
          </p:cNvSpPr>
          <p:nvPr/>
        </p:nvSpPr>
        <p:spPr>
          <a:xfrm>
            <a:off x="2138" y="2256441"/>
            <a:ext cx="9143999" cy="478522"/>
          </a:xfrm>
          <a:prstGeom prst="rect">
            <a:avLst/>
          </a:prstGeom>
        </p:spPr>
        <p:txBody>
          <a:bodyPr lIns="91440" tIns="45720" rIns="91440" bIns="45720" anchor="t">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dirty="0">
                <a:latin typeface="Century Gothic"/>
              </a:rPr>
              <a:t>Introduction</a:t>
            </a:r>
          </a:p>
        </p:txBody>
      </p:sp>
    </p:spTree>
    <p:extLst>
      <p:ext uri="{BB962C8B-B14F-4D97-AF65-F5344CB8AC3E}">
        <p14:creationId xmlns:p14="http://schemas.microsoft.com/office/powerpoint/2010/main" val="1068311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0238A-8848-4586-AC83-BE0BC304C5DE}"/>
              </a:ext>
            </a:extLst>
          </p:cNvPr>
          <p:cNvSpPr>
            <a:spLocks noGrp="1"/>
          </p:cNvSpPr>
          <p:nvPr>
            <p:ph type="body" sz="quarter" idx="22"/>
          </p:nvPr>
        </p:nvSpPr>
        <p:spPr>
          <a:xfrm>
            <a:off x="808278" y="1606082"/>
            <a:ext cx="7773862" cy="4662833"/>
          </a:xfrm>
        </p:spPr>
        <p:txBody>
          <a:bodyPr vert="horz" lIns="91440" tIns="45720" rIns="91440" bIns="45720" rtlCol="0" anchor="t">
            <a:normAutofit fontScale="92500" lnSpcReduction="20000"/>
          </a:bodyPr>
          <a:lstStyle/>
          <a:p>
            <a:pPr>
              <a:spcBef>
                <a:spcPts val="1000"/>
              </a:spcBef>
            </a:pPr>
            <a:r>
              <a:rPr lang="en-US" sz="2400" dirty="0">
                <a:latin typeface="Calibri" panose="020F0502020204030204" pitchFamily="34" charset="0"/>
                <a:ea typeface="+mn-lt"/>
                <a:cs typeface="Calibri" panose="020F0502020204030204" pitchFamily="34" charset="0"/>
              </a:rPr>
              <a:t>Respirator Information</a:t>
            </a:r>
          </a:p>
          <a:p>
            <a:pPr lvl="1">
              <a:spcBef>
                <a:spcPts val="1000"/>
              </a:spcBef>
            </a:pPr>
            <a:r>
              <a:rPr lang="en-US" dirty="0">
                <a:latin typeface="Calibri" panose="020F0502020204030204" pitchFamily="34" charset="0"/>
                <a:ea typeface="+mn-lt"/>
                <a:cs typeface="Calibri" panose="020F0502020204030204" pitchFamily="34" charset="0"/>
              </a:rPr>
              <a:t>We are currently using:</a:t>
            </a:r>
          </a:p>
          <a:p>
            <a:pPr marL="861695" lvl="2"/>
            <a:r>
              <a:rPr lang="en-US" sz="1900" dirty="0">
                <a:highlight>
                  <a:srgbClr val="00FF00"/>
                </a:highlight>
                <a:latin typeface="Calibri" panose="020F0502020204030204" pitchFamily="34" charset="0"/>
                <a:ea typeface="+mn-lt"/>
                <a:cs typeface="Calibri" panose="020F0502020204030204" pitchFamily="34" charset="0"/>
              </a:rPr>
              <a:t>[List manufacturer, model of your respirator]</a:t>
            </a:r>
          </a:p>
          <a:p>
            <a:pPr marL="518795" lvl="1">
              <a:spcBef>
                <a:spcPts val="500"/>
              </a:spcBef>
            </a:pPr>
            <a:endParaRPr lang="en-US" dirty="0">
              <a:latin typeface="Calibri" panose="020F0502020204030204" pitchFamily="34" charset="0"/>
              <a:ea typeface="+mn-lt"/>
              <a:cs typeface="Calibri" panose="020F0502020204030204" pitchFamily="34" charset="0"/>
            </a:endParaRPr>
          </a:p>
          <a:p>
            <a:pPr lvl="1">
              <a:spcBef>
                <a:spcPts val="1000"/>
              </a:spcBef>
            </a:pPr>
            <a:r>
              <a:rPr lang="en-US" dirty="0">
                <a:latin typeface="Calibri" panose="020F0502020204030204" pitchFamily="34" charset="0"/>
                <a:ea typeface="+mn-lt"/>
                <a:cs typeface="Calibri" panose="020F0502020204030204" pitchFamily="34" charset="0"/>
              </a:rPr>
              <a:t>N95s are stored:</a:t>
            </a:r>
          </a:p>
          <a:p>
            <a:pPr marL="861695" lvl="2">
              <a:spcBef>
                <a:spcPts val="500"/>
              </a:spcBef>
            </a:pPr>
            <a:r>
              <a:rPr lang="en-US" sz="1900" dirty="0">
                <a:highlight>
                  <a:srgbClr val="00FF00"/>
                </a:highlight>
                <a:latin typeface="Calibri" panose="020F0502020204030204" pitchFamily="34" charset="0"/>
                <a:ea typeface="+mn-lt"/>
                <a:cs typeface="Calibri" panose="020F0502020204030204" pitchFamily="34" charset="0"/>
              </a:rPr>
              <a:t>[location you stored]</a:t>
            </a:r>
          </a:p>
          <a:p>
            <a:pPr marL="518795" lvl="1">
              <a:spcBef>
                <a:spcPts val="500"/>
              </a:spcBef>
            </a:pPr>
            <a:endParaRPr lang="en-US" dirty="0">
              <a:latin typeface="Calibri" panose="020F0502020204030204" pitchFamily="34" charset="0"/>
              <a:ea typeface="+mn-lt"/>
              <a:cs typeface="Calibri" panose="020F0502020204030204" pitchFamily="34" charset="0"/>
            </a:endParaRPr>
          </a:p>
          <a:p>
            <a:r>
              <a:rPr lang="en-US" sz="2400" dirty="0">
                <a:latin typeface="Calibri" panose="020F0502020204030204" pitchFamily="34" charset="0"/>
                <a:ea typeface="+mn-lt"/>
                <a:cs typeface="Calibri" panose="020F0502020204030204" pitchFamily="34" charset="0"/>
              </a:rPr>
              <a:t>You must use an N95 respirator when doing the following tasks:</a:t>
            </a:r>
          </a:p>
          <a:p>
            <a:pPr marL="633095" lvl="1"/>
            <a:r>
              <a:rPr lang="en-US" dirty="0">
                <a:latin typeface="Calibri" panose="020F0502020204030204" pitchFamily="34" charset="0"/>
                <a:ea typeface="+mn-lt"/>
                <a:cs typeface="Calibri" panose="020F0502020204030204" pitchFamily="34" charset="0"/>
              </a:rPr>
              <a:t>Providing direct care with residents/clients who have or may have COVID-19</a:t>
            </a:r>
          </a:p>
          <a:p>
            <a:pPr marL="633095" lvl="1"/>
            <a:r>
              <a:rPr lang="en-US" dirty="0">
                <a:latin typeface="Calibri" panose="020F0502020204030204" pitchFamily="34" charset="0"/>
                <a:ea typeface="+mn-lt"/>
                <a:cs typeface="Calibri" panose="020F0502020204030204" pitchFamily="34" charset="0"/>
              </a:rPr>
              <a:t>Performing housekeeping/cleaning tasks in rooms that have isolation/quarantine precautions for COVID-19 </a:t>
            </a:r>
          </a:p>
          <a:p>
            <a:pPr marL="633095" lvl="1"/>
            <a:r>
              <a:rPr lang="en-US" dirty="0">
                <a:latin typeface="Calibri" panose="020F0502020204030204" pitchFamily="34" charset="0"/>
                <a:ea typeface="+mn-lt"/>
                <a:cs typeface="Calibri" panose="020F0502020204030204" pitchFamily="34" charset="0"/>
              </a:rPr>
              <a:t>Tasks that aerosolize secretions (Aerosol Generating Procedures or AGPs)</a:t>
            </a:r>
          </a:p>
          <a:p>
            <a:pPr marL="633095" lvl="1"/>
            <a:r>
              <a:rPr lang="en-US" dirty="0">
                <a:highlight>
                  <a:srgbClr val="00FF00"/>
                </a:highlight>
                <a:latin typeface="Calibri" panose="020F0502020204030204" pitchFamily="34" charset="0"/>
                <a:ea typeface="+mn-lt"/>
                <a:cs typeface="Calibri" panose="020F0502020204030204" pitchFamily="34" charset="0"/>
              </a:rPr>
              <a:t>[List other tasks]</a:t>
            </a:r>
          </a:p>
          <a:p>
            <a:pPr marL="633095" lvl="1"/>
            <a:r>
              <a:rPr lang="en-US" dirty="0">
                <a:highlight>
                  <a:srgbClr val="00FF00"/>
                </a:highlight>
                <a:latin typeface="Calibri" panose="020F0502020204030204" pitchFamily="34" charset="0"/>
                <a:cs typeface="Calibri" panose="020F0502020204030204" pitchFamily="34" charset="0"/>
              </a:rPr>
              <a:t>[List other tasks]</a:t>
            </a:r>
          </a:p>
          <a:p>
            <a:pPr>
              <a:spcBef>
                <a:spcPts val="1000"/>
              </a:spcBef>
            </a:pPr>
            <a:endParaRPr lang="en-US" dirty="0">
              <a:latin typeface="Calibri" panose="020F0502020204030204" pitchFamily="34" charset="0"/>
              <a:ea typeface="+mn-lt"/>
              <a:cs typeface="Calibri" panose="020F0502020204030204" pitchFamily="34" charset="0"/>
            </a:endParaRPr>
          </a:p>
          <a:p>
            <a:pPr>
              <a:spcBef>
                <a:spcPts val="1000"/>
              </a:spcBef>
            </a:pPr>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8E4FD17-3852-475B-8177-792DA369DF48}"/>
              </a:ext>
            </a:extLst>
          </p:cNvPr>
          <p:cNvSpPr>
            <a:spLocks noGrp="1"/>
          </p:cNvSpPr>
          <p:nvPr>
            <p:ph type="title"/>
          </p:nvPr>
        </p:nvSpPr>
        <p:spPr/>
        <p:txBody>
          <a:bodyPr>
            <a:normAutofit fontScale="90000"/>
          </a:bodyPr>
          <a:lstStyle/>
          <a:p>
            <a:r>
              <a:rPr lang="en-US" sz="3600" dirty="0">
                <a:cs typeface="Calibri Light"/>
              </a:rPr>
              <a:t>Specific to your facility</a:t>
            </a:r>
            <a:endParaRPr lang="en-US" sz="3600" dirty="0"/>
          </a:p>
        </p:txBody>
      </p:sp>
    </p:spTree>
    <p:extLst>
      <p:ext uri="{BB962C8B-B14F-4D97-AF65-F5344CB8AC3E}">
        <p14:creationId xmlns:p14="http://schemas.microsoft.com/office/powerpoint/2010/main" val="1810898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499876E-DAB2-454C-A1AF-597360A47EE0}"/>
              </a:ext>
            </a:extLst>
          </p:cNvPr>
          <p:cNvSpPr txBox="1">
            <a:spLocks/>
          </p:cNvSpPr>
          <p:nvPr/>
        </p:nvSpPr>
        <p:spPr>
          <a:xfrm>
            <a:off x="-1" y="3229980"/>
            <a:ext cx="9135687" cy="1111250"/>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cap="all">
                <a:latin typeface="Century Gothic"/>
              </a:rPr>
              <a:t>What are the key things to remember?</a:t>
            </a:r>
            <a:endParaRPr lang="en-US"/>
          </a:p>
        </p:txBody>
      </p:sp>
      <p:sp>
        <p:nvSpPr>
          <p:cNvPr id="5" name="Title 2">
            <a:extLst>
              <a:ext uri="{FF2B5EF4-FFF2-40B4-BE49-F238E27FC236}">
                <a16:creationId xmlns:a16="http://schemas.microsoft.com/office/drawing/2014/main" id="{B9BADD9C-5EC9-4C69-97D3-229544681D8F}"/>
              </a:ext>
            </a:extLst>
          </p:cNvPr>
          <p:cNvSpPr txBox="1">
            <a:spLocks/>
          </p:cNvSpPr>
          <p:nvPr/>
        </p:nvSpPr>
        <p:spPr>
          <a:xfrm>
            <a:off x="2138" y="2256441"/>
            <a:ext cx="9143999" cy="478522"/>
          </a:xfrm>
          <a:prstGeom prst="rect">
            <a:avLst/>
          </a:prstGeom>
        </p:spPr>
        <p:txBody>
          <a:bodyPr lIns="91440" tIns="45720" rIns="91440" bIns="45720" anchor="t">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a:latin typeface="Century Gothic"/>
              </a:rPr>
              <a:t>Summary</a:t>
            </a:r>
            <a:endParaRPr lang="en-US"/>
          </a:p>
          <a:p>
            <a:pPr algn="ctr"/>
            <a:endParaRPr lang="en-US">
              <a:latin typeface="Century Gothic"/>
            </a:endParaRPr>
          </a:p>
        </p:txBody>
      </p:sp>
    </p:spTree>
    <p:extLst>
      <p:ext uri="{BB962C8B-B14F-4D97-AF65-F5344CB8AC3E}">
        <p14:creationId xmlns:p14="http://schemas.microsoft.com/office/powerpoint/2010/main" val="1863691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a:xfrm>
            <a:off x="808278" y="1606082"/>
            <a:ext cx="7795895" cy="4662833"/>
          </a:xfrm>
        </p:spPr>
        <p:txBody>
          <a:bodyPr vert="horz" lIns="91440" tIns="45720" rIns="91440" bIns="45720" rtlCol="0" anchor="t">
            <a:normAutofit fontScale="85000" lnSpcReduction="10000"/>
          </a:bodyPr>
          <a:lstStyle/>
          <a:p>
            <a:pPr>
              <a:spcBef>
                <a:spcPts val="1000"/>
              </a:spcBef>
            </a:pPr>
            <a:r>
              <a:rPr lang="en-US" sz="2400" dirty="0">
                <a:latin typeface="Calibri" panose="020F0502020204030204" pitchFamily="34" charset="0"/>
                <a:ea typeface="+mn-lt"/>
                <a:cs typeface="Calibri" panose="020F0502020204030204" pitchFamily="34" charset="0"/>
              </a:rPr>
              <a:t>Before your fit test, complete your:</a:t>
            </a:r>
          </a:p>
          <a:p>
            <a:pPr marL="518795" lvl="1">
              <a:spcBef>
                <a:spcPts val="500"/>
              </a:spcBef>
            </a:pPr>
            <a:r>
              <a:rPr lang="en-US" sz="2100" dirty="0">
                <a:latin typeface="Calibri" panose="020F0502020204030204" pitchFamily="34" charset="0"/>
                <a:ea typeface="+mn-lt"/>
                <a:cs typeface="Calibri" panose="020F0502020204030204" pitchFamily="34" charset="0"/>
              </a:rPr>
              <a:t>Medical evaluation. Repeat as indicated by the LHCP.</a:t>
            </a:r>
          </a:p>
          <a:p>
            <a:pPr marL="518795" lvl="1">
              <a:spcBef>
                <a:spcPts val="500"/>
              </a:spcBef>
            </a:pPr>
            <a:r>
              <a:rPr lang="en-US" sz="2100" dirty="0">
                <a:latin typeface="Calibri" panose="020F0502020204030204" pitchFamily="34" charset="0"/>
                <a:ea typeface="+mn-lt"/>
                <a:cs typeface="Calibri" panose="020F0502020204030204" pitchFamily="34" charset="0"/>
              </a:rPr>
              <a:t>Training before using the N95. Repeat every year. </a:t>
            </a:r>
          </a:p>
          <a:p>
            <a:pPr>
              <a:spcBef>
                <a:spcPts val="1000"/>
              </a:spcBef>
            </a:pPr>
            <a:r>
              <a:rPr lang="en-US" sz="2400" dirty="0">
                <a:latin typeface="Calibri" panose="020F0502020204030204" pitchFamily="34" charset="0"/>
                <a:ea typeface="+mn-lt"/>
                <a:cs typeface="Calibri" panose="020F0502020204030204" pitchFamily="34" charset="0"/>
              </a:rPr>
              <a:t>Get fit tested </a:t>
            </a:r>
            <a:r>
              <a:rPr lang="en-US" sz="2400" i="1" u="sng" dirty="0">
                <a:latin typeface="Calibri" panose="020F0502020204030204" pitchFamily="34" charset="0"/>
                <a:ea typeface="+mn-lt"/>
                <a:cs typeface="Calibri" panose="020F0502020204030204" pitchFamily="34" charset="0"/>
              </a:rPr>
              <a:t>before</a:t>
            </a:r>
            <a:r>
              <a:rPr lang="en-US" sz="2400" dirty="0">
                <a:latin typeface="Calibri" panose="020F0502020204030204" pitchFamily="34" charset="0"/>
                <a:ea typeface="+mn-lt"/>
                <a:cs typeface="Calibri" panose="020F0502020204030204" pitchFamily="34" charset="0"/>
              </a:rPr>
              <a:t> using the N95 for the first time, and then annually</a:t>
            </a:r>
          </a:p>
          <a:p>
            <a:pPr marL="518795" lvl="1">
              <a:spcBef>
                <a:spcPts val="500"/>
              </a:spcBef>
            </a:pPr>
            <a:r>
              <a:rPr lang="en-US" sz="2100" dirty="0">
                <a:latin typeface="Calibri" panose="020F0502020204030204" pitchFamily="34" charset="0"/>
                <a:cs typeface="Calibri" panose="020F0502020204030204" pitchFamily="34" charset="0"/>
              </a:rPr>
              <a:t>NOTE: You will need a new fit test if you have 1) physical changes that would change how the N95 respirator fits on your face, or 2) if you use a different model, style, size, manufacturer of respirator.</a:t>
            </a:r>
            <a:endParaRPr lang="en-US" sz="2100" dirty="0">
              <a:latin typeface="Calibri" panose="020F0502020204030204" pitchFamily="34" charset="0"/>
              <a:ea typeface="+mn-lt"/>
              <a:cs typeface="Calibri" panose="020F0502020204030204" pitchFamily="34" charset="0"/>
            </a:endParaRPr>
          </a:p>
          <a:p>
            <a:pPr>
              <a:spcBef>
                <a:spcPts val="1000"/>
              </a:spcBef>
            </a:pPr>
            <a:r>
              <a:rPr lang="en-US" sz="2400" dirty="0">
                <a:latin typeface="Calibri" panose="020F0502020204030204" pitchFamily="34" charset="0"/>
                <a:ea typeface="+mn-lt"/>
                <a:cs typeface="Calibri" panose="020F0502020204030204" pitchFamily="34" charset="0"/>
              </a:rPr>
              <a:t>Inspect your respirator every time </a:t>
            </a:r>
            <a:r>
              <a:rPr lang="en-US" sz="2400" i="1" u="sng" dirty="0">
                <a:latin typeface="Calibri" panose="020F0502020204030204" pitchFamily="34" charset="0"/>
                <a:ea typeface="+mn-lt"/>
                <a:cs typeface="Calibri" panose="020F0502020204030204" pitchFamily="34" charset="0"/>
              </a:rPr>
              <a:t>before</a:t>
            </a:r>
            <a:r>
              <a:rPr lang="en-US" sz="2400" i="1" dirty="0">
                <a:latin typeface="Calibri" panose="020F0502020204030204" pitchFamily="34" charset="0"/>
                <a:ea typeface="+mn-lt"/>
                <a:cs typeface="Calibri" panose="020F0502020204030204" pitchFamily="34" charset="0"/>
              </a:rPr>
              <a:t> </a:t>
            </a:r>
            <a:r>
              <a:rPr lang="en-US" sz="2400" dirty="0">
                <a:latin typeface="Calibri" panose="020F0502020204030204" pitchFamily="34" charset="0"/>
                <a:ea typeface="+mn-lt"/>
                <a:cs typeface="Calibri" panose="020F0502020204030204" pitchFamily="34" charset="0"/>
              </a:rPr>
              <a:t>you put it on</a:t>
            </a:r>
          </a:p>
          <a:p>
            <a:pPr>
              <a:spcBef>
                <a:spcPts val="1000"/>
              </a:spcBef>
            </a:pPr>
            <a:r>
              <a:rPr lang="en-US" sz="2400" dirty="0">
                <a:latin typeface="Calibri" panose="020F0502020204030204" pitchFamily="34" charset="0"/>
                <a:ea typeface="+mn-lt"/>
                <a:cs typeface="Calibri" panose="020F0502020204030204" pitchFamily="34" charset="0"/>
              </a:rPr>
              <a:t>Be sure the respirator is in direct contact with your body</a:t>
            </a:r>
          </a:p>
          <a:p>
            <a:pPr>
              <a:spcBef>
                <a:spcPts val="1000"/>
              </a:spcBef>
            </a:pPr>
            <a:r>
              <a:rPr lang="en-US" sz="2400" dirty="0">
                <a:latin typeface="Calibri" panose="020F0502020204030204" pitchFamily="34" charset="0"/>
                <a:ea typeface="+mn-lt"/>
                <a:cs typeface="Calibri" panose="020F0502020204030204" pitchFamily="34" charset="0"/>
              </a:rPr>
              <a:t>Perform a seal check each time you don your respirator</a:t>
            </a:r>
          </a:p>
          <a:p>
            <a:pPr>
              <a:spcBef>
                <a:spcPts val="1000"/>
              </a:spcBef>
            </a:pPr>
            <a:r>
              <a:rPr lang="en-US" sz="2400" dirty="0">
                <a:latin typeface="Calibri" panose="020F0502020204030204" pitchFamily="34" charset="0"/>
                <a:ea typeface="+mn-lt"/>
                <a:cs typeface="Calibri" panose="020F0502020204030204" pitchFamily="34" charset="0"/>
              </a:rPr>
              <a:t>Remove yourself from the room if you have issues with your respirator</a:t>
            </a:r>
          </a:p>
          <a:p>
            <a:pPr>
              <a:spcBef>
                <a:spcPts val="1000"/>
              </a:spcBef>
            </a:pPr>
            <a:r>
              <a:rPr lang="en-US" sz="2400" dirty="0">
                <a:latin typeface="Calibri" panose="020F0502020204030204" pitchFamily="34" charset="0"/>
                <a:ea typeface="+mn-lt"/>
                <a:cs typeface="Calibri" panose="020F0502020204030204" pitchFamily="34" charset="0"/>
              </a:rPr>
              <a:t>Do not touch the front of the respirator when taking it off</a:t>
            </a:r>
          </a:p>
          <a:p>
            <a:pPr>
              <a:spcBef>
                <a:spcPts val="1000"/>
              </a:spcBef>
            </a:pPr>
            <a:r>
              <a:rPr lang="en-US" sz="2400" dirty="0">
                <a:latin typeface="Calibri" panose="020F0502020204030204" pitchFamily="34" charset="0"/>
                <a:ea typeface="+mn-lt"/>
                <a:cs typeface="Calibri" panose="020F0502020204030204" pitchFamily="34" charset="0"/>
              </a:rPr>
              <a:t>Perform hand hygiene before and after you don or doff your respirator</a:t>
            </a:r>
          </a:p>
          <a:p>
            <a:pPr>
              <a:spcBef>
                <a:spcPts val="1000"/>
              </a:spcBef>
            </a:pPr>
            <a:r>
              <a:rPr lang="en-US" sz="2400" dirty="0">
                <a:latin typeface="Calibri" panose="020F0502020204030204" pitchFamily="34" charset="0"/>
                <a:ea typeface="+mn-lt"/>
                <a:cs typeface="Calibri" panose="020F0502020204030204" pitchFamily="34" charset="0"/>
              </a:rPr>
              <a:t>If you have a question, talk to your Respirator Program Administrator! </a:t>
            </a:r>
          </a:p>
          <a:p>
            <a:pPr>
              <a:spcBef>
                <a:spcPts val="1000"/>
              </a:spcBef>
            </a:pPr>
            <a:endParaRPr lang="en-US" dirty="0">
              <a:latin typeface="Calibri" panose="020F0502020204030204" pitchFamily="34" charset="0"/>
              <a:ea typeface="+mn-lt"/>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a:ea typeface="+mj-lt"/>
                <a:cs typeface="+mj-lt"/>
              </a:rPr>
              <a:t>Summary</a:t>
            </a:r>
          </a:p>
        </p:txBody>
      </p:sp>
    </p:spTree>
    <p:extLst>
      <p:ext uri="{BB962C8B-B14F-4D97-AF65-F5344CB8AC3E}">
        <p14:creationId xmlns:p14="http://schemas.microsoft.com/office/powerpoint/2010/main" val="3945799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33E926-D662-4CBA-85DF-0D8A85AB7C3B}"/>
              </a:ext>
            </a:extLst>
          </p:cNvPr>
          <p:cNvPicPr>
            <a:picLocks noChangeAspect="1"/>
          </p:cNvPicPr>
          <p:nvPr/>
        </p:nvPicPr>
        <p:blipFill>
          <a:blip r:embed="rId2"/>
          <a:stretch>
            <a:fillRect/>
          </a:stretch>
        </p:blipFill>
        <p:spPr>
          <a:xfrm>
            <a:off x="221253" y="407589"/>
            <a:ext cx="8593917" cy="5844035"/>
          </a:xfrm>
          <a:prstGeom prst="rect">
            <a:avLst/>
          </a:prstGeom>
        </p:spPr>
      </p:pic>
      <p:sp>
        <p:nvSpPr>
          <p:cNvPr id="2" name="Rectangle 1">
            <a:extLst>
              <a:ext uri="{FF2B5EF4-FFF2-40B4-BE49-F238E27FC236}">
                <a16:creationId xmlns:a16="http://schemas.microsoft.com/office/drawing/2014/main" id="{41B2DDA6-5530-4954-AB2B-4AEC949AFB67}"/>
              </a:ext>
            </a:extLst>
          </p:cNvPr>
          <p:cNvSpPr/>
          <p:nvPr/>
        </p:nvSpPr>
        <p:spPr>
          <a:xfrm>
            <a:off x="810167" y="946380"/>
            <a:ext cx="3055896" cy="18951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2C31878-FCE7-4865-86C0-315A7E7D3115}"/>
              </a:ext>
            </a:extLst>
          </p:cNvPr>
          <p:cNvSpPr/>
          <p:nvPr/>
        </p:nvSpPr>
        <p:spPr>
          <a:xfrm>
            <a:off x="4108606" y="947860"/>
            <a:ext cx="4473072" cy="1912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AA4FE4-6A49-4DBD-B72C-7E2B085FF6B2}"/>
              </a:ext>
            </a:extLst>
          </p:cNvPr>
          <p:cNvSpPr txBox="1"/>
          <p:nvPr/>
        </p:nvSpPr>
        <p:spPr>
          <a:xfrm>
            <a:off x="221253" y="6409678"/>
            <a:ext cx="8593917" cy="246221"/>
          </a:xfrm>
          <a:prstGeom prst="rect">
            <a:avLst/>
          </a:prstGeom>
          <a:noFill/>
        </p:spPr>
        <p:txBody>
          <a:bodyPr wrap="square" lIns="91440" tIns="45720" rIns="91440" bIns="45720" rtlCol="0" anchor="t">
            <a:spAutoFit/>
          </a:bodyPr>
          <a:lstStyle/>
          <a:p>
            <a:r>
              <a:rPr lang="en-US" sz="1000"/>
              <a:t>Adapted from CDC, How Respirators Work, </a:t>
            </a:r>
            <a:r>
              <a:rPr lang="en-US" sz="1000">
                <a:hlinkClick r:id="rId3"/>
              </a:rPr>
              <a:t>https://blogs.cdc.gov/niosh-science-blog/2018/01/04/respirators-public-use/</a:t>
            </a:r>
            <a:r>
              <a:rPr lang="en-US" sz="1000"/>
              <a:t> 5/23/2023</a:t>
            </a:r>
          </a:p>
        </p:txBody>
      </p:sp>
    </p:spTree>
    <p:extLst>
      <p:ext uri="{BB962C8B-B14F-4D97-AF65-F5344CB8AC3E}">
        <p14:creationId xmlns:p14="http://schemas.microsoft.com/office/powerpoint/2010/main" val="1775919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B05EED-B269-47A7-91B8-9DEEADBC130B}"/>
              </a:ext>
            </a:extLst>
          </p:cNvPr>
          <p:cNvGraphicFramePr>
            <a:graphicFrameLocks noGrp="1"/>
          </p:cNvGraphicFramePr>
          <p:nvPr/>
        </p:nvGraphicFramePr>
        <p:xfrm>
          <a:off x="327385" y="570965"/>
          <a:ext cx="8489230" cy="5716069"/>
        </p:xfrm>
        <a:graphic>
          <a:graphicData uri="http://schemas.openxmlformats.org/drawingml/2006/table">
            <a:tbl>
              <a:tblPr firstRow="1" bandRow="1">
                <a:tableStyleId>{073A0DAA-6AF3-43AB-8588-CEC1D06C72B9}</a:tableStyleId>
              </a:tblPr>
              <a:tblGrid>
                <a:gridCol w="2082083">
                  <a:extLst>
                    <a:ext uri="{9D8B030D-6E8A-4147-A177-3AD203B41FA5}">
                      <a16:colId xmlns:a16="http://schemas.microsoft.com/office/drawing/2014/main" val="20000"/>
                    </a:ext>
                  </a:extLst>
                </a:gridCol>
                <a:gridCol w="6407147">
                  <a:extLst>
                    <a:ext uri="{9D8B030D-6E8A-4147-A177-3AD203B41FA5}">
                      <a16:colId xmlns:a16="http://schemas.microsoft.com/office/drawing/2014/main" val="20001"/>
                    </a:ext>
                  </a:extLst>
                </a:gridCol>
              </a:tblGrid>
              <a:tr h="302114">
                <a:tc>
                  <a:txBody>
                    <a:bodyPr/>
                    <a:lstStyle/>
                    <a:p>
                      <a:pPr algn="ctr"/>
                      <a:r>
                        <a:rPr lang="en-US" sz="1400">
                          <a:ln>
                            <a:noFill/>
                          </a:ln>
                        </a:rPr>
                        <a:t>Term</a:t>
                      </a:r>
                      <a:endParaRPr lang="en-US" sz="1400" b="0">
                        <a:ln>
                          <a:noFill/>
                        </a:ln>
                        <a:solidFill>
                          <a:schemeClr val="bg1"/>
                        </a:solidFill>
                        <a:latin typeface="Century Gothic"/>
                      </a:endParaRPr>
                    </a:p>
                  </a:txBody>
                  <a:tcPr anchor="ctr"/>
                </a:tc>
                <a:tc>
                  <a:txBody>
                    <a:bodyPr/>
                    <a:lstStyle/>
                    <a:p>
                      <a:pPr algn="ctr"/>
                      <a:r>
                        <a:rPr lang="en-US" sz="1400">
                          <a:ln>
                            <a:noFill/>
                          </a:ln>
                        </a:rPr>
                        <a:t>Definition</a:t>
                      </a:r>
                      <a:endParaRPr lang="en-US" sz="1400" b="0">
                        <a:ln>
                          <a:noFill/>
                        </a:ln>
                        <a:solidFill>
                          <a:schemeClr val="bg1"/>
                        </a:solidFill>
                        <a:latin typeface="Century Gothic"/>
                      </a:endParaRPr>
                    </a:p>
                  </a:txBody>
                  <a:tcPr anchor="ctr"/>
                </a:tc>
                <a:extLst>
                  <a:ext uri="{0D108BD9-81ED-4DB2-BD59-A6C34878D82A}">
                    <a16:rowId xmlns:a16="http://schemas.microsoft.com/office/drawing/2014/main" val="10000"/>
                  </a:ext>
                </a:extLst>
              </a:tr>
              <a:tr h="292741">
                <a:tc>
                  <a:txBody>
                    <a:bodyPr/>
                    <a:lstStyle/>
                    <a:p>
                      <a:pPr algn="l">
                        <a:spcBef>
                          <a:spcPts val="0"/>
                        </a:spcBef>
                      </a:pPr>
                      <a:r>
                        <a:rPr lang="en-US" sz="1200">
                          <a:ln>
                            <a:noFill/>
                          </a:ln>
                        </a:rPr>
                        <a:t>Aerosol generating procedures</a:t>
                      </a:r>
                      <a:endParaRPr lang="en-US" sz="1200">
                        <a:ln>
                          <a:noFill/>
                        </a:ln>
                        <a:solidFill>
                          <a:schemeClr val="tx1"/>
                        </a:solidFill>
                      </a:endParaRPr>
                    </a:p>
                  </a:txBody>
                  <a:tcPr anchor="ctr"/>
                </a:tc>
                <a:tc>
                  <a:txBody>
                    <a:bodyPr/>
                    <a:lstStyle/>
                    <a:p>
                      <a:pPr algn="l">
                        <a:spcBef>
                          <a:spcPts val="0"/>
                        </a:spcBef>
                      </a:pPr>
                      <a:r>
                        <a:rPr lang="en-US" sz="1200">
                          <a:ln>
                            <a:noFill/>
                          </a:ln>
                        </a:rPr>
                        <a:t>Procedures that can cause the secretions to become airborne</a:t>
                      </a:r>
                      <a:endParaRPr lang="en-US" sz="1200">
                        <a:ln>
                          <a:noFill/>
                        </a:ln>
                        <a:solidFill>
                          <a:schemeClr val="tx1"/>
                        </a:solidFill>
                      </a:endParaRPr>
                    </a:p>
                  </a:txBody>
                  <a:tcPr anchor="ctr"/>
                </a:tc>
                <a:extLst>
                  <a:ext uri="{0D108BD9-81ED-4DB2-BD59-A6C34878D82A}">
                    <a16:rowId xmlns:a16="http://schemas.microsoft.com/office/drawing/2014/main" val="10001"/>
                  </a:ext>
                </a:extLst>
              </a:tr>
              <a:tr h="292741">
                <a:tc>
                  <a:txBody>
                    <a:bodyPr/>
                    <a:lstStyle/>
                    <a:p>
                      <a:pPr algn="l">
                        <a:spcBef>
                          <a:spcPts val="300"/>
                        </a:spcBef>
                      </a:pPr>
                      <a:r>
                        <a:rPr lang="en-US" sz="1200">
                          <a:ln>
                            <a:noFill/>
                          </a:ln>
                        </a:rPr>
                        <a:t>Doff</a:t>
                      </a:r>
                      <a:endParaRPr lang="en-US" sz="1200">
                        <a:ln>
                          <a:noFill/>
                        </a:ln>
                        <a:solidFill>
                          <a:schemeClr val="tx1"/>
                        </a:solidFill>
                      </a:endParaRPr>
                    </a:p>
                  </a:txBody>
                  <a:tcPr anchor="ctr"/>
                </a:tc>
                <a:tc>
                  <a:txBody>
                    <a:bodyPr/>
                    <a:lstStyle/>
                    <a:p>
                      <a:pPr algn="l">
                        <a:spcBef>
                          <a:spcPts val="300"/>
                        </a:spcBef>
                      </a:pPr>
                      <a:r>
                        <a:rPr lang="en-US" sz="1200">
                          <a:ln>
                            <a:noFill/>
                          </a:ln>
                        </a:rPr>
                        <a:t>A term commonly used with PPE, to take it off</a:t>
                      </a:r>
                      <a:endParaRPr lang="en-US" sz="1200">
                        <a:ln>
                          <a:noFill/>
                        </a:ln>
                        <a:solidFill>
                          <a:schemeClr val="tx1"/>
                        </a:solidFill>
                      </a:endParaRPr>
                    </a:p>
                  </a:txBody>
                  <a:tcPr anchor="ctr"/>
                </a:tc>
                <a:extLst>
                  <a:ext uri="{0D108BD9-81ED-4DB2-BD59-A6C34878D82A}">
                    <a16:rowId xmlns:a16="http://schemas.microsoft.com/office/drawing/2014/main" val="10002"/>
                  </a:ext>
                </a:extLst>
              </a:tr>
              <a:tr h="292741">
                <a:tc>
                  <a:txBody>
                    <a:bodyPr/>
                    <a:lstStyle/>
                    <a:p>
                      <a:pPr algn="l">
                        <a:spcBef>
                          <a:spcPts val="300"/>
                        </a:spcBef>
                      </a:pPr>
                      <a:r>
                        <a:rPr lang="en-US" sz="1200">
                          <a:ln>
                            <a:noFill/>
                          </a:ln>
                        </a:rPr>
                        <a:t>Don</a:t>
                      </a:r>
                      <a:endParaRPr lang="en-US" sz="1200">
                        <a:ln>
                          <a:noFill/>
                        </a:ln>
                        <a:solidFill>
                          <a:schemeClr val="tx1"/>
                        </a:solidFill>
                      </a:endParaRPr>
                    </a:p>
                  </a:txBody>
                  <a:tcPr anchor="ctr"/>
                </a:tc>
                <a:tc>
                  <a:txBody>
                    <a:bodyPr/>
                    <a:lstStyle/>
                    <a:p>
                      <a:pPr algn="l">
                        <a:spcBef>
                          <a:spcPts val="300"/>
                        </a:spcBef>
                      </a:pPr>
                      <a:r>
                        <a:rPr lang="en-US" sz="1200">
                          <a:ln>
                            <a:noFill/>
                          </a:ln>
                        </a:rPr>
                        <a:t>A term commonly used with PPE, to put it on</a:t>
                      </a:r>
                      <a:endParaRPr lang="en-US" sz="1200">
                        <a:ln>
                          <a:noFill/>
                        </a:ln>
                        <a:solidFill>
                          <a:schemeClr val="tx1"/>
                        </a:solidFill>
                      </a:endParaRPr>
                    </a:p>
                  </a:txBody>
                  <a:tcPr anchor="ctr"/>
                </a:tc>
                <a:extLst>
                  <a:ext uri="{0D108BD9-81ED-4DB2-BD59-A6C34878D82A}">
                    <a16:rowId xmlns:a16="http://schemas.microsoft.com/office/drawing/2014/main" val="10003"/>
                  </a:ext>
                </a:extLst>
              </a:tr>
              <a:tr h="292741">
                <a:tc>
                  <a:txBody>
                    <a:bodyPr/>
                    <a:lstStyle/>
                    <a:p>
                      <a:pPr algn="l">
                        <a:spcBef>
                          <a:spcPts val="300"/>
                        </a:spcBef>
                      </a:pPr>
                      <a:r>
                        <a:rPr lang="en-US" sz="1200">
                          <a:ln>
                            <a:noFill/>
                          </a:ln>
                        </a:rPr>
                        <a:t>Exhalation valve</a:t>
                      </a:r>
                      <a:endParaRPr lang="en-US" sz="1200">
                        <a:ln>
                          <a:noFill/>
                        </a:ln>
                        <a:solidFill>
                          <a:schemeClr val="tx1"/>
                        </a:solidFill>
                      </a:endParaRPr>
                    </a:p>
                  </a:txBody>
                  <a:tcPr anchor="ctr"/>
                </a:tc>
                <a:tc>
                  <a:txBody>
                    <a:bodyPr/>
                    <a:lstStyle/>
                    <a:p>
                      <a:pPr algn="l">
                        <a:spcBef>
                          <a:spcPts val="300"/>
                        </a:spcBef>
                      </a:pPr>
                      <a:r>
                        <a:rPr lang="en-US" sz="1200">
                          <a:ln>
                            <a:noFill/>
                          </a:ln>
                        </a:rPr>
                        <a:t>A valve on a respirator that does not filter the user’s breath</a:t>
                      </a:r>
                      <a:endParaRPr lang="en-US" sz="1200">
                        <a:ln>
                          <a:noFill/>
                        </a:ln>
                        <a:solidFill>
                          <a:schemeClr val="tx1"/>
                        </a:solidFill>
                      </a:endParaRPr>
                    </a:p>
                  </a:txBody>
                  <a:tcPr anchor="ctr"/>
                </a:tc>
                <a:extLst>
                  <a:ext uri="{0D108BD9-81ED-4DB2-BD59-A6C34878D82A}">
                    <a16:rowId xmlns:a16="http://schemas.microsoft.com/office/drawing/2014/main" val="1004844075"/>
                  </a:ext>
                </a:extLst>
              </a:tr>
              <a:tr h="292741">
                <a:tc>
                  <a:txBody>
                    <a:bodyPr/>
                    <a:lstStyle/>
                    <a:p>
                      <a:pPr algn="l">
                        <a:spcBef>
                          <a:spcPts val="300"/>
                        </a:spcBef>
                      </a:pPr>
                      <a:r>
                        <a:rPr lang="en-US" sz="1200">
                          <a:ln>
                            <a:noFill/>
                          </a:ln>
                        </a:rPr>
                        <a:t>Fit test</a:t>
                      </a:r>
                      <a:endParaRPr lang="en-US" sz="1200">
                        <a:ln>
                          <a:noFill/>
                        </a:ln>
                        <a:solidFill>
                          <a:schemeClr val="tx1"/>
                        </a:solidFill>
                      </a:endParaRPr>
                    </a:p>
                  </a:txBody>
                  <a:tcPr anchor="ctr"/>
                </a:tc>
                <a:tc>
                  <a:txBody>
                    <a:bodyPr/>
                    <a:lstStyle/>
                    <a:p>
                      <a:pPr algn="l">
                        <a:spcBef>
                          <a:spcPts val="300"/>
                        </a:spcBef>
                      </a:pPr>
                      <a:r>
                        <a:rPr lang="en-US" sz="1200">
                          <a:ln>
                            <a:noFill/>
                          </a:ln>
                        </a:rPr>
                        <a:t>A way to test the fit of the N95 is snug enough to protect you from the virus</a:t>
                      </a:r>
                      <a:endParaRPr lang="en-US" sz="1200">
                        <a:ln>
                          <a:noFill/>
                        </a:ln>
                        <a:solidFill>
                          <a:schemeClr val="tx1"/>
                        </a:solidFill>
                      </a:endParaRPr>
                    </a:p>
                  </a:txBody>
                  <a:tcPr anchor="ctr"/>
                </a:tc>
                <a:extLst>
                  <a:ext uri="{0D108BD9-81ED-4DB2-BD59-A6C34878D82A}">
                    <a16:rowId xmlns:a16="http://schemas.microsoft.com/office/drawing/2014/main" val="1022307015"/>
                  </a:ext>
                </a:extLst>
              </a:tr>
              <a:tr h="292741">
                <a:tc>
                  <a:txBody>
                    <a:bodyPr/>
                    <a:lstStyle/>
                    <a:p>
                      <a:pPr algn="l">
                        <a:spcBef>
                          <a:spcPts val="300"/>
                        </a:spcBef>
                      </a:pPr>
                      <a:r>
                        <a:rPr lang="en-US" sz="1200">
                          <a:ln>
                            <a:noFill/>
                          </a:ln>
                        </a:rPr>
                        <a:t>Mask</a:t>
                      </a:r>
                      <a:endParaRPr lang="en-US" sz="1200">
                        <a:ln>
                          <a:noFill/>
                        </a:ln>
                        <a:solidFill>
                          <a:schemeClr val="tx1"/>
                        </a:solidFill>
                      </a:endParaRPr>
                    </a:p>
                  </a:txBody>
                  <a:tcPr anchor="ctr"/>
                </a:tc>
                <a:tc>
                  <a:txBody>
                    <a:bodyPr/>
                    <a:lstStyle/>
                    <a:p>
                      <a:pPr algn="l">
                        <a:spcBef>
                          <a:spcPts val="300"/>
                        </a:spcBef>
                      </a:pPr>
                      <a:r>
                        <a:rPr lang="en-US" sz="1200">
                          <a:ln>
                            <a:noFill/>
                          </a:ln>
                        </a:rPr>
                        <a:t>A general face covering, it is not a respirator</a:t>
                      </a:r>
                      <a:endParaRPr lang="en-US" sz="1200">
                        <a:ln>
                          <a:noFill/>
                        </a:ln>
                        <a:solidFill>
                          <a:schemeClr val="tx1"/>
                        </a:solidFill>
                      </a:endParaRPr>
                    </a:p>
                  </a:txBody>
                  <a:tcPr anchor="ctr"/>
                </a:tc>
                <a:extLst>
                  <a:ext uri="{0D108BD9-81ED-4DB2-BD59-A6C34878D82A}">
                    <a16:rowId xmlns:a16="http://schemas.microsoft.com/office/drawing/2014/main" val="1279409557"/>
                  </a:ext>
                </a:extLst>
              </a:tr>
              <a:tr h="292741">
                <a:tc>
                  <a:txBody>
                    <a:bodyPr/>
                    <a:lstStyle/>
                    <a:p>
                      <a:pPr algn="l">
                        <a:spcBef>
                          <a:spcPts val="300"/>
                        </a:spcBef>
                      </a:pPr>
                      <a:r>
                        <a:rPr lang="en-US" sz="1200">
                          <a:ln>
                            <a:noFill/>
                          </a:ln>
                        </a:rPr>
                        <a:t>Medical evaluation</a:t>
                      </a:r>
                      <a:endParaRPr lang="en-US" sz="1200">
                        <a:ln>
                          <a:noFill/>
                        </a:ln>
                        <a:solidFill>
                          <a:schemeClr val="tx1"/>
                        </a:solidFill>
                      </a:endParaRPr>
                    </a:p>
                  </a:txBody>
                  <a:tcPr anchor="ctr"/>
                </a:tc>
                <a:tc>
                  <a:txBody>
                    <a:bodyPr/>
                    <a:lstStyle/>
                    <a:p>
                      <a:pPr algn="l">
                        <a:spcBef>
                          <a:spcPts val="300"/>
                        </a:spcBef>
                      </a:pPr>
                      <a:r>
                        <a:rPr lang="en-US" sz="1200">
                          <a:ln>
                            <a:noFill/>
                          </a:ln>
                        </a:rPr>
                        <a:t>An evaluation to determine if your body can tolerate using the N95 respirator</a:t>
                      </a:r>
                      <a:endParaRPr lang="en-US" sz="1200">
                        <a:ln>
                          <a:noFill/>
                        </a:ln>
                        <a:solidFill>
                          <a:schemeClr val="tx1"/>
                        </a:solidFill>
                      </a:endParaRPr>
                    </a:p>
                  </a:txBody>
                  <a:tcPr anchor="ctr"/>
                </a:tc>
                <a:extLst>
                  <a:ext uri="{0D108BD9-81ED-4DB2-BD59-A6C34878D82A}">
                    <a16:rowId xmlns:a16="http://schemas.microsoft.com/office/drawing/2014/main" val="1481036099"/>
                  </a:ext>
                </a:extLst>
              </a:tr>
              <a:tr h="484147">
                <a:tc>
                  <a:txBody>
                    <a:bodyPr/>
                    <a:lstStyle/>
                    <a:p>
                      <a:pPr algn="l">
                        <a:spcBef>
                          <a:spcPts val="300"/>
                        </a:spcBef>
                      </a:pPr>
                      <a:r>
                        <a:rPr lang="en-US" sz="1200">
                          <a:ln>
                            <a:noFill/>
                          </a:ln>
                        </a:rPr>
                        <a:t>N95</a:t>
                      </a:r>
                      <a:endParaRPr lang="en-US" sz="1200">
                        <a:ln>
                          <a:noFill/>
                        </a:ln>
                        <a:solidFill>
                          <a:schemeClr val="tx1"/>
                        </a:solidFill>
                      </a:endParaRPr>
                    </a:p>
                  </a:txBody>
                  <a:tcPr anchor="ctr"/>
                </a:tc>
                <a:tc>
                  <a:txBody>
                    <a:bodyPr/>
                    <a:lstStyle/>
                    <a:p>
                      <a:pPr algn="l">
                        <a:spcBef>
                          <a:spcPts val="300"/>
                        </a:spcBef>
                      </a:pPr>
                      <a:r>
                        <a:rPr lang="en-US" sz="1200">
                          <a:ln>
                            <a:noFill/>
                          </a:ln>
                        </a:rPr>
                        <a:t>A respirator that fits tightly on the face to filter out 95% of airborne particulates in a non-oil environment</a:t>
                      </a:r>
                      <a:endParaRPr lang="en-US" sz="1200">
                        <a:ln>
                          <a:noFill/>
                        </a:ln>
                        <a:solidFill>
                          <a:schemeClr val="tx1"/>
                        </a:solidFill>
                      </a:endParaRPr>
                    </a:p>
                  </a:txBody>
                  <a:tcPr anchor="ctr"/>
                </a:tc>
                <a:extLst>
                  <a:ext uri="{0D108BD9-81ED-4DB2-BD59-A6C34878D82A}">
                    <a16:rowId xmlns:a16="http://schemas.microsoft.com/office/drawing/2014/main" val="16812796"/>
                  </a:ext>
                </a:extLst>
              </a:tr>
              <a:tr h="362537">
                <a:tc>
                  <a:txBody>
                    <a:bodyPr/>
                    <a:lstStyle/>
                    <a:p>
                      <a:pPr lvl="0" algn="l">
                        <a:spcBef>
                          <a:spcPts val="300"/>
                        </a:spcBef>
                        <a:buNone/>
                      </a:pPr>
                      <a:r>
                        <a:rPr lang="en-US" sz="1200">
                          <a:ln>
                            <a:noFill/>
                          </a:ln>
                        </a:rPr>
                        <a:t>NIOSH</a:t>
                      </a:r>
                    </a:p>
                  </a:txBody>
                  <a:tcPr anchor="ctr"/>
                </a:tc>
                <a:tc>
                  <a:txBody>
                    <a:bodyPr/>
                    <a:lstStyle/>
                    <a:p>
                      <a:pPr lvl="0" algn="l">
                        <a:spcBef>
                          <a:spcPts val="300"/>
                        </a:spcBef>
                        <a:buNone/>
                      </a:pPr>
                      <a:r>
                        <a:rPr lang="en-US" sz="1200">
                          <a:ln>
                            <a:noFill/>
                          </a:ln>
                        </a:rPr>
                        <a:t>National Institute for Occupational Safety and Health -  Federal research agency focused on worker health and safety</a:t>
                      </a:r>
                    </a:p>
                  </a:txBody>
                  <a:tcPr anchor="ctr"/>
                </a:tc>
                <a:extLst>
                  <a:ext uri="{0D108BD9-81ED-4DB2-BD59-A6C34878D82A}">
                    <a16:rowId xmlns:a16="http://schemas.microsoft.com/office/drawing/2014/main" val="4061296035"/>
                  </a:ext>
                </a:extLst>
              </a:tr>
              <a:tr h="484147">
                <a:tc>
                  <a:txBody>
                    <a:bodyPr/>
                    <a:lstStyle/>
                    <a:p>
                      <a:pPr algn="l">
                        <a:spcBef>
                          <a:spcPts val="300"/>
                        </a:spcBef>
                      </a:pPr>
                      <a:r>
                        <a:rPr lang="en-US" sz="1200">
                          <a:ln>
                            <a:noFill/>
                          </a:ln>
                        </a:rPr>
                        <a:t>OSHA</a:t>
                      </a:r>
                      <a:endParaRPr lang="en-US" sz="1200">
                        <a:ln>
                          <a:noFill/>
                        </a:ln>
                        <a:solidFill>
                          <a:schemeClr val="tx1"/>
                        </a:solidFill>
                      </a:endParaRPr>
                    </a:p>
                  </a:txBody>
                  <a:tcPr anchor="ctr"/>
                </a:tc>
                <a:tc>
                  <a:txBody>
                    <a:bodyPr/>
                    <a:lstStyle/>
                    <a:p>
                      <a:pPr algn="l">
                        <a:spcBef>
                          <a:spcPts val="300"/>
                        </a:spcBef>
                      </a:pPr>
                      <a:r>
                        <a:rPr lang="en-US" sz="1200">
                          <a:ln>
                            <a:noFill/>
                          </a:ln>
                        </a:rPr>
                        <a:t>Occupational Safety and Health Administration - Federal Regulatory Agency for worker health and safety</a:t>
                      </a:r>
                      <a:endParaRPr lang="en-US" sz="1200">
                        <a:ln>
                          <a:noFill/>
                        </a:ln>
                        <a:solidFill>
                          <a:schemeClr val="tx1"/>
                        </a:solidFill>
                      </a:endParaRPr>
                    </a:p>
                  </a:txBody>
                  <a:tcPr anchor="ctr"/>
                </a:tc>
                <a:extLst>
                  <a:ext uri="{0D108BD9-81ED-4DB2-BD59-A6C34878D82A}">
                    <a16:rowId xmlns:a16="http://schemas.microsoft.com/office/drawing/2014/main" val="3143438639"/>
                  </a:ext>
                </a:extLst>
              </a:tr>
              <a:tr h="484147">
                <a:tc>
                  <a:txBody>
                    <a:bodyPr/>
                    <a:lstStyle/>
                    <a:p>
                      <a:pPr algn="l">
                        <a:spcBef>
                          <a:spcPts val="300"/>
                        </a:spcBef>
                      </a:pPr>
                      <a:r>
                        <a:rPr lang="en-US" sz="1200">
                          <a:ln>
                            <a:noFill/>
                          </a:ln>
                        </a:rPr>
                        <a:t>PPE</a:t>
                      </a:r>
                      <a:endParaRPr lang="en-US" sz="1200">
                        <a:ln>
                          <a:noFill/>
                        </a:ln>
                        <a:solidFill>
                          <a:schemeClr val="tx1"/>
                        </a:solidFill>
                      </a:endParaRPr>
                    </a:p>
                  </a:txBody>
                  <a:tcPr anchor="ctr"/>
                </a:tc>
                <a:tc>
                  <a:txBody>
                    <a:bodyPr/>
                    <a:lstStyle/>
                    <a:p>
                      <a:pPr algn="l">
                        <a:spcBef>
                          <a:spcPts val="300"/>
                        </a:spcBef>
                      </a:pPr>
                      <a:r>
                        <a:rPr lang="en-US" sz="1200">
                          <a:ln>
                            <a:noFill/>
                          </a:ln>
                        </a:rPr>
                        <a:t>Personal Protective Equipment - gloves, gown, mask, respirator, safety glasses/goggles, face shield, etc.</a:t>
                      </a:r>
                      <a:endParaRPr lang="en-US" sz="1200">
                        <a:ln>
                          <a:noFill/>
                        </a:ln>
                        <a:solidFill>
                          <a:schemeClr val="tx1"/>
                        </a:solidFill>
                      </a:endParaRPr>
                    </a:p>
                  </a:txBody>
                  <a:tcPr anchor="ctr"/>
                </a:tc>
                <a:extLst>
                  <a:ext uri="{0D108BD9-81ED-4DB2-BD59-A6C34878D82A}">
                    <a16:rowId xmlns:a16="http://schemas.microsoft.com/office/drawing/2014/main" val="2278801401"/>
                  </a:ext>
                </a:extLst>
              </a:tr>
              <a:tr h="484147">
                <a:tc>
                  <a:txBody>
                    <a:bodyPr/>
                    <a:lstStyle/>
                    <a:p>
                      <a:pPr algn="l">
                        <a:spcBef>
                          <a:spcPts val="300"/>
                        </a:spcBef>
                      </a:pPr>
                      <a:r>
                        <a:rPr lang="en-US" sz="1200">
                          <a:ln>
                            <a:noFill/>
                          </a:ln>
                        </a:rPr>
                        <a:t>Respirator</a:t>
                      </a:r>
                      <a:endParaRPr lang="en-US" sz="1200">
                        <a:ln>
                          <a:noFill/>
                        </a:ln>
                        <a:solidFill>
                          <a:schemeClr val="tx1"/>
                        </a:solidFill>
                      </a:endParaRPr>
                    </a:p>
                  </a:txBody>
                  <a:tcPr anchor="ctr"/>
                </a:tc>
                <a:tc>
                  <a:txBody>
                    <a:bodyPr/>
                    <a:lstStyle/>
                    <a:p>
                      <a:pPr algn="l">
                        <a:spcBef>
                          <a:spcPts val="300"/>
                        </a:spcBef>
                      </a:pPr>
                      <a:r>
                        <a:rPr lang="en-US" sz="1200">
                          <a:ln>
                            <a:noFill/>
                          </a:ln>
                        </a:rPr>
                        <a:t>A device that has a filtering system to filter out the hazard or can supply you with clean air to keep you from harm. Use only NIOSH approved respirators. </a:t>
                      </a:r>
                      <a:endParaRPr lang="en-US" sz="1200">
                        <a:ln>
                          <a:noFill/>
                        </a:ln>
                        <a:solidFill>
                          <a:schemeClr val="tx1"/>
                        </a:solidFill>
                      </a:endParaRPr>
                    </a:p>
                  </a:txBody>
                  <a:tcPr anchor="ctr"/>
                </a:tc>
                <a:extLst>
                  <a:ext uri="{0D108BD9-81ED-4DB2-BD59-A6C34878D82A}">
                    <a16:rowId xmlns:a16="http://schemas.microsoft.com/office/drawing/2014/main" val="1564828114"/>
                  </a:ext>
                </a:extLst>
              </a:tr>
              <a:tr h="484147">
                <a:tc>
                  <a:txBody>
                    <a:bodyPr/>
                    <a:lstStyle/>
                    <a:p>
                      <a:pPr algn="l">
                        <a:spcBef>
                          <a:spcPts val="300"/>
                        </a:spcBef>
                      </a:pPr>
                      <a:r>
                        <a:rPr lang="en-US" sz="1200">
                          <a:ln>
                            <a:noFill/>
                          </a:ln>
                        </a:rPr>
                        <a:t>Seal check</a:t>
                      </a:r>
                      <a:endParaRPr lang="en-US" sz="1200">
                        <a:ln>
                          <a:noFill/>
                        </a:ln>
                        <a:solidFill>
                          <a:schemeClr val="tx1"/>
                        </a:solidFill>
                      </a:endParaRPr>
                    </a:p>
                  </a:txBody>
                  <a:tcPr anchor="ctr"/>
                </a:tc>
                <a:tc>
                  <a:txBody>
                    <a:bodyPr/>
                    <a:lstStyle/>
                    <a:p>
                      <a:pPr algn="l">
                        <a:spcBef>
                          <a:spcPts val="300"/>
                        </a:spcBef>
                      </a:pPr>
                      <a:r>
                        <a:rPr lang="en-US" sz="1200">
                          <a:ln>
                            <a:noFill/>
                          </a:ln>
                        </a:rPr>
                        <a:t>To check the N95 seal on your face when you first put it on and at any time you think the seal may have been broken</a:t>
                      </a:r>
                      <a:endParaRPr lang="en-US" sz="1200">
                        <a:ln>
                          <a:noFill/>
                        </a:ln>
                        <a:solidFill>
                          <a:schemeClr val="tx1"/>
                        </a:solidFill>
                      </a:endParaRPr>
                    </a:p>
                  </a:txBody>
                  <a:tcPr anchor="ctr"/>
                </a:tc>
                <a:extLst>
                  <a:ext uri="{0D108BD9-81ED-4DB2-BD59-A6C34878D82A}">
                    <a16:rowId xmlns:a16="http://schemas.microsoft.com/office/drawing/2014/main" val="2787392625"/>
                  </a:ext>
                </a:extLst>
              </a:tr>
              <a:tr h="484147">
                <a:tc>
                  <a:txBody>
                    <a:bodyPr/>
                    <a:lstStyle/>
                    <a:p>
                      <a:pPr lvl="0" algn="l">
                        <a:spcBef>
                          <a:spcPts val="300"/>
                        </a:spcBef>
                        <a:buNone/>
                      </a:pPr>
                      <a:r>
                        <a:rPr lang="en-US" sz="1200">
                          <a:ln>
                            <a:noFill/>
                          </a:ln>
                        </a:rPr>
                        <a:t>Washington Department of Labor and Industry (L&amp;I)</a:t>
                      </a:r>
                    </a:p>
                  </a:txBody>
                  <a:tcPr anchor="ctr"/>
                </a:tc>
                <a:tc>
                  <a:txBody>
                    <a:bodyPr/>
                    <a:lstStyle/>
                    <a:p>
                      <a:pPr lvl="0" algn="l">
                        <a:spcBef>
                          <a:spcPts val="300"/>
                        </a:spcBef>
                        <a:buNone/>
                      </a:pPr>
                      <a:r>
                        <a:rPr lang="en-US" sz="1200">
                          <a:ln>
                            <a:noFill/>
                          </a:ln>
                        </a:rPr>
                        <a:t>A Washington regulatory agency enforcing workplace health and safety standards</a:t>
                      </a:r>
                    </a:p>
                  </a:txBody>
                  <a:tcPr anchor="ctr"/>
                </a:tc>
                <a:extLst>
                  <a:ext uri="{0D108BD9-81ED-4DB2-BD59-A6C34878D82A}">
                    <a16:rowId xmlns:a16="http://schemas.microsoft.com/office/drawing/2014/main" val="3656840817"/>
                  </a:ext>
                </a:extLst>
              </a:tr>
            </a:tbl>
          </a:graphicData>
        </a:graphic>
      </p:graphicFrame>
    </p:spTree>
    <p:extLst>
      <p:ext uri="{BB962C8B-B14F-4D97-AF65-F5344CB8AC3E}">
        <p14:creationId xmlns:p14="http://schemas.microsoft.com/office/powerpoint/2010/main" val="3741899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a:xfrm>
            <a:off x="473725" y="1406360"/>
            <a:ext cx="8361803" cy="4783701"/>
          </a:xfrm>
        </p:spPr>
        <p:txBody>
          <a:bodyPr vert="horz" lIns="91440" tIns="45720" rIns="91440" bIns="45720" rtlCol="0" anchor="t">
            <a:noAutofit/>
          </a:bodyPr>
          <a:lstStyle/>
          <a:p>
            <a:r>
              <a:rPr lang="en-US" sz="1150" dirty="0">
                <a:solidFill>
                  <a:srgbClr val="000000"/>
                </a:solidFill>
              </a:rPr>
              <a:t>DOH SARS-CoV-2 Infection Prevention and Control in Healthcare Settings Toolkit, April 9, 2023 </a:t>
            </a:r>
            <a:r>
              <a:rPr lang="en-US" sz="1150" u="sng" dirty="0">
                <a:hlinkClick r:id="rId2"/>
              </a:rPr>
              <a:t>https://www.doh.wa.gov/Portals/1/Documents/1600/coronavirus/COVID19InfectionControlForAerosolGeneratingProcedures.pdf</a:t>
            </a:r>
            <a:endParaRPr lang="en-US" sz="1150" dirty="0">
              <a:solidFill>
                <a:srgbClr val="000000"/>
              </a:solidFill>
            </a:endParaRPr>
          </a:p>
          <a:p>
            <a:r>
              <a:rPr lang="en-US" sz="1150" dirty="0">
                <a:solidFill>
                  <a:srgbClr val="000000"/>
                </a:solidFill>
              </a:rPr>
              <a:t>3M 1860/1860s</a:t>
            </a:r>
            <a:r>
              <a:rPr lang="en-US" sz="1150" dirty="0"/>
              <a:t> N95 Respirator Application &amp; Removal, </a:t>
            </a:r>
            <a:r>
              <a:rPr lang="en-US" sz="1150" dirty="0">
                <a:hlinkClick r:id="rId3"/>
              </a:rPr>
              <a:t>https://multimedia.3m.com/mws/media/811783O/1860-and-1860s-wear-it-right-poster.pdf</a:t>
            </a:r>
            <a:r>
              <a:rPr lang="en-US" sz="1150" dirty="0"/>
              <a:t>, accessed 6/8/2023</a:t>
            </a:r>
            <a:endParaRPr lang="en-US" sz="1150" dirty="0">
              <a:cs typeface="Calibri"/>
            </a:endParaRPr>
          </a:p>
          <a:p>
            <a:r>
              <a:rPr lang="en-US" sz="1150" dirty="0"/>
              <a:t>3M Aura Series Respirators Application, </a:t>
            </a:r>
            <a:r>
              <a:rPr lang="en-US" sz="1150" dirty="0">
                <a:hlinkClick r:id="rId4"/>
              </a:rPr>
              <a:t>https://multimedia.3m.com/mws/media/827914O/3m-wear-it-right-aura-particulate-resp-english-poster.pdf</a:t>
            </a:r>
            <a:r>
              <a:rPr lang="en-US" sz="1150" dirty="0"/>
              <a:t>, accessed 6/8/2023</a:t>
            </a:r>
            <a:endParaRPr lang="en-US" sz="1150" dirty="0">
              <a:cs typeface="Calibri"/>
            </a:endParaRPr>
          </a:p>
          <a:p>
            <a:r>
              <a:rPr lang="en-US" sz="1150" dirty="0">
                <a:cs typeface="Calibri"/>
              </a:rPr>
              <a:t>BYD N95 Particulate Respirator, </a:t>
            </a:r>
            <a:r>
              <a:rPr lang="en-US" sz="1150" dirty="0">
                <a:cs typeface="Calibri"/>
                <a:hlinkClick r:id="rId5"/>
              </a:rPr>
              <a:t>https://www.byd.care/products/n95-respirator</a:t>
            </a:r>
            <a:r>
              <a:rPr lang="en-US" sz="1150" dirty="0">
                <a:cs typeface="Calibri"/>
              </a:rPr>
              <a:t>, accessed 6/8/2023</a:t>
            </a:r>
          </a:p>
          <a:p>
            <a:r>
              <a:rPr lang="en-US" sz="1150" dirty="0"/>
              <a:t>Halyard N95, Qualitative Fit Test Instructions, </a:t>
            </a:r>
            <a:r>
              <a:rPr lang="en-US" sz="1150" dirty="0">
                <a:hlinkClick r:id="rId6"/>
              </a:rPr>
              <a:t>https://www.halyardhealth.com/wp-content/uploads/c15445_respirator_fit_test_instructions_brochure.pdf#:~:text=To%20User%20Seal%20Check%20a,her%20face%20and%20the%20respirator</a:t>
            </a:r>
            <a:r>
              <a:rPr lang="en-US" sz="1150" dirty="0"/>
              <a:t>, accessed 6/8/2023</a:t>
            </a:r>
            <a:endParaRPr lang="en-US" sz="1150" dirty="0">
              <a:cs typeface="Calibri"/>
            </a:endParaRPr>
          </a:p>
          <a:p>
            <a:r>
              <a:rPr lang="en-US" sz="1150" dirty="0"/>
              <a:t>NIOSH – Approved N95 Particulate Filtering Facepiece Respirators, </a:t>
            </a:r>
            <a:r>
              <a:rPr lang="en-US" sz="1150" dirty="0">
                <a:hlinkClick r:id="rId7"/>
              </a:rPr>
              <a:t>https://www.cdc.gov/niosh/npptl/topics/respirators/disp_part/n95list1.html</a:t>
            </a:r>
            <a:r>
              <a:rPr lang="en-US" sz="1150" dirty="0"/>
              <a:t>, accessed 6/9/2023</a:t>
            </a:r>
            <a:endParaRPr lang="en-US" sz="1150" dirty="0">
              <a:cs typeface="Calibri"/>
            </a:endParaRPr>
          </a:p>
          <a:p>
            <a:r>
              <a:rPr lang="en-US" sz="1150" dirty="0"/>
              <a:t>DOH Putting PPE ON -Sequence for Donning and Doffing Personal Protective Equipment(PPE), </a:t>
            </a:r>
            <a:r>
              <a:rPr lang="en-US" sz="1150" dirty="0">
                <a:hlinkClick r:id="rId8"/>
              </a:rPr>
              <a:t>https://doh.wa.gov/sites/default/files/2022-02/420-380-DonningAndDoffingPPE.pdf</a:t>
            </a:r>
            <a:r>
              <a:rPr lang="en-US" sz="1150" dirty="0"/>
              <a:t>, accessed 6/6/2023</a:t>
            </a:r>
            <a:endParaRPr lang="en-US" sz="1150" dirty="0">
              <a:cs typeface="Calibri"/>
            </a:endParaRPr>
          </a:p>
          <a:p>
            <a:r>
              <a:rPr lang="en-US" sz="1150" dirty="0"/>
              <a:t>CDC Respirator On / Respirator Off, </a:t>
            </a:r>
            <a:r>
              <a:rPr lang="en-US" sz="1150" dirty="0">
                <a:hlinkClick r:id="rId9"/>
              </a:rPr>
              <a:t>https://www.cdc.gov/coronavirus/2019-ncov/downloads/hcp/fs-respirator-on-off.pdf</a:t>
            </a:r>
            <a:r>
              <a:rPr lang="en-US" sz="1150" dirty="0"/>
              <a:t>, accessed 6/9/2023</a:t>
            </a:r>
            <a:endParaRPr lang="en-US" sz="1150" dirty="0">
              <a:cs typeface="Calibri"/>
            </a:endParaRPr>
          </a:p>
          <a:p>
            <a:r>
              <a:rPr lang="en-US" sz="1150" dirty="0">
                <a:cs typeface="Calibri"/>
              </a:rPr>
              <a:t>CDC Filtering our Confusion: Frequently Asked Questions about Respiratory Protection, </a:t>
            </a:r>
            <a:r>
              <a:rPr lang="en-US" sz="1150" dirty="0">
                <a:cs typeface="Calibri"/>
                <a:hlinkClick r:id="rId10"/>
              </a:rPr>
              <a:t>https://www.cdc.gov/niosh/docs/2018-130/pdfs/2018-130.pdf</a:t>
            </a:r>
            <a:r>
              <a:rPr lang="en-US" sz="1150" dirty="0">
                <a:cs typeface="Calibri"/>
              </a:rPr>
              <a:t>, accessed 6/8/2023</a:t>
            </a:r>
          </a:p>
          <a:p>
            <a:r>
              <a:rPr lang="en-US" sz="1150" dirty="0">
                <a:cs typeface="Calibri"/>
              </a:rPr>
              <a:t>CDC Facial Hairstyles and Filtering Facepiece Respirators, </a:t>
            </a:r>
            <a:r>
              <a:rPr lang="en-US" sz="1150" dirty="0">
                <a:cs typeface="Calibri"/>
                <a:hlinkClick r:id="rId11"/>
              </a:rPr>
              <a:t>https://www.cdc.gov/niosh/npptl/pdfs/facialhairwmask11282017-508.pdf</a:t>
            </a:r>
            <a:r>
              <a:rPr lang="en-US" sz="1150" dirty="0">
                <a:cs typeface="Calibri"/>
              </a:rPr>
              <a:t>, accessed 6/8/2023</a:t>
            </a:r>
          </a:p>
          <a:p>
            <a:r>
              <a:rPr lang="en-US" sz="1150" dirty="0">
                <a:cs typeface="Calibri"/>
              </a:rPr>
              <a:t>CDC How Respirators Work, </a:t>
            </a:r>
            <a:r>
              <a:rPr lang="en-US" sz="1150" dirty="0">
                <a:cs typeface="Calibri"/>
                <a:hlinkClick r:id="rId12"/>
              </a:rPr>
              <a:t>https://blogs.cdc.gov/niosh-science-blog/2018/01/04/respirators-public-use/</a:t>
            </a:r>
            <a:r>
              <a:rPr lang="en-US" sz="1150" dirty="0">
                <a:cs typeface="Calibri"/>
              </a:rPr>
              <a:t>, accessed 6/9/2023</a:t>
            </a:r>
          </a:p>
          <a:p>
            <a:r>
              <a:rPr lang="en-US" sz="1150" dirty="0"/>
              <a:t>YouTube, OSHA, How to Perform a User Seal Check with an N95 Respirator, </a:t>
            </a:r>
            <a:r>
              <a:rPr lang="en-US" sz="1150" dirty="0">
                <a:hlinkClick r:id="rId13"/>
              </a:rPr>
              <a:t>https://www.youtube.com/watch?v=pGXiUyAoEd8</a:t>
            </a:r>
            <a:r>
              <a:rPr lang="en-US" sz="1150" dirty="0"/>
              <a:t>, accessed 4/9/2021</a:t>
            </a:r>
            <a:endParaRPr lang="en-US" sz="1150" dirty="0">
              <a:cs typeface="Calibri"/>
            </a:endParaRPr>
          </a:p>
          <a:p>
            <a:endParaRPr lang="en-US" sz="1150" dirty="0"/>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a:t>Resources</a:t>
            </a:r>
          </a:p>
        </p:txBody>
      </p:sp>
    </p:spTree>
    <p:extLst>
      <p:ext uri="{BB962C8B-B14F-4D97-AF65-F5344CB8AC3E}">
        <p14:creationId xmlns:p14="http://schemas.microsoft.com/office/powerpoint/2010/main" val="3889144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499876E-DAB2-454C-A1AF-597360A47EE0}"/>
              </a:ext>
            </a:extLst>
          </p:cNvPr>
          <p:cNvSpPr txBox="1">
            <a:spLocks/>
          </p:cNvSpPr>
          <p:nvPr/>
        </p:nvSpPr>
        <p:spPr>
          <a:xfrm>
            <a:off x="-1" y="3229980"/>
            <a:ext cx="9135687" cy="1111250"/>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Contact your facility's Respirator Program Administrator</a:t>
            </a:r>
          </a:p>
          <a:p>
            <a:pPr marL="0" indent="0" algn="ctr">
              <a:buNone/>
            </a:pPr>
            <a:r>
              <a:rPr lang="en-US"/>
              <a:t>Use the resources listed on the Resource page</a:t>
            </a:r>
            <a:endParaRPr lang="en-US">
              <a:cs typeface="Calibri"/>
            </a:endParaRPr>
          </a:p>
        </p:txBody>
      </p:sp>
      <p:sp>
        <p:nvSpPr>
          <p:cNvPr id="5" name="Title 2">
            <a:extLst>
              <a:ext uri="{FF2B5EF4-FFF2-40B4-BE49-F238E27FC236}">
                <a16:creationId xmlns:a16="http://schemas.microsoft.com/office/drawing/2014/main" id="{B9BADD9C-5EC9-4C69-97D3-229544681D8F}"/>
              </a:ext>
            </a:extLst>
          </p:cNvPr>
          <p:cNvSpPr txBox="1">
            <a:spLocks/>
          </p:cNvSpPr>
          <p:nvPr/>
        </p:nvSpPr>
        <p:spPr>
          <a:xfrm>
            <a:off x="2138" y="2256441"/>
            <a:ext cx="9143999" cy="478522"/>
          </a:xfrm>
          <a:prstGeom prst="rect">
            <a:avLst/>
          </a:prstGeom>
        </p:spPr>
        <p:txBody>
          <a:bodyPr lIns="91440" tIns="45720" rIns="91440" bIns="45720" anchor="t">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a:t>Questions?</a:t>
            </a:r>
            <a:endParaRPr lang="en-US">
              <a:latin typeface="Century Gothic"/>
            </a:endParaRPr>
          </a:p>
        </p:txBody>
      </p:sp>
    </p:spTree>
    <p:extLst>
      <p:ext uri="{BB962C8B-B14F-4D97-AF65-F5344CB8AC3E}">
        <p14:creationId xmlns:p14="http://schemas.microsoft.com/office/powerpoint/2010/main" val="2695864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noRot="1" noMove="1" noResize="1" noEditPoints="1" noAdjustHandles="1" noChangeArrowheads="1" noChangeShapeType="1"/>
          </p:cNvSpPr>
          <p:nvPr>
            <p:ph type="body" sz="quarter" idx="22"/>
          </p:nvPr>
        </p:nvSpPr>
        <p:spPr/>
        <p:txBody>
          <a:bodyPr>
            <a:normAutofit/>
          </a:bodyPr>
          <a:lstStyle/>
          <a:p>
            <a:r>
              <a:rPr lang="en-US" sz="2200" dirty="0">
                <a:latin typeface="Calibri" panose="020F0502020204030204" pitchFamily="34" charset="0"/>
                <a:cs typeface="Calibri" panose="020F0502020204030204" pitchFamily="34" charset="0"/>
              </a:rPr>
              <a:t>Chapter 296-842 WAC, Safety Standards for Respirators, </a:t>
            </a:r>
            <a:r>
              <a:rPr lang="en-US" sz="2200" dirty="0">
                <a:latin typeface="Calibri" panose="020F0502020204030204" pitchFamily="34" charset="0"/>
                <a:cs typeface="Calibri" panose="020F0502020204030204" pitchFamily="34" charset="0"/>
                <a:hlinkClick r:id="rId2"/>
              </a:rPr>
              <a:t>https://www.lni.wa.gov/safety-health/safety-rules/chapter-pdfs/WAC296-842.pdf</a:t>
            </a:r>
            <a:r>
              <a:rPr lang="en-US" sz="2200" dirty="0">
                <a:latin typeface="Calibri" panose="020F0502020204030204" pitchFamily="34" charset="0"/>
                <a:cs typeface="Calibri" panose="020F0502020204030204" pitchFamily="34" charset="0"/>
              </a:rPr>
              <a:t>, accessed 6/8/2023</a:t>
            </a:r>
          </a:p>
          <a:p>
            <a:r>
              <a:rPr lang="en-US" sz="2200" dirty="0">
                <a:latin typeface="Calibri" panose="020F0502020204030204" pitchFamily="34" charset="0"/>
                <a:cs typeface="Calibri" panose="020F0502020204030204" pitchFamily="34" charset="0"/>
              </a:rPr>
              <a:t>OSHA Standard 1910.134 Respiratory Protection, </a:t>
            </a:r>
            <a:r>
              <a:rPr lang="en-US" sz="2200" dirty="0">
                <a:latin typeface="Calibri" panose="020F0502020204030204" pitchFamily="34" charset="0"/>
                <a:cs typeface="Calibri" panose="020F0502020204030204" pitchFamily="34" charset="0"/>
                <a:hlinkClick r:id="rId3"/>
              </a:rPr>
              <a:t>https://www.osha.gov/laws-regs/regulations/standardnumber/1910/1910.134</a:t>
            </a:r>
            <a:r>
              <a:rPr lang="en-US" sz="2200" dirty="0">
                <a:latin typeface="Calibri" panose="020F0502020204030204" pitchFamily="34" charset="0"/>
                <a:cs typeface="Calibri" panose="020F0502020204030204" pitchFamily="34" charset="0"/>
              </a:rPr>
              <a:t>, accessed 6/8/2023</a:t>
            </a:r>
          </a:p>
          <a:p>
            <a:r>
              <a:rPr lang="en-US" sz="2200" dirty="0">
                <a:latin typeface="Calibri" panose="020F0502020204030204" pitchFamily="34" charset="0"/>
                <a:cs typeface="Calibri" panose="020F0502020204030204" pitchFamily="34" charset="0"/>
              </a:rPr>
              <a:t>NIOSH – Approved Particulate Filtering Facepiece Respirators, </a:t>
            </a:r>
            <a:r>
              <a:rPr lang="en-US" sz="2200" dirty="0">
                <a:latin typeface="Calibri" panose="020F0502020204030204" pitchFamily="34" charset="0"/>
                <a:cs typeface="Calibri" panose="020F0502020204030204" pitchFamily="34" charset="0"/>
                <a:hlinkClick r:id="rId4"/>
              </a:rPr>
              <a:t>https://www.cdc.gov/niosh/npptl/topics/respirators/disp_part/default.html</a:t>
            </a:r>
            <a:r>
              <a:rPr lang="en-US" sz="2200" dirty="0">
                <a:latin typeface="Calibri" panose="020F0502020204030204" pitchFamily="34" charset="0"/>
                <a:cs typeface="Calibri" panose="020F0502020204030204" pitchFamily="34" charset="0"/>
              </a:rPr>
              <a:t>, accessed 6/8/2023</a:t>
            </a:r>
          </a:p>
          <a:p>
            <a:endParaRPr lang="en-US" dirty="0"/>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a:t>References</a:t>
            </a:r>
          </a:p>
        </p:txBody>
      </p:sp>
    </p:spTree>
    <p:extLst>
      <p:ext uri="{BB962C8B-B14F-4D97-AF65-F5344CB8AC3E}">
        <p14:creationId xmlns:p14="http://schemas.microsoft.com/office/powerpoint/2010/main" val="1941071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D277E0-233D-4820-92CA-2A57ED62E21A}"/>
              </a:ext>
            </a:extLst>
          </p:cNvPr>
          <p:cNvSpPr txBox="1"/>
          <p:nvPr/>
        </p:nvSpPr>
        <p:spPr>
          <a:xfrm>
            <a:off x="2658862" y="2721114"/>
            <a:ext cx="3826276" cy="707886"/>
          </a:xfrm>
          <a:prstGeom prst="rect">
            <a:avLst/>
          </a:prstGeom>
          <a:noFill/>
        </p:spPr>
        <p:txBody>
          <a:bodyPr wrap="square" rtlCol="0">
            <a:spAutoFit/>
          </a:bodyPr>
          <a:lstStyle/>
          <a:p>
            <a:r>
              <a:rPr lang="en-US" sz="4000"/>
              <a:t>End of template</a:t>
            </a:r>
          </a:p>
        </p:txBody>
      </p:sp>
    </p:spTree>
    <p:extLst>
      <p:ext uri="{BB962C8B-B14F-4D97-AF65-F5344CB8AC3E}">
        <p14:creationId xmlns:p14="http://schemas.microsoft.com/office/powerpoint/2010/main" val="1468755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26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a:latin typeface="Century Gothic"/>
              </a:rPr>
              <a:t>Federal and State Regulatory Requirement</a:t>
            </a:r>
            <a:endParaRPr lang="en-US" sz="3600"/>
          </a:p>
        </p:txBody>
      </p:sp>
      <p:sp>
        <p:nvSpPr>
          <p:cNvPr id="4" name="Content Placeholder 2">
            <a:extLst>
              <a:ext uri="{FF2B5EF4-FFF2-40B4-BE49-F238E27FC236}">
                <a16:creationId xmlns:a16="http://schemas.microsoft.com/office/drawing/2014/main" id="{1207C4B7-7839-46E1-C63E-445CD31CA2D0}"/>
              </a:ext>
            </a:extLst>
          </p:cNvPr>
          <p:cNvSpPr txBox="1">
            <a:spLocks/>
          </p:cNvSpPr>
          <p:nvPr/>
        </p:nvSpPr>
        <p:spPr>
          <a:xfrm>
            <a:off x="853187" y="1679489"/>
            <a:ext cx="7790957" cy="2730148"/>
          </a:xfrm>
          <a:prstGeom prst="rect">
            <a:avLst/>
          </a:prstGeom>
        </p:spPr>
        <p:txBody>
          <a:bodyPr vert="horz" lIns="91440" tIns="45720" rIns="91440" bIns="45720" rtlCol="0" anchor="t">
            <a:normAutofit/>
          </a:bodyPr>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699BB"/>
              </a:buClr>
            </a:pPr>
            <a:r>
              <a:rPr lang="en-US" sz="2400" dirty="0">
                <a:latin typeface="Calibri" panose="020F0502020204030204" pitchFamily="34" charset="0"/>
                <a:cs typeface="Calibri" panose="020F0502020204030204" pitchFamily="34" charset="0"/>
              </a:rPr>
              <a:t>Your employer must provide you with protection against known hazards in the workplace</a:t>
            </a:r>
          </a:p>
          <a:p>
            <a:pPr marL="0" indent="0">
              <a:buClr>
                <a:srgbClr val="2699BB"/>
              </a:buClr>
              <a:buNone/>
            </a:pPr>
            <a:endParaRPr lang="en-US" sz="2400" dirty="0">
              <a:latin typeface="Calibri" panose="020F0502020204030204" pitchFamily="34" charset="0"/>
              <a:cs typeface="Calibri" panose="020F0502020204030204" pitchFamily="34" charset="0"/>
            </a:endParaRPr>
          </a:p>
          <a:p>
            <a:pPr lvl="1">
              <a:buClr>
                <a:srgbClr val="2699BB"/>
              </a:buClr>
            </a:pPr>
            <a:r>
              <a:rPr lang="en-US" sz="2200" dirty="0">
                <a:latin typeface="Calibri" panose="020F0502020204030204" pitchFamily="34" charset="0"/>
                <a:ea typeface="+mn-lt"/>
                <a:cs typeface="Calibri" panose="020F0502020204030204" pitchFamily="34" charset="0"/>
              </a:rPr>
              <a:t>Washington Administrative Code – WAC </a:t>
            </a:r>
            <a:r>
              <a:rPr lang="en-US" sz="2200" dirty="0">
                <a:latin typeface="Calibri" panose="020F0502020204030204" pitchFamily="34" charset="0"/>
                <a:ea typeface="+mn-lt"/>
                <a:cs typeface="Calibri" panose="020F0502020204030204" pitchFamily="34" charset="0"/>
                <a:hlinkClick r:id="rId3"/>
              </a:rPr>
              <a:t>296-842</a:t>
            </a:r>
            <a:endParaRPr lang="en-US" sz="2200" dirty="0">
              <a:latin typeface="Calibri" panose="020F0502020204030204" pitchFamily="34" charset="0"/>
              <a:ea typeface="+mn-lt"/>
              <a:cs typeface="Calibri" panose="020F0502020204030204" pitchFamily="34" charset="0"/>
            </a:endParaRPr>
          </a:p>
          <a:p>
            <a:pPr lvl="1">
              <a:buClr>
                <a:srgbClr val="2699BB"/>
              </a:buClr>
            </a:pPr>
            <a:endParaRPr lang="en-US" sz="2200" dirty="0">
              <a:latin typeface="Calibri" panose="020F0502020204030204" pitchFamily="34" charset="0"/>
              <a:ea typeface="+mn-lt"/>
              <a:cs typeface="Calibri" panose="020F0502020204030204" pitchFamily="34" charset="0"/>
            </a:endParaRPr>
          </a:p>
          <a:p>
            <a:pPr lvl="1">
              <a:buClr>
                <a:srgbClr val="2699BB"/>
              </a:buClr>
            </a:pPr>
            <a:r>
              <a:rPr lang="en-US" sz="2200" dirty="0">
                <a:latin typeface="Calibri" panose="020F0502020204030204" pitchFamily="34" charset="0"/>
                <a:ea typeface="+mn-lt"/>
                <a:cs typeface="Calibri" panose="020F0502020204030204" pitchFamily="34" charset="0"/>
              </a:rPr>
              <a:t>OSHA Respiratory Protection Standard 29 CFR1910.134 and 29 CFR 1926.103</a:t>
            </a:r>
          </a:p>
          <a:p>
            <a:pPr lvl="1"/>
            <a:endParaRPr lang="en-US" sz="2200" dirty="0">
              <a:latin typeface="Calibri" panose="020F0502020204030204" pitchFamily="34" charset="0"/>
              <a:ea typeface="+mn-lt"/>
              <a:cs typeface="Calibri" panose="020F0502020204030204" pitchFamily="34" charset="0"/>
            </a:endParaRPr>
          </a:p>
          <a:p>
            <a:endParaRPr lang="en-US" dirty="0">
              <a:latin typeface="+mn-lt"/>
              <a:cs typeface="Calibri"/>
            </a:endParaRPr>
          </a:p>
        </p:txBody>
      </p:sp>
    </p:spTree>
    <p:extLst>
      <p:ext uri="{BB962C8B-B14F-4D97-AF65-F5344CB8AC3E}">
        <p14:creationId xmlns:p14="http://schemas.microsoft.com/office/powerpoint/2010/main" val="93517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p:txBody>
          <a:bodyPr vert="horz" lIns="91440" tIns="45720" rIns="91440" bIns="45720" rtlCol="0" anchor="t">
            <a:normAutofit fontScale="92500"/>
          </a:bodyPr>
          <a:lstStyle/>
          <a:p>
            <a:pPr>
              <a:buClr>
                <a:srgbClr val="2699BB"/>
              </a:buClr>
            </a:pPr>
            <a:r>
              <a:rPr lang="en-US" sz="2200" dirty="0">
                <a:latin typeface="Calibri" panose="020F0502020204030204" pitchFamily="34" charset="0"/>
                <a:cs typeface="Calibri" panose="020F0502020204030204" pitchFamily="34" charset="0"/>
              </a:rPr>
              <a:t>Exposure happens when you breathe in hazardous particles, fumes, gases, or vapor</a:t>
            </a:r>
          </a:p>
          <a:p>
            <a:pPr>
              <a:buClr>
                <a:srgbClr val="2699BB"/>
              </a:buClr>
            </a:pPr>
            <a:r>
              <a:rPr lang="en-US" sz="2200" dirty="0">
                <a:latin typeface="Calibri" panose="020F0502020204030204" pitchFamily="34" charset="0"/>
                <a:ea typeface="+mn-lt"/>
                <a:cs typeface="Calibri" panose="020F0502020204030204" pitchFamily="34" charset="0"/>
              </a:rPr>
              <a:t>Exposure to respiratory hazards can cause illness and even death. Respiratory hazards can be biologic, chemical, etc. </a:t>
            </a:r>
            <a:r>
              <a:rPr lang="en-US" sz="2000" dirty="0">
                <a:latin typeface="Calibri" panose="020F0502020204030204" pitchFamily="34" charset="0"/>
                <a:ea typeface="+mn-lt"/>
                <a:cs typeface="Calibri" panose="020F0502020204030204" pitchFamily="34" charset="0"/>
              </a:rPr>
              <a:t>Examples:</a:t>
            </a:r>
          </a:p>
          <a:p>
            <a:pPr lvl="1">
              <a:buClr>
                <a:srgbClr val="2699BB"/>
              </a:buClr>
            </a:pPr>
            <a:r>
              <a:rPr lang="en-US" dirty="0">
                <a:latin typeface="Calibri" panose="020F0502020204030204" pitchFamily="34" charset="0"/>
                <a:cs typeface="Calibri" panose="020F0502020204030204" pitchFamily="34" charset="0"/>
              </a:rPr>
              <a:t>Biological: TB, COVID-19, measles, flu</a:t>
            </a:r>
          </a:p>
          <a:p>
            <a:pPr lvl="1">
              <a:buClr>
                <a:srgbClr val="2699BB"/>
              </a:buClr>
            </a:pPr>
            <a:r>
              <a:rPr lang="en-US" sz="2000" dirty="0">
                <a:latin typeface="Calibri" panose="020F0502020204030204" pitchFamily="34" charset="0"/>
                <a:cs typeface="Calibri" panose="020F0502020204030204" pitchFamily="34" charset="0"/>
              </a:rPr>
              <a:t>Other particles: wood dust</a:t>
            </a:r>
          </a:p>
          <a:p>
            <a:pPr>
              <a:buClr>
                <a:srgbClr val="2699BB"/>
              </a:buClr>
            </a:pPr>
            <a:r>
              <a:rPr lang="en-US" sz="2200" dirty="0">
                <a:latin typeface="Calibri" panose="020F0502020204030204" pitchFamily="34" charset="0"/>
                <a:cs typeface="Calibri" panose="020F0502020204030204" pitchFamily="34" charset="0"/>
              </a:rPr>
              <a:t>To be protected, you must wear a respirator (e.g., N95) if you:</a:t>
            </a:r>
          </a:p>
          <a:p>
            <a:pPr lvl="1">
              <a:buClr>
                <a:srgbClr val="2699BB"/>
              </a:buClr>
            </a:pPr>
            <a:r>
              <a:rPr lang="en-US" dirty="0">
                <a:latin typeface="Calibri"/>
                <a:cs typeface="Calibri"/>
              </a:rPr>
              <a:t>Work with a positive or suspected positive COVID-19, TB, or other airborne precaution resident/client</a:t>
            </a:r>
          </a:p>
          <a:p>
            <a:pPr lvl="1">
              <a:buClr>
                <a:srgbClr val="2699BB"/>
              </a:buClr>
            </a:pPr>
            <a:r>
              <a:rPr lang="en-US" dirty="0">
                <a:latin typeface="Calibri" panose="020F0502020204030204" pitchFamily="34" charset="0"/>
                <a:ea typeface="+mn-lt"/>
                <a:cs typeface="Calibri" panose="020F0502020204030204" pitchFamily="34" charset="0"/>
              </a:rPr>
              <a:t>Enter the room/area in isolation precautions for COVID-19</a:t>
            </a:r>
            <a:endParaRPr lang="en-US" dirty="0">
              <a:latin typeface="Calibri"/>
              <a:ea typeface="+mn-lt"/>
              <a:cs typeface="Calibri"/>
            </a:endParaRPr>
          </a:p>
          <a:p>
            <a:pPr lvl="1">
              <a:buClr>
                <a:srgbClr val="2699BB"/>
              </a:buClr>
            </a:pPr>
            <a:r>
              <a:rPr lang="en-US" sz="2000" dirty="0">
                <a:latin typeface="Calibri"/>
                <a:cs typeface="Calibri"/>
              </a:rPr>
              <a:t>Perform</a:t>
            </a:r>
            <a:r>
              <a:rPr lang="en-US" dirty="0">
                <a:latin typeface="Calibri"/>
                <a:cs typeface="Calibri"/>
              </a:rPr>
              <a:t> some</a:t>
            </a:r>
            <a:r>
              <a:rPr lang="en-US" sz="2000" dirty="0">
                <a:latin typeface="Calibri"/>
                <a:cs typeface="Calibri"/>
              </a:rPr>
              <a:t> tasks that cause secretions to aerosolize</a:t>
            </a:r>
            <a:r>
              <a:rPr lang="en-US" dirty="0">
                <a:latin typeface="Calibri"/>
                <a:cs typeface="Calibri"/>
              </a:rPr>
              <a:t> with certain condition</a:t>
            </a:r>
            <a:r>
              <a:rPr lang="en-US" sz="2000" dirty="0">
                <a:latin typeface="Calibri"/>
                <a:cs typeface="Calibri"/>
              </a:rPr>
              <a:t>*</a:t>
            </a:r>
          </a:p>
          <a:p>
            <a:pPr marL="280988" lvl="1" indent="0" algn="ctr">
              <a:buClr>
                <a:srgbClr val="2699BB"/>
              </a:buClr>
              <a:buNone/>
            </a:pPr>
            <a:endParaRPr lang="en-US" sz="2200" strike="sngStrike" dirty="0">
              <a:latin typeface="Calibri"/>
              <a:cs typeface="Calibri"/>
            </a:endParaRPr>
          </a:p>
          <a:p>
            <a:pPr marL="280988" lvl="1" indent="0">
              <a:buClr>
                <a:srgbClr val="2699BB"/>
              </a:buClr>
              <a:buNone/>
            </a:pPr>
            <a:r>
              <a:rPr lang="en-US" sz="1600" dirty="0">
                <a:latin typeface="Calibri"/>
                <a:cs typeface="Calibri"/>
              </a:rPr>
              <a:t>*Check current CDC and State guidance </a:t>
            </a:r>
            <a:endParaRPr lang="en-US" sz="1600" strike="sngStrike" dirty="0">
              <a:latin typeface="Calibri"/>
              <a:ea typeface="+mn-lt"/>
              <a:cs typeface="Calibri"/>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a:ea typeface="+mj-lt"/>
                <a:cs typeface="+mj-lt"/>
              </a:rPr>
              <a:t>What are Respiratory Hazards?</a:t>
            </a:r>
            <a:endParaRPr lang="en-US" sz="3600"/>
          </a:p>
        </p:txBody>
      </p:sp>
    </p:spTree>
    <p:extLst>
      <p:ext uri="{BB962C8B-B14F-4D97-AF65-F5344CB8AC3E}">
        <p14:creationId xmlns:p14="http://schemas.microsoft.com/office/powerpoint/2010/main" val="80068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p:txBody>
          <a:bodyPr vert="horz" lIns="91440" tIns="45720" rIns="91440" bIns="45720" rtlCol="0" anchor="t">
            <a:normAutofit fontScale="92500" lnSpcReduction="10000"/>
          </a:bodyPr>
          <a:lstStyle/>
          <a:p>
            <a:pPr>
              <a:buClr>
                <a:srgbClr val="2699BB"/>
              </a:buClr>
            </a:pPr>
            <a:r>
              <a:rPr lang="en-US" sz="2200" dirty="0">
                <a:latin typeface="Calibri" panose="020F0502020204030204" pitchFamily="34" charset="0"/>
                <a:cs typeface="Calibri" panose="020F0502020204030204" pitchFamily="34" charset="0"/>
              </a:rPr>
              <a:t>Your facility must provide a Respiratory Protection Program (RPP). Both you and your employer have responsibilities to keep you safe.</a:t>
            </a:r>
          </a:p>
          <a:p>
            <a:pPr>
              <a:buClr>
                <a:srgbClr val="2699BB"/>
              </a:buClr>
            </a:pPr>
            <a:r>
              <a:rPr lang="en-US" sz="2200" dirty="0">
                <a:latin typeface="Calibri" panose="020F0502020204030204" pitchFamily="34" charset="0"/>
                <a:ea typeface="+mn-lt"/>
                <a:cs typeface="Calibri" panose="020F0502020204030204" pitchFamily="34" charset="0"/>
              </a:rPr>
              <a:t>Employer responsibilities</a:t>
            </a:r>
          </a:p>
          <a:p>
            <a:pPr lvl="1">
              <a:buClr>
                <a:srgbClr val="2699BB"/>
              </a:buClr>
            </a:pPr>
            <a:r>
              <a:rPr lang="en-US" sz="2000" dirty="0">
                <a:latin typeface="+mn-lt"/>
                <a:ea typeface="+mn-lt"/>
                <a:cs typeface="Calibri" panose="020F0502020204030204" pitchFamily="34" charset="0"/>
              </a:rPr>
              <a:t>Allow employees time to complete the tasks and trainings for the Respiratory Protection Program during paid work hours</a:t>
            </a:r>
          </a:p>
          <a:p>
            <a:pPr lvl="1">
              <a:buClr>
                <a:srgbClr val="2699BB"/>
              </a:buClr>
            </a:pPr>
            <a:r>
              <a:rPr lang="en-US" sz="2000" dirty="0">
                <a:latin typeface="+mn-lt"/>
                <a:ea typeface="+mn-lt"/>
                <a:cs typeface="Calibri" panose="020F0502020204030204" pitchFamily="34" charset="0"/>
              </a:rPr>
              <a:t>Identify a person as the Respiratory Protection Program Administrator (also called Respirator Program Administrator or RPA). This person will be the point person for employees, vendors, and will create and maintain the written RPP.</a:t>
            </a:r>
          </a:p>
          <a:p>
            <a:pPr lvl="1">
              <a:buClr>
                <a:srgbClr val="2699BB"/>
              </a:buClr>
            </a:pPr>
            <a:r>
              <a:rPr lang="en-US" sz="2000" dirty="0">
                <a:latin typeface="+mn-lt"/>
                <a:ea typeface="+mn-lt"/>
                <a:cs typeface="Calibri" panose="020F0502020204030204" pitchFamily="34" charset="0"/>
              </a:rPr>
              <a:t>Identify respiratory hazards at work</a:t>
            </a:r>
          </a:p>
          <a:p>
            <a:pPr lvl="1">
              <a:buClr>
                <a:srgbClr val="2699BB"/>
              </a:buClr>
            </a:pPr>
            <a:r>
              <a:rPr lang="en-US" sz="2000" dirty="0">
                <a:latin typeface="+mn-lt"/>
                <a:ea typeface="+mn-lt"/>
                <a:cs typeface="Calibri" panose="020F0502020204030204" pitchFamily="34" charset="0"/>
              </a:rPr>
              <a:t>Provide NIOSH approved respirators (e.g., N95) and timely replacements for employees whose tasks require respiratory protection </a:t>
            </a:r>
          </a:p>
          <a:p>
            <a:pPr lvl="1">
              <a:buClr>
                <a:srgbClr val="2699BB"/>
              </a:buClr>
            </a:pPr>
            <a:r>
              <a:rPr lang="en-US" sz="2000" dirty="0">
                <a:latin typeface="+mn-lt"/>
                <a:ea typeface="+mn-lt"/>
                <a:cs typeface="Calibri" panose="020F0502020204030204" pitchFamily="34" charset="0"/>
              </a:rPr>
              <a:t>Provide medical evaluation, training, and fit testing for employees</a:t>
            </a:r>
          </a:p>
          <a:p>
            <a:pPr lvl="1">
              <a:buClr>
                <a:srgbClr val="2699BB"/>
              </a:buClr>
            </a:pPr>
            <a:r>
              <a:rPr lang="en-US" sz="2000" dirty="0">
                <a:latin typeface="+mn-lt"/>
                <a:ea typeface="+mn-lt"/>
                <a:cs typeface="Calibri" panose="020F0502020204030204" pitchFamily="34" charset="0"/>
              </a:rPr>
              <a:t>Provide a plan for accommodations if the employee is not able to use a respirator</a:t>
            </a:r>
          </a:p>
          <a:p>
            <a:pPr marL="280988" lvl="1" indent="0" algn="ctr">
              <a:buClr>
                <a:srgbClr val="2699BB"/>
              </a:buClr>
              <a:buNone/>
            </a:pPr>
            <a:endParaRPr lang="en-US" sz="2200" strike="sngStrike" dirty="0">
              <a:latin typeface="Calibri"/>
              <a:cs typeface="Calibri"/>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pPr algn="ctr"/>
            <a:r>
              <a:rPr lang="en-US" sz="3600" dirty="0">
                <a:ea typeface="+mj-lt"/>
                <a:cs typeface="+mj-lt"/>
              </a:rPr>
              <a:t>Responsibilities - Employer</a:t>
            </a:r>
            <a:endParaRPr lang="en-US" sz="3600" dirty="0"/>
          </a:p>
        </p:txBody>
      </p:sp>
    </p:spTree>
    <p:extLst>
      <p:ext uri="{BB962C8B-B14F-4D97-AF65-F5344CB8AC3E}">
        <p14:creationId xmlns:p14="http://schemas.microsoft.com/office/powerpoint/2010/main" val="380794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A8D7F-3733-4E59-AE25-2A9D994F0093}"/>
              </a:ext>
            </a:extLst>
          </p:cNvPr>
          <p:cNvSpPr>
            <a:spLocks noGrp="1"/>
          </p:cNvSpPr>
          <p:nvPr>
            <p:ph type="body" sz="quarter" idx="22"/>
          </p:nvPr>
        </p:nvSpPr>
        <p:spPr/>
        <p:txBody>
          <a:bodyPr vert="horz" lIns="91440" tIns="45720" rIns="91440" bIns="45720" rtlCol="0" anchor="t">
            <a:normAutofit lnSpcReduction="10000"/>
          </a:bodyPr>
          <a:lstStyle/>
          <a:p>
            <a:pPr>
              <a:spcBef>
                <a:spcPts val="1000"/>
              </a:spcBef>
            </a:pPr>
            <a:r>
              <a:rPr lang="en-US" sz="2200" dirty="0">
                <a:latin typeface="+mn-lt"/>
                <a:ea typeface="+mn-lt"/>
                <a:cs typeface="+mn-lt"/>
              </a:rPr>
              <a:t>You have responsibilities to help keep you safe and healthy </a:t>
            </a:r>
          </a:p>
          <a:p>
            <a:pPr>
              <a:spcBef>
                <a:spcPts val="1000"/>
              </a:spcBef>
            </a:pPr>
            <a:r>
              <a:rPr lang="en-US" sz="2200" dirty="0">
                <a:latin typeface="+mn-lt"/>
                <a:ea typeface="+mn-lt"/>
                <a:cs typeface="+mn-lt"/>
              </a:rPr>
              <a:t>Employee responsibilities are to... (in this order):</a:t>
            </a:r>
          </a:p>
          <a:p>
            <a:pPr marL="975995" lvl="1" indent="-457200">
              <a:spcBef>
                <a:spcPts val="500"/>
              </a:spcBef>
              <a:buFont typeface="+mj-lt"/>
              <a:buAutoNum type="arabicPeriod"/>
            </a:pPr>
            <a:r>
              <a:rPr lang="en-US" sz="2000" dirty="0">
                <a:latin typeface="+mn-lt"/>
                <a:ea typeface="+mn-lt"/>
                <a:cs typeface="Calibri" panose="020F0502020204030204" pitchFamily="34" charset="0"/>
              </a:rPr>
              <a:t>Complete the medical evaluation provided by your employer.</a:t>
            </a:r>
          </a:p>
          <a:p>
            <a:pPr marL="975995" lvl="1" indent="-457200">
              <a:spcBef>
                <a:spcPts val="500"/>
              </a:spcBef>
              <a:buFont typeface="+mj-lt"/>
              <a:buAutoNum type="arabicPeriod"/>
            </a:pPr>
            <a:r>
              <a:rPr lang="en-US" sz="2000" dirty="0">
                <a:latin typeface="+mn-lt"/>
                <a:ea typeface="+mn-lt"/>
                <a:cs typeface="Calibri" panose="020F0502020204030204" pitchFamily="34" charset="0"/>
              </a:rPr>
              <a:t>Complete this N95 training </a:t>
            </a:r>
            <a:r>
              <a:rPr lang="en-US" sz="2000" u="sng" dirty="0">
                <a:latin typeface="+mn-lt"/>
                <a:ea typeface="+mn-lt"/>
                <a:cs typeface="Calibri" panose="020F0502020204030204" pitchFamily="34" charset="0"/>
              </a:rPr>
              <a:t>BEFORE</a:t>
            </a:r>
            <a:r>
              <a:rPr lang="en-US" sz="2000" dirty="0">
                <a:latin typeface="+mn-lt"/>
                <a:ea typeface="+mn-lt"/>
                <a:cs typeface="Calibri" panose="020F0502020204030204" pitchFamily="34" charset="0"/>
              </a:rPr>
              <a:t> you schedule your respirator fit test. </a:t>
            </a:r>
          </a:p>
          <a:p>
            <a:pPr marL="975995" lvl="1" indent="-457200">
              <a:spcBef>
                <a:spcPts val="500"/>
              </a:spcBef>
              <a:buFont typeface="+mj-lt"/>
              <a:buAutoNum type="arabicPeriod"/>
            </a:pPr>
            <a:r>
              <a:rPr lang="en-US" sz="2000" dirty="0">
                <a:latin typeface="+mn-lt"/>
                <a:ea typeface="+mn-lt"/>
                <a:cs typeface="Calibri" panose="020F0502020204030204" pitchFamily="34" charset="0"/>
              </a:rPr>
              <a:t>Get your N95 fit test done </a:t>
            </a:r>
            <a:r>
              <a:rPr lang="en-US" sz="2000" u="sng" dirty="0">
                <a:latin typeface="+mn-lt"/>
                <a:ea typeface="+mn-lt"/>
                <a:cs typeface="Calibri" panose="020F0502020204030204" pitchFamily="34" charset="0"/>
              </a:rPr>
              <a:t>BEFORE</a:t>
            </a:r>
            <a:r>
              <a:rPr lang="en-US" sz="2000" dirty="0">
                <a:latin typeface="+mn-lt"/>
                <a:ea typeface="+mn-lt"/>
                <a:cs typeface="Calibri" panose="020F0502020204030204" pitchFamily="34" charset="0"/>
              </a:rPr>
              <a:t> using the N95. The fit test will make sure it will protect you and the tester will see if you understand how to put it on and take it off.</a:t>
            </a:r>
          </a:p>
          <a:p>
            <a:pPr marL="975995" lvl="1" indent="-457200">
              <a:spcBef>
                <a:spcPts val="500"/>
              </a:spcBef>
              <a:buFont typeface="+mj-lt"/>
              <a:buAutoNum type="arabicPeriod"/>
            </a:pPr>
            <a:r>
              <a:rPr lang="en-US" sz="2000" dirty="0">
                <a:latin typeface="+mn-lt"/>
                <a:ea typeface="+mn-lt"/>
                <a:cs typeface="Calibri" panose="020F0502020204030204" pitchFamily="34" charset="0"/>
              </a:rPr>
              <a:t>If you have questions, contact your RPA or ask the person doing your fit testing.</a:t>
            </a:r>
          </a:p>
          <a:p>
            <a:pPr marL="975995" lvl="1" indent="-457200">
              <a:spcBef>
                <a:spcPts val="500"/>
              </a:spcBef>
              <a:buFont typeface="+mj-lt"/>
              <a:buAutoNum type="arabicPeriod"/>
            </a:pPr>
            <a:r>
              <a:rPr lang="en-US" sz="2000" dirty="0">
                <a:latin typeface="+mn-lt"/>
                <a:ea typeface="+mn-lt"/>
                <a:cs typeface="Calibri" panose="020F0502020204030204" pitchFamily="34" charset="0"/>
              </a:rPr>
              <a:t>Use the N95 the way you were trained. It will protect you if used correctly.</a:t>
            </a:r>
          </a:p>
          <a:p>
            <a:pPr marL="975995" lvl="1" indent="-457200">
              <a:spcBef>
                <a:spcPts val="500"/>
              </a:spcBef>
              <a:buFont typeface="+mj-lt"/>
              <a:buAutoNum type="arabicPeriod"/>
            </a:pPr>
            <a:r>
              <a:rPr lang="en-US" sz="2000" dirty="0">
                <a:latin typeface="+mn-lt"/>
                <a:ea typeface="+mn-lt"/>
                <a:cs typeface="Calibri" panose="020F0502020204030204" pitchFamily="34" charset="0"/>
              </a:rPr>
              <a:t>Replace your respirator as needed.</a:t>
            </a:r>
          </a:p>
          <a:p>
            <a:pPr marL="975995" lvl="1" indent="-457200">
              <a:spcBef>
                <a:spcPts val="500"/>
              </a:spcBef>
              <a:buFont typeface="+mj-lt"/>
              <a:buAutoNum type="arabicPeriod"/>
            </a:pPr>
            <a:r>
              <a:rPr lang="en-US" sz="2000" dirty="0">
                <a:latin typeface="+mn-lt"/>
                <a:ea typeface="+mn-lt"/>
                <a:cs typeface="Calibri" panose="020F0502020204030204" pitchFamily="34" charset="0"/>
              </a:rPr>
              <a:t>Repeat the medical evaluation AND fit test when indicated.</a:t>
            </a:r>
          </a:p>
          <a:p>
            <a:pPr marL="975995" lvl="1" indent="-457200">
              <a:spcBef>
                <a:spcPts val="500"/>
              </a:spcBef>
              <a:buFont typeface="+mj-lt"/>
              <a:buAutoNum type="arabicPeriod"/>
            </a:pPr>
            <a:r>
              <a:rPr lang="en-US" sz="2000" dirty="0">
                <a:latin typeface="+mn-lt"/>
                <a:ea typeface="+mn-lt"/>
                <a:cs typeface="Calibri" panose="020F0502020204030204" pitchFamily="34" charset="0"/>
              </a:rPr>
              <a:t>Repeat the respirator training every 12 months.</a:t>
            </a:r>
            <a:endParaRPr lang="en-US" sz="2000" dirty="0">
              <a:latin typeface="+mn-lt"/>
              <a:cs typeface="Calibri" panose="020F0502020204030204" pitchFamily="34" charset="0"/>
            </a:endParaRPr>
          </a:p>
          <a:p>
            <a:endParaRPr lang="en-US" dirty="0">
              <a:latin typeface="+mn-lt"/>
              <a:cs typeface="Calibri"/>
            </a:endParaRPr>
          </a:p>
        </p:txBody>
      </p:sp>
      <p:sp>
        <p:nvSpPr>
          <p:cNvPr id="2" name="Title 1">
            <a:extLst>
              <a:ext uri="{FF2B5EF4-FFF2-40B4-BE49-F238E27FC236}">
                <a16:creationId xmlns:a16="http://schemas.microsoft.com/office/drawing/2014/main" id="{E5472695-3BA7-4E11-A782-754870B1A8EE}"/>
              </a:ext>
            </a:extLst>
          </p:cNvPr>
          <p:cNvSpPr>
            <a:spLocks noGrp="1"/>
          </p:cNvSpPr>
          <p:nvPr>
            <p:ph type="title"/>
          </p:nvPr>
        </p:nvSpPr>
        <p:spPr/>
        <p:txBody>
          <a:bodyPr>
            <a:normAutofit fontScale="90000"/>
          </a:bodyPr>
          <a:lstStyle/>
          <a:p>
            <a:r>
              <a:rPr lang="en-US" sz="3600">
                <a:ea typeface="+mj-lt"/>
                <a:cs typeface="+mj-lt"/>
              </a:rPr>
              <a:t>Responsibilities - Employee</a:t>
            </a:r>
            <a:endParaRPr lang="en-US" sz="3600"/>
          </a:p>
        </p:txBody>
      </p:sp>
    </p:spTree>
    <p:extLst>
      <p:ext uri="{BB962C8B-B14F-4D97-AF65-F5344CB8AC3E}">
        <p14:creationId xmlns:p14="http://schemas.microsoft.com/office/powerpoint/2010/main" val="293195699"/>
      </p:ext>
    </p:extLst>
  </p:cSld>
  <p:clrMapOvr>
    <a:masterClrMapping/>
  </p:clrMapOvr>
</p:sld>
</file>

<file path=ppt/theme/theme1.xml><?xml version="1.0" encoding="utf-8"?>
<a:theme xmlns:a="http://schemas.openxmlformats.org/drawingml/2006/main" name="Office Theme">
  <a:themeElements>
    <a:clrScheme name="Rebrand Colors">
      <a:dk1>
        <a:srgbClr val="000000"/>
      </a:dk1>
      <a:lt1>
        <a:srgbClr val="FFFFFF"/>
      </a:lt1>
      <a:dk2>
        <a:srgbClr val="3F3F3F"/>
      </a:dk2>
      <a:lt2>
        <a:srgbClr val="FFFFFF"/>
      </a:lt2>
      <a:accent1>
        <a:srgbClr val="2699BB"/>
      </a:accent1>
      <a:accent2>
        <a:srgbClr val="FFCC00"/>
      </a:accent2>
      <a:accent3>
        <a:srgbClr val="E8E8E8"/>
      </a:accent3>
      <a:accent4>
        <a:srgbClr val="6B7C8F"/>
      </a:accent4>
      <a:accent5>
        <a:srgbClr val="3069B2"/>
      </a:accent5>
      <a:accent6>
        <a:srgbClr val="3F3F3F"/>
      </a:accent6>
      <a:hlink>
        <a:srgbClr val="2699BB"/>
      </a:hlink>
      <a:folHlink>
        <a:srgbClr val="3069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5094B6824C2B46B93DB995D31FC981" ma:contentTypeVersion="10" ma:contentTypeDescription="Create a new document." ma:contentTypeScope="" ma:versionID="3f9a9212bf5f015ed29784493ef1e4ff">
  <xsd:schema xmlns:xsd="http://www.w3.org/2001/XMLSchema" xmlns:xs="http://www.w3.org/2001/XMLSchema" xmlns:p="http://schemas.microsoft.com/office/2006/metadata/properties" xmlns:ns2="2517d753-9aba-4bc3-b0e4-929ecae0437a" xmlns:ns3="ab872352-2e73-44d8-bc6c-14860c498646" targetNamespace="http://schemas.microsoft.com/office/2006/metadata/properties" ma:root="true" ma:fieldsID="3b2514830656f4cf66fb3395294e58ef" ns2:_="" ns3:_="">
    <xsd:import namespace="2517d753-9aba-4bc3-b0e4-929ecae0437a"/>
    <xsd:import namespace="ab872352-2e73-44d8-bc6c-14860c49864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17d753-9aba-4bc3-b0e4-929ecae0437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078708fe-31bc-4b39-b5d5-5521fea18759}" ma:internalName="TaxCatchAll" ma:showField="CatchAllData" ma:web="2517d753-9aba-4bc3-b0e4-929ecae0437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872352-2e73-44d8-bc6c-14860c49864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517d753-9aba-4bc3-b0e4-929ecae0437a">PVMP4PY2SV2A-2118438698-778</_dlc_DocId>
    <_dlc_DocIdUrl xmlns="2517d753-9aba-4bc3-b0e4-929ecae0437a">
      <Url>https://stateofwa.sharepoint.com/sites/DOH-dchs/HAIAR/_layouts/15/DocIdRedir.aspx?ID=PVMP4PY2SV2A-2118438698-778</Url>
      <Description>PVMP4PY2SV2A-2118438698-778</Description>
    </_dlc_DocIdUrl>
    <TaxCatchAll xmlns="2517d753-9aba-4bc3-b0e4-929ecae0437a" xsi:nil="true"/>
    <lcf76f155ced4ddcb4097134ff3c332f xmlns="ab872352-2e73-44d8-bc6c-14860c4986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9C467F-5FB2-4797-8816-1AE0F5CF0C44}">
  <ds:schemaRefs>
    <ds:schemaRef ds:uri="2517d753-9aba-4bc3-b0e4-929ecae0437a"/>
    <ds:schemaRef ds:uri="ab872352-2e73-44d8-bc6c-14860c4986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AD25EA-383D-4573-A629-089661073C22}">
  <ds:schemaRefs>
    <ds:schemaRef ds:uri="http://schemas.microsoft.com/sharepoint/events"/>
  </ds:schemaRefs>
</ds:datastoreItem>
</file>

<file path=customXml/itemProps3.xml><?xml version="1.0" encoding="utf-8"?>
<ds:datastoreItem xmlns:ds="http://schemas.openxmlformats.org/officeDocument/2006/customXml" ds:itemID="{B0865247-BFF8-4094-A1E3-953AAF601841}">
  <ds:schemaRefs>
    <ds:schemaRef ds:uri="http://schemas.microsoft.com/sharepoint/v3/contenttype/forms"/>
  </ds:schemaRefs>
</ds:datastoreItem>
</file>

<file path=customXml/itemProps4.xml><?xml version="1.0" encoding="utf-8"?>
<ds:datastoreItem xmlns:ds="http://schemas.openxmlformats.org/officeDocument/2006/customXml" ds:itemID="{19DCB941-C581-444C-8E3C-E94646AACC21}">
  <ds:schemaRefs>
    <ds:schemaRef ds:uri="http://schemas.microsoft.com/office/2006/documentManagement/types"/>
    <ds:schemaRef ds:uri="ab872352-2e73-44d8-bc6c-14860c498646"/>
    <ds:schemaRef ds:uri="http://purl.org/dc/elements/1.1/"/>
    <ds:schemaRef ds:uri="2517d753-9aba-4bc3-b0e4-929ecae0437a"/>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663</TotalTime>
  <Words>5725</Words>
  <Application>Microsoft Office PowerPoint</Application>
  <PresentationFormat>On-screen Show (4:3)</PresentationFormat>
  <Paragraphs>460</Paragraphs>
  <Slides>59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Arial Black</vt:lpstr>
      <vt:lpstr>Arial,Sans-Serif</vt:lpstr>
      <vt:lpstr>Calibri</vt:lpstr>
      <vt:lpstr>Century Gothic</vt:lpstr>
      <vt:lpstr>Courier New</vt:lpstr>
      <vt:lpstr>Wingdings</vt:lpstr>
      <vt:lpstr>Office Theme</vt:lpstr>
      <vt:lpstr>Respiratory Protection Program – LTC N95 user training Template </vt:lpstr>
      <vt:lpstr>PowerPoint Presentation</vt:lpstr>
      <vt:lpstr>PowerPoint Presentation</vt:lpstr>
      <vt:lpstr>Overview</vt:lpstr>
      <vt:lpstr>PowerPoint Presentation</vt:lpstr>
      <vt:lpstr>Federal and State Regulatory Requirement</vt:lpstr>
      <vt:lpstr>What are Respiratory Hazards?</vt:lpstr>
      <vt:lpstr>Responsibilities - Employer</vt:lpstr>
      <vt:lpstr>Responsibilities - Employee</vt:lpstr>
      <vt:lpstr>PowerPoint Presentation</vt:lpstr>
      <vt:lpstr>N95 Respirator</vt:lpstr>
      <vt:lpstr>N95 Respirator vs. Mask</vt:lpstr>
      <vt:lpstr>NIOSH Approved N95 Respirator</vt:lpstr>
      <vt:lpstr>PowerPoint Presentation</vt:lpstr>
      <vt:lpstr>Medical Evaluation</vt:lpstr>
      <vt:lpstr>Medical Evaluation (cont.)</vt:lpstr>
      <vt:lpstr>Training</vt:lpstr>
      <vt:lpstr>PowerPoint Presentation</vt:lpstr>
      <vt:lpstr>Requirements Prior to Using the N95</vt:lpstr>
      <vt:lpstr>PowerPoint Presentation</vt:lpstr>
      <vt:lpstr>Step 1 – Inspect Your Respirator </vt:lpstr>
      <vt:lpstr>Step 2 – Don (put on) the N95 </vt:lpstr>
      <vt:lpstr>Step 2 – Don the N95 (cont.)</vt:lpstr>
      <vt:lpstr>Step 2 – Don the N95 (cont.)</vt:lpstr>
      <vt:lpstr>Step 2 – Don the N95 (cont.)</vt:lpstr>
      <vt:lpstr>Step 3 – Perform a Seal Check</vt:lpstr>
      <vt:lpstr>Positive and Negative Pressure Seal Check </vt:lpstr>
      <vt:lpstr>Step 3 – Perform a Seal Check (cont.)</vt:lpstr>
      <vt:lpstr>Step 4 – Wearing the N95 with other PPE </vt:lpstr>
      <vt:lpstr>Step 5 – N95 and Head Coverings</vt:lpstr>
      <vt:lpstr>PowerPoint Presentation</vt:lpstr>
      <vt:lpstr>Doffing(take off)the N95</vt:lpstr>
      <vt:lpstr>PowerPoint Presentation</vt:lpstr>
      <vt:lpstr>Why do I need a Fit Test?</vt:lpstr>
      <vt:lpstr>What is a Fit Test?</vt:lpstr>
      <vt:lpstr>Preparing for Fit Test Day</vt:lpstr>
      <vt:lpstr>Fit Test Day Reminders</vt:lpstr>
      <vt:lpstr>Steps for Fit Testing</vt:lpstr>
      <vt:lpstr>Fit Testing Solutions</vt:lpstr>
      <vt:lpstr>Sensitivity Testing</vt:lpstr>
      <vt:lpstr>Fit Testing</vt:lpstr>
      <vt:lpstr>Donning</vt:lpstr>
      <vt:lpstr>Fit Test Exercises</vt:lpstr>
      <vt:lpstr>Doffing and Completion of the Fit Test</vt:lpstr>
      <vt:lpstr>Fit Testing Take-Aways</vt:lpstr>
      <vt:lpstr>PowerPoint Presentation</vt:lpstr>
      <vt:lpstr>Unusual Things Can Happen!</vt:lpstr>
      <vt:lpstr>PowerPoint Presentation</vt:lpstr>
      <vt:lpstr>Specific to your facility</vt:lpstr>
      <vt:lpstr>Specific to your facility</vt:lpstr>
      <vt:lpstr>PowerPoint Presentation</vt:lpstr>
      <vt:lpstr>Summary</vt:lpstr>
      <vt:lpstr>PowerPoint Presentation</vt:lpstr>
      <vt:lpstr>PowerPoint Presentation</vt:lpstr>
      <vt:lpstr>Resources</vt:lpstr>
      <vt:lpstr>PowerPoint Presentation</vt:lpstr>
      <vt:lpstr>References</vt:lpstr>
      <vt:lpstr>PowerPoint Presentation</vt:lpstr>
      <vt:lpstr>PowerPoint Presentation</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Dimitrova, Simana  (DOH)</dc:creator>
  <cp:lastModifiedBy>Connon, Catherine (DOH)</cp:lastModifiedBy>
  <cp:revision>2</cp:revision>
  <cp:lastPrinted>2019-06-24T22:33:15Z</cp:lastPrinted>
  <dcterms:created xsi:type="dcterms:W3CDTF">2018-03-05T22:02:38Z</dcterms:created>
  <dcterms:modified xsi:type="dcterms:W3CDTF">2023-07-03T23:25:47Z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0x010100F55094B6824C2B46B93DB995D31FC981</vt:lpwstr>
  </property>
  <property fmtid="{D5CDD505-2E9C-101B-9397-08002B2CF9AE}" pid="3" name="_dlc_DocIdItemGuid">
    <vt:lpwstr>97ae2082-9384-43bb-b741-335c37bae7e2</vt:lpwstr>
  </property>
  <property fmtid="{D5CDD505-2E9C-101B-9397-08002B2CF9AE}" pid="4" name="MediaServiceImageTags">
    <vt:lpwstr/>
  </property>
  <property fmtid="{D5CDD505-2E9C-101B-9397-08002B2CF9AE}" pid="5" name="MSIP_Label_1520fa42-cf58-4c22-8b93-58cf1d3bd1cb_Enabled">
    <vt:lpwstr>true</vt:lpwstr>
  </property>
  <property fmtid="{D5CDD505-2E9C-101B-9397-08002B2CF9AE}" pid="6" name="MSIP_Label_1520fa42-cf58-4c22-8b93-58cf1d3bd1cb_SetDate">
    <vt:lpwstr>2023-06-07T15:53:03Z</vt:lpwstr>
  </property>
  <property fmtid="{D5CDD505-2E9C-101B-9397-08002B2CF9AE}" pid="7" name="MSIP_Label_1520fa42-cf58-4c22-8b93-58cf1d3bd1cb_Method">
    <vt:lpwstr>Privileged</vt:lpwstr>
  </property>
  <property fmtid="{D5CDD505-2E9C-101B-9397-08002B2CF9AE}" pid="8" name="MSIP_Label_1520fa42-cf58-4c22-8b93-58cf1d3bd1cb_Name">
    <vt:lpwstr>Public Information</vt:lpwstr>
  </property>
  <property fmtid="{D5CDD505-2E9C-101B-9397-08002B2CF9AE}" pid="9" name="MSIP_Label_1520fa42-cf58-4c22-8b93-58cf1d3bd1cb_SiteId">
    <vt:lpwstr>11d0e217-264e-400a-8ba0-57dcc127d72d</vt:lpwstr>
  </property>
  <property fmtid="{D5CDD505-2E9C-101B-9397-08002B2CF9AE}" pid="10" name="MSIP_Label_1520fa42-cf58-4c22-8b93-58cf1d3bd1cb_ActionId">
    <vt:lpwstr>3f2e710d-3795-4ce9-9ad8-263fb90f7e63</vt:lpwstr>
  </property>
  <property fmtid="{D5CDD505-2E9C-101B-9397-08002B2CF9AE}" pid="11" name="MSIP_Label_1520fa42-cf58-4c22-8b93-58cf1d3bd1cb_ContentBits">
    <vt:lpwstr>0</vt:lpwstr>
  </property>
</Properties>
</file>